
<file path=[Content_Types].xml><?xml version="1.0" encoding="utf-8"?>
<Types xmlns="http://schemas.openxmlformats.org/package/2006/content-types">
  <Default Extension="emf" ContentType="image/x-emf"/>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8"/>
  </p:notesMasterIdLst>
  <p:sldIdLst>
    <p:sldId id="287" r:id="rId2"/>
    <p:sldId id="259" r:id="rId3"/>
    <p:sldId id="260" r:id="rId4"/>
    <p:sldId id="272" r:id="rId5"/>
    <p:sldId id="329" r:id="rId6"/>
    <p:sldId id="282" r:id="rId7"/>
    <p:sldId id="261" r:id="rId8"/>
    <p:sldId id="295" r:id="rId9"/>
    <p:sldId id="283" r:id="rId10"/>
    <p:sldId id="313" r:id="rId11"/>
    <p:sldId id="328" r:id="rId12"/>
    <p:sldId id="303" r:id="rId13"/>
    <p:sldId id="310" r:id="rId14"/>
    <p:sldId id="311" r:id="rId15"/>
    <p:sldId id="308" r:id="rId16"/>
    <p:sldId id="309" r:id="rId17"/>
    <p:sldId id="333" r:id="rId18"/>
    <p:sldId id="304" r:id="rId19"/>
    <p:sldId id="305" r:id="rId20"/>
    <p:sldId id="306" r:id="rId21"/>
    <p:sldId id="307" r:id="rId22"/>
    <p:sldId id="332" r:id="rId23"/>
    <p:sldId id="327" r:id="rId24"/>
    <p:sldId id="319" r:id="rId25"/>
    <p:sldId id="314" r:id="rId26"/>
    <p:sldId id="315" r:id="rId27"/>
    <p:sldId id="316" r:id="rId28"/>
    <p:sldId id="317" r:id="rId29"/>
    <p:sldId id="318" r:id="rId30"/>
    <p:sldId id="320" r:id="rId31"/>
    <p:sldId id="321" r:id="rId32"/>
    <p:sldId id="323" r:id="rId33"/>
    <p:sldId id="331" r:id="rId34"/>
    <p:sldId id="325" r:id="rId35"/>
    <p:sldId id="326" r:id="rId36"/>
    <p:sldId id="293" r:id="rId37"/>
  </p:sldIdLst>
  <p:sldSz cx="12192000" cy="6858000"/>
  <p:notesSz cx="6858000" cy="9144000"/>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DA0"/>
    <a:srgbClr val="009ADC"/>
    <a:srgbClr val="96D045"/>
    <a:srgbClr val="138561"/>
    <a:srgbClr val="F400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84" autoAdjust="0"/>
    <p:restoredTop sz="94660"/>
  </p:normalViewPr>
  <p:slideViewPr>
    <p:cSldViewPr snapToGrid="0">
      <p:cViewPr varScale="1">
        <p:scale>
          <a:sx n="67" d="100"/>
          <a:sy n="67" d="100"/>
        </p:scale>
        <p:origin x="1096" y="56"/>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3.png>
</file>

<file path=ppt/media/image5.png>
</file>

<file path=ppt/media/image6.jpeg>
</file>

<file path=ppt/media/image7.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11F58C-0DF4-451B-8473-2015022F00DE}" type="datetimeFigureOut">
              <a:rPr lang="zh-CN" altLang="en-US" smtClean="0"/>
              <a:t>2022-03-24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2F8169-3710-4283-BC2A-912F79313671}" type="slidenum">
              <a:rPr lang="zh-CN" altLang="en-US" smtClean="0"/>
              <a:t>‹#›</a:t>
            </a:fld>
            <a:endParaRPr lang="zh-CN" altLang="en-US"/>
          </a:p>
        </p:txBody>
      </p:sp>
    </p:spTree>
    <p:extLst>
      <p:ext uri="{BB962C8B-B14F-4D97-AF65-F5344CB8AC3E}">
        <p14:creationId xmlns:p14="http://schemas.microsoft.com/office/powerpoint/2010/main" val="1808843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02F8169-3710-4283-BC2A-912F79313671}" type="slidenum">
              <a:rPr lang="zh-CN" altLang="en-US" smtClean="0"/>
              <a:t>1</a:t>
            </a:fld>
            <a:endParaRPr lang="zh-CN" altLang="en-US"/>
          </a:p>
        </p:txBody>
      </p:sp>
    </p:spTree>
    <p:extLst>
      <p:ext uri="{BB962C8B-B14F-4D97-AF65-F5344CB8AC3E}">
        <p14:creationId xmlns:p14="http://schemas.microsoft.com/office/powerpoint/2010/main" val="39424227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8355E6-BC69-459C-9A59-C187A6960CF7}" type="slidenum">
              <a:rPr lang="zh-CN" altLang="en-US" smtClean="0">
                <a:solidFill>
                  <a:prstClr val="black"/>
                </a:solidFill>
              </a:rPr>
              <a:pPr/>
              <a:t>30</a:t>
            </a:fld>
            <a:endParaRPr lang="zh-CN" altLang="en-US">
              <a:solidFill>
                <a:prstClr val="black"/>
              </a:solidFill>
            </a:endParaRPr>
          </a:p>
        </p:txBody>
      </p:sp>
    </p:spTree>
    <p:extLst>
      <p:ext uri="{BB962C8B-B14F-4D97-AF65-F5344CB8AC3E}">
        <p14:creationId xmlns:p14="http://schemas.microsoft.com/office/powerpoint/2010/main" val="1863517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02F8169-3710-4283-BC2A-912F79313671}" type="slidenum">
              <a:rPr lang="zh-CN" altLang="en-US" smtClean="0"/>
              <a:t>31</a:t>
            </a:fld>
            <a:endParaRPr lang="zh-CN" altLang="en-US"/>
          </a:p>
        </p:txBody>
      </p:sp>
    </p:spTree>
    <p:extLst>
      <p:ext uri="{BB962C8B-B14F-4D97-AF65-F5344CB8AC3E}">
        <p14:creationId xmlns:p14="http://schemas.microsoft.com/office/powerpoint/2010/main" val="37360946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8355E6-BC69-459C-9A59-C187A6960CF7}" type="slidenum">
              <a:rPr lang="zh-CN" altLang="en-US" smtClean="0">
                <a:solidFill>
                  <a:prstClr val="black"/>
                </a:solidFill>
              </a:rPr>
              <a:pPr/>
              <a:t>32</a:t>
            </a:fld>
            <a:endParaRPr lang="zh-CN" altLang="en-US">
              <a:solidFill>
                <a:prstClr val="black"/>
              </a:solidFill>
            </a:endParaRPr>
          </a:p>
        </p:txBody>
      </p:sp>
    </p:spTree>
    <p:extLst>
      <p:ext uri="{BB962C8B-B14F-4D97-AF65-F5344CB8AC3E}">
        <p14:creationId xmlns:p14="http://schemas.microsoft.com/office/powerpoint/2010/main" val="356733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8355E6-BC69-459C-9A59-C187A6960CF7}" type="slidenum">
              <a:rPr lang="zh-CN" altLang="en-US" smtClean="0">
                <a:solidFill>
                  <a:prstClr val="black"/>
                </a:solidFill>
              </a:rPr>
              <a:pPr/>
              <a:t>33</a:t>
            </a:fld>
            <a:endParaRPr lang="zh-CN" altLang="en-US">
              <a:solidFill>
                <a:prstClr val="black"/>
              </a:solidFill>
            </a:endParaRPr>
          </a:p>
        </p:txBody>
      </p:sp>
    </p:spTree>
    <p:extLst>
      <p:ext uri="{BB962C8B-B14F-4D97-AF65-F5344CB8AC3E}">
        <p14:creationId xmlns:p14="http://schemas.microsoft.com/office/powerpoint/2010/main" val="11271846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8355E6-BC69-459C-9A59-C187A6960CF7}" type="slidenum">
              <a:rPr lang="zh-CN" altLang="en-US" smtClean="0">
                <a:solidFill>
                  <a:prstClr val="black"/>
                </a:solidFill>
              </a:rPr>
              <a:pPr/>
              <a:t>34</a:t>
            </a:fld>
            <a:endParaRPr lang="zh-CN" altLang="en-US">
              <a:solidFill>
                <a:prstClr val="black"/>
              </a:solidFill>
            </a:endParaRPr>
          </a:p>
        </p:txBody>
      </p:sp>
    </p:spTree>
    <p:extLst>
      <p:ext uri="{BB962C8B-B14F-4D97-AF65-F5344CB8AC3E}">
        <p14:creationId xmlns:p14="http://schemas.microsoft.com/office/powerpoint/2010/main" val="35837377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8355E6-BC69-459C-9A59-C187A6960CF7}" type="slidenum">
              <a:rPr lang="zh-CN" altLang="en-US" smtClean="0">
                <a:solidFill>
                  <a:prstClr val="black"/>
                </a:solidFill>
              </a:rPr>
              <a:pPr/>
              <a:t>35</a:t>
            </a:fld>
            <a:endParaRPr lang="zh-CN" altLang="en-US">
              <a:solidFill>
                <a:prstClr val="black"/>
              </a:solidFill>
            </a:endParaRPr>
          </a:p>
        </p:txBody>
      </p:sp>
    </p:spTree>
    <p:extLst>
      <p:ext uri="{BB962C8B-B14F-4D97-AF65-F5344CB8AC3E}">
        <p14:creationId xmlns:p14="http://schemas.microsoft.com/office/powerpoint/2010/main" val="22401305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02F8169-3710-4283-BC2A-912F79313671}" type="slidenum">
              <a:rPr lang="zh-CN" altLang="en-US" smtClean="0"/>
              <a:t>36</a:t>
            </a:fld>
            <a:endParaRPr lang="zh-CN" altLang="en-US"/>
          </a:p>
        </p:txBody>
      </p:sp>
    </p:spTree>
    <p:extLst>
      <p:ext uri="{BB962C8B-B14F-4D97-AF65-F5344CB8AC3E}">
        <p14:creationId xmlns:p14="http://schemas.microsoft.com/office/powerpoint/2010/main" val="3420314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02F8169-3710-4283-BC2A-912F79313671}" type="slidenum">
              <a:rPr lang="zh-CN" altLang="en-US" smtClean="0"/>
              <a:t>2</a:t>
            </a:fld>
            <a:endParaRPr lang="zh-CN" altLang="en-US"/>
          </a:p>
        </p:txBody>
      </p:sp>
    </p:spTree>
    <p:extLst>
      <p:ext uri="{BB962C8B-B14F-4D97-AF65-F5344CB8AC3E}">
        <p14:creationId xmlns:p14="http://schemas.microsoft.com/office/powerpoint/2010/main" val="114075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02F8169-3710-4283-BC2A-912F79313671}" type="slidenum">
              <a:rPr lang="zh-CN" altLang="en-US" smtClean="0"/>
              <a:t>3</a:t>
            </a:fld>
            <a:endParaRPr lang="zh-CN" altLang="en-US"/>
          </a:p>
        </p:txBody>
      </p:sp>
    </p:spTree>
    <p:extLst>
      <p:ext uri="{BB962C8B-B14F-4D97-AF65-F5344CB8AC3E}">
        <p14:creationId xmlns:p14="http://schemas.microsoft.com/office/powerpoint/2010/main" val="4895094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8355E6-BC69-459C-9A59-C187A6960CF7}" type="slidenum">
              <a:rPr lang="zh-CN" altLang="en-US" smtClean="0">
                <a:solidFill>
                  <a:prstClr val="black"/>
                </a:solidFill>
              </a:rPr>
              <a:pPr/>
              <a:t>4</a:t>
            </a:fld>
            <a:endParaRPr lang="zh-CN" altLang="en-US">
              <a:solidFill>
                <a:prstClr val="black"/>
              </a:solidFill>
            </a:endParaRPr>
          </a:p>
        </p:txBody>
      </p:sp>
    </p:spTree>
    <p:extLst>
      <p:ext uri="{BB962C8B-B14F-4D97-AF65-F5344CB8AC3E}">
        <p14:creationId xmlns:p14="http://schemas.microsoft.com/office/powerpoint/2010/main" val="22250389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02F8169-3710-4283-BC2A-912F79313671}" type="slidenum">
              <a:rPr lang="zh-CN" altLang="en-US" smtClean="0"/>
              <a:t>6</a:t>
            </a:fld>
            <a:endParaRPr lang="zh-CN" altLang="en-US"/>
          </a:p>
        </p:txBody>
      </p:sp>
    </p:spTree>
    <p:extLst>
      <p:ext uri="{BB962C8B-B14F-4D97-AF65-F5344CB8AC3E}">
        <p14:creationId xmlns:p14="http://schemas.microsoft.com/office/powerpoint/2010/main" val="4251617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8355E6-BC69-459C-9A59-C187A6960CF7}" type="slidenum">
              <a:rPr lang="zh-CN" altLang="en-US" smtClean="0">
                <a:solidFill>
                  <a:prstClr val="black"/>
                </a:solidFill>
              </a:rPr>
              <a:pPr/>
              <a:t>7</a:t>
            </a:fld>
            <a:endParaRPr lang="zh-CN" altLang="en-US">
              <a:solidFill>
                <a:prstClr val="black"/>
              </a:solidFill>
            </a:endParaRPr>
          </a:p>
        </p:txBody>
      </p:sp>
    </p:spTree>
    <p:extLst>
      <p:ext uri="{BB962C8B-B14F-4D97-AF65-F5344CB8AC3E}">
        <p14:creationId xmlns:p14="http://schemas.microsoft.com/office/powerpoint/2010/main" val="24152714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8355E6-BC69-459C-9A59-C187A6960CF7}" type="slidenum">
              <a:rPr lang="zh-CN" altLang="en-US" smtClean="0">
                <a:solidFill>
                  <a:prstClr val="black"/>
                </a:solidFill>
              </a:rPr>
              <a:pPr/>
              <a:t>8</a:t>
            </a:fld>
            <a:endParaRPr lang="zh-CN" altLang="en-US">
              <a:solidFill>
                <a:prstClr val="black"/>
              </a:solidFill>
            </a:endParaRPr>
          </a:p>
        </p:txBody>
      </p:sp>
    </p:spTree>
    <p:extLst>
      <p:ext uri="{BB962C8B-B14F-4D97-AF65-F5344CB8AC3E}">
        <p14:creationId xmlns:p14="http://schemas.microsoft.com/office/powerpoint/2010/main" val="971270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02F8169-3710-4283-BC2A-912F79313671}" type="slidenum">
              <a:rPr lang="zh-CN" altLang="en-US" smtClean="0"/>
              <a:t>9</a:t>
            </a:fld>
            <a:endParaRPr lang="zh-CN" altLang="en-US"/>
          </a:p>
        </p:txBody>
      </p:sp>
    </p:spTree>
    <p:extLst>
      <p:ext uri="{BB962C8B-B14F-4D97-AF65-F5344CB8AC3E}">
        <p14:creationId xmlns:p14="http://schemas.microsoft.com/office/powerpoint/2010/main" val="7196528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8355E6-BC69-459C-9A59-C187A6960CF7}" type="slidenum">
              <a:rPr lang="zh-CN" altLang="en-US" smtClean="0">
                <a:solidFill>
                  <a:prstClr val="black"/>
                </a:solidFill>
              </a:rPr>
              <a:pPr/>
              <a:t>24</a:t>
            </a:fld>
            <a:endParaRPr lang="zh-CN" altLang="en-US">
              <a:solidFill>
                <a:prstClr val="black"/>
              </a:solidFill>
            </a:endParaRPr>
          </a:p>
        </p:txBody>
      </p:sp>
    </p:spTree>
    <p:extLst>
      <p:ext uri="{BB962C8B-B14F-4D97-AF65-F5344CB8AC3E}">
        <p14:creationId xmlns:p14="http://schemas.microsoft.com/office/powerpoint/2010/main" val="12919255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四项目录">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3" name="Rectangle 5"/>
          <p:cNvSpPr>
            <a:spLocks noChangeArrowheads="1"/>
          </p:cNvSpPr>
          <p:nvPr userDrawn="1"/>
        </p:nvSpPr>
        <p:spPr bwMode="auto">
          <a:xfrm>
            <a:off x="0" y="0"/>
            <a:ext cx="12192000" cy="6858000"/>
          </a:xfrm>
          <a:prstGeom prst="rect">
            <a:avLst/>
          </a:prstGeom>
          <a:solidFill>
            <a:srgbClr val="4BA5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Tree>
    <p:extLst>
      <p:ext uri="{BB962C8B-B14F-4D97-AF65-F5344CB8AC3E}">
        <p14:creationId xmlns:p14="http://schemas.microsoft.com/office/powerpoint/2010/main" val="2942476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内容页_1">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4898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内容页_1">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48331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pPr defTabSz="914377"/>
            <a:fld id="{2E8B162C-D432-4F19-B2D2-FFE1BAA8BE6C}" type="datetimeFigureOut">
              <a:rPr lang="zh-CN" altLang="en-US">
                <a:solidFill>
                  <a:prstClr val="black"/>
                </a:solidFill>
              </a:rPr>
              <a:pPr defTabSz="914377"/>
              <a:t>2022-03-24</a:t>
            </a:fld>
            <a:endParaRPr lang="zh-CN" altLang="en-US">
              <a:solidFill>
                <a:prstClr val="black"/>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pPr defTabSz="914377"/>
            <a:endParaRPr lang="zh-CN" altLang="en-US">
              <a:solidFill>
                <a:prstClr val="black"/>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pPr defTabSz="914377"/>
            <a:fld id="{894DC094-1010-4D44-9B73-7A2CC43AC372}" type="slidenum">
              <a:rPr lang="zh-CN" altLang="en-US">
                <a:solidFill>
                  <a:prstClr val="black"/>
                </a:solidFill>
              </a:rPr>
              <a:pPr defTabSz="914377"/>
              <a:t>‹#›</a:t>
            </a:fld>
            <a:endParaRPr lang="zh-CN" altLang="en-US">
              <a:solidFill>
                <a:prstClr val="black"/>
              </a:solidFill>
            </a:endParaRPr>
          </a:p>
        </p:txBody>
      </p:sp>
    </p:spTree>
    <p:extLst>
      <p:ext uri="{BB962C8B-B14F-4D97-AF65-F5344CB8AC3E}">
        <p14:creationId xmlns:p14="http://schemas.microsoft.com/office/powerpoint/2010/main" val="3530940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pPr defTabSz="914377"/>
            <a:fld id="{2E8B162C-D432-4F19-B2D2-FFE1BAA8BE6C}" type="datetimeFigureOut">
              <a:rPr lang="zh-CN" altLang="en-US">
                <a:solidFill>
                  <a:prstClr val="black"/>
                </a:solidFill>
              </a:rPr>
              <a:pPr defTabSz="914377"/>
              <a:t>2022-03-24</a:t>
            </a:fld>
            <a:endParaRPr lang="zh-CN" altLang="en-US">
              <a:solidFill>
                <a:prstClr val="black"/>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pPr defTabSz="914377"/>
            <a:endParaRPr lang="zh-CN" altLang="en-US">
              <a:solidFill>
                <a:prstClr val="black"/>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pPr defTabSz="914377"/>
            <a:fld id="{894DC094-1010-4D44-9B73-7A2CC43AC372}" type="slidenum">
              <a:rPr lang="zh-CN" altLang="en-US">
                <a:solidFill>
                  <a:prstClr val="black"/>
                </a:solidFill>
              </a:rPr>
              <a:pPr defTabSz="914377"/>
              <a:t>‹#›</a:t>
            </a:fld>
            <a:endParaRPr lang="zh-CN" altLang="en-US">
              <a:solidFill>
                <a:prstClr val="black"/>
              </a:solidFill>
            </a:endParaRPr>
          </a:p>
        </p:txBody>
      </p:sp>
    </p:spTree>
    <p:extLst>
      <p:ext uri="{BB962C8B-B14F-4D97-AF65-F5344CB8AC3E}">
        <p14:creationId xmlns:p14="http://schemas.microsoft.com/office/powerpoint/2010/main" val="179748317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92529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2984895"/>
            <a:ext cx="12192000" cy="3791712"/>
          </a:xfrm>
          <a:prstGeom prst="rect">
            <a:avLst/>
          </a:prstGeom>
        </p:spPr>
      </p:pic>
      <p:grpSp>
        <p:nvGrpSpPr>
          <p:cNvPr id="10" name="组合 9"/>
          <p:cNvGrpSpPr/>
          <p:nvPr/>
        </p:nvGrpSpPr>
        <p:grpSpPr>
          <a:xfrm>
            <a:off x="5033569" y="5484313"/>
            <a:ext cx="513130" cy="500164"/>
            <a:chOff x="4286373" y="2157716"/>
            <a:chExt cx="840438" cy="819203"/>
          </a:xfrm>
          <a:solidFill>
            <a:srgbClr val="96D045"/>
          </a:solidFill>
        </p:grpSpPr>
        <p:sp>
          <p:nvSpPr>
            <p:cNvPr id="11" name="Oval 443"/>
            <p:cNvSpPr>
              <a:spLocks noChangeArrowheads="1"/>
            </p:cNvSpPr>
            <p:nvPr/>
          </p:nvSpPr>
          <p:spPr bwMode="auto">
            <a:xfrm>
              <a:off x="4286373" y="2572347"/>
              <a:ext cx="117348" cy="11734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2" name="Oval 444"/>
            <p:cNvSpPr>
              <a:spLocks noChangeArrowheads="1"/>
            </p:cNvSpPr>
            <p:nvPr/>
          </p:nvSpPr>
          <p:spPr bwMode="auto">
            <a:xfrm>
              <a:off x="4937936" y="2751163"/>
              <a:ext cx="188875" cy="1888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3" name="Oval 445"/>
            <p:cNvSpPr>
              <a:spLocks noChangeArrowheads="1"/>
            </p:cNvSpPr>
            <p:nvPr/>
          </p:nvSpPr>
          <p:spPr bwMode="auto">
            <a:xfrm>
              <a:off x="4783707" y="2157716"/>
              <a:ext cx="117348" cy="11734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4" name="Oval 446"/>
            <p:cNvSpPr>
              <a:spLocks noChangeArrowheads="1"/>
            </p:cNvSpPr>
            <p:nvPr/>
          </p:nvSpPr>
          <p:spPr bwMode="auto">
            <a:xfrm>
              <a:off x="4365723" y="2330944"/>
              <a:ext cx="82703" cy="81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5" name="Oval 447"/>
            <p:cNvSpPr>
              <a:spLocks noChangeArrowheads="1"/>
            </p:cNvSpPr>
            <p:nvPr/>
          </p:nvSpPr>
          <p:spPr bwMode="auto">
            <a:xfrm>
              <a:off x="4978170" y="2386824"/>
              <a:ext cx="82703" cy="793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6" name="Oval 448"/>
            <p:cNvSpPr>
              <a:spLocks noChangeArrowheads="1"/>
            </p:cNvSpPr>
            <p:nvPr/>
          </p:nvSpPr>
          <p:spPr bwMode="auto">
            <a:xfrm>
              <a:off x="4509894" y="2897569"/>
              <a:ext cx="79350" cy="793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7" name="Oval 449"/>
            <p:cNvSpPr>
              <a:spLocks noChangeArrowheads="1"/>
            </p:cNvSpPr>
            <p:nvPr/>
          </p:nvSpPr>
          <p:spPr bwMode="auto">
            <a:xfrm>
              <a:off x="4584773" y="2466174"/>
              <a:ext cx="292812" cy="29504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8" name="Freeform 450"/>
            <p:cNvSpPr>
              <a:spLocks/>
            </p:cNvSpPr>
            <p:nvPr/>
          </p:nvSpPr>
          <p:spPr bwMode="auto">
            <a:xfrm>
              <a:off x="4419368" y="2381236"/>
              <a:ext cx="279401" cy="225756"/>
            </a:xfrm>
            <a:custGeom>
              <a:avLst/>
              <a:gdLst>
                <a:gd name="T0" fmla="*/ 240 w 250"/>
                <a:gd name="T1" fmla="*/ 202 h 202"/>
                <a:gd name="T2" fmla="*/ 0 w 250"/>
                <a:gd name="T3" fmla="*/ 14 h 202"/>
                <a:gd name="T4" fmla="*/ 9 w 250"/>
                <a:gd name="T5" fmla="*/ 0 h 202"/>
                <a:gd name="T6" fmla="*/ 250 w 250"/>
                <a:gd name="T7" fmla="*/ 190 h 202"/>
                <a:gd name="T8" fmla="*/ 240 w 250"/>
                <a:gd name="T9" fmla="*/ 202 h 202"/>
              </a:gdLst>
              <a:ahLst/>
              <a:cxnLst>
                <a:cxn ang="0">
                  <a:pos x="T0" y="T1"/>
                </a:cxn>
                <a:cxn ang="0">
                  <a:pos x="T2" y="T3"/>
                </a:cxn>
                <a:cxn ang="0">
                  <a:pos x="T4" y="T5"/>
                </a:cxn>
                <a:cxn ang="0">
                  <a:pos x="T6" y="T7"/>
                </a:cxn>
                <a:cxn ang="0">
                  <a:pos x="T8" y="T9"/>
                </a:cxn>
              </a:cxnLst>
              <a:rect l="0" t="0" r="r" b="b"/>
              <a:pathLst>
                <a:path w="250" h="202">
                  <a:moveTo>
                    <a:pt x="240" y="202"/>
                  </a:moveTo>
                  <a:lnTo>
                    <a:pt x="0" y="14"/>
                  </a:lnTo>
                  <a:lnTo>
                    <a:pt x="9" y="0"/>
                  </a:lnTo>
                  <a:lnTo>
                    <a:pt x="250" y="190"/>
                  </a:lnTo>
                  <a:lnTo>
                    <a:pt x="240" y="2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9" name="Freeform 451"/>
            <p:cNvSpPr>
              <a:spLocks/>
            </p:cNvSpPr>
            <p:nvPr/>
          </p:nvSpPr>
          <p:spPr bwMode="auto">
            <a:xfrm>
              <a:off x="4743473" y="2213596"/>
              <a:ext cx="282754" cy="414631"/>
            </a:xfrm>
            <a:custGeom>
              <a:avLst/>
              <a:gdLst>
                <a:gd name="T0" fmla="*/ 0 w 253"/>
                <a:gd name="T1" fmla="*/ 371 h 371"/>
                <a:gd name="T2" fmla="*/ 79 w 253"/>
                <a:gd name="T3" fmla="*/ 0 h 371"/>
                <a:gd name="T4" fmla="*/ 96 w 253"/>
                <a:gd name="T5" fmla="*/ 5 h 371"/>
                <a:gd name="T6" fmla="*/ 24 w 253"/>
                <a:gd name="T7" fmla="*/ 336 h 371"/>
                <a:gd name="T8" fmla="*/ 243 w 253"/>
                <a:gd name="T9" fmla="*/ 183 h 371"/>
                <a:gd name="T10" fmla="*/ 253 w 253"/>
                <a:gd name="T11" fmla="*/ 197 h 371"/>
                <a:gd name="T12" fmla="*/ 0 w 253"/>
                <a:gd name="T13" fmla="*/ 371 h 371"/>
              </a:gdLst>
              <a:ahLst/>
              <a:cxnLst>
                <a:cxn ang="0">
                  <a:pos x="T0" y="T1"/>
                </a:cxn>
                <a:cxn ang="0">
                  <a:pos x="T2" y="T3"/>
                </a:cxn>
                <a:cxn ang="0">
                  <a:pos x="T4" y="T5"/>
                </a:cxn>
                <a:cxn ang="0">
                  <a:pos x="T6" y="T7"/>
                </a:cxn>
                <a:cxn ang="0">
                  <a:pos x="T8" y="T9"/>
                </a:cxn>
                <a:cxn ang="0">
                  <a:pos x="T10" y="T11"/>
                </a:cxn>
                <a:cxn ang="0">
                  <a:pos x="T12" y="T13"/>
                </a:cxn>
              </a:cxnLst>
              <a:rect l="0" t="0" r="r" b="b"/>
              <a:pathLst>
                <a:path w="253" h="371">
                  <a:moveTo>
                    <a:pt x="0" y="371"/>
                  </a:moveTo>
                  <a:lnTo>
                    <a:pt x="79" y="0"/>
                  </a:lnTo>
                  <a:lnTo>
                    <a:pt x="96" y="5"/>
                  </a:lnTo>
                  <a:lnTo>
                    <a:pt x="24" y="336"/>
                  </a:lnTo>
                  <a:lnTo>
                    <a:pt x="243" y="183"/>
                  </a:lnTo>
                  <a:lnTo>
                    <a:pt x="253" y="197"/>
                  </a:lnTo>
                  <a:lnTo>
                    <a:pt x="0" y="3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0" name="Freeform 452"/>
            <p:cNvSpPr>
              <a:spLocks/>
            </p:cNvSpPr>
            <p:nvPr/>
          </p:nvSpPr>
          <p:spPr bwMode="auto">
            <a:xfrm>
              <a:off x="4386958" y="2639403"/>
              <a:ext cx="321870" cy="31293"/>
            </a:xfrm>
            <a:custGeom>
              <a:avLst/>
              <a:gdLst>
                <a:gd name="T0" fmla="*/ 288 w 288"/>
                <a:gd name="T1" fmla="*/ 28 h 28"/>
                <a:gd name="T2" fmla="*/ 0 w 288"/>
                <a:gd name="T3" fmla="*/ 14 h 28"/>
                <a:gd name="T4" fmla="*/ 3 w 288"/>
                <a:gd name="T5" fmla="*/ 0 h 28"/>
                <a:gd name="T6" fmla="*/ 288 w 288"/>
                <a:gd name="T7" fmla="*/ 12 h 28"/>
                <a:gd name="T8" fmla="*/ 288 w 288"/>
                <a:gd name="T9" fmla="*/ 28 h 28"/>
              </a:gdLst>
              <a:ahLst/>
              <a:cxnLst>
                <a:cxn ang="0">
                  <a:pos x="T0" y="T1"/>
                </a:cxn>
                <a:cxn ang="0">
                  <a:pos x="T2" y="T3"/>
                </a:cxn>
                <a:cxn ang="0">
                  <a:pos x="T4" y="T5"/>
                </a:cxn>
                <a:cxn ang="0">
                  <a:pos x="T6" y="T7"/>
                </a:cxn>
                <a:cxn ang="0">
                  <a:pos x="T8" y="T9"/>
                </a:cxn>
              </a:cxnLst>
              <a:rect l="0" t="0" r="r" b="b"/>
              <a:pathLst>
                <a:path w="288" h="28">
                  <a:moveTo>
                    <a:pt x="288" y="28"/>
                  </a:moveTo>
                  <a:lnTo>
                    <a:pt x="0" y="14"/>
                  </a:lnTo>
                  <a:lnTo>
                    <a:pt x="3" y="0"/>
                  </a:lnTo>
                  <a:lnTo>
                    <a:pt x="288" y="12"/>
                  </a:lnTo>
                  <a:lnTo>
                    <a:pt x="2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1" name="Freeform 453"/>
            <p:cNvSpPr>
              <a:spLocks/>
            </p:cNvSpPr>
            <p:nvPr/>
          </p:nvSpPr>
          <p:spPr bwMode="auto">
            <a:xfrm>
              <a:off x="4531128" y="2684107"/>
              <a:ext cx="183287" cy="269342"/>
            </a:xfrm>
            <a:custGeom>
              <a:avLst/>
              <a:gdLst>
                <a:gd name="T0" fmla="*/ 12 w 164"/>
                <a:gd name="T1" fmla="*/ 241 h 241"/>
                <a:gd name="T2" fmla="*/ 0 w 164"/>
                <a:gd name="T3" fmla="*/ 231 h 241"/>
                <a:gd name="T4" fmla="*/ 150 w 164"/>
                <a:gd name="T5" fmla="*/ 0 h 241"/>
                <a:gd name="T6" fmla="*/ 164 w 164"/>
                <a:gd name="T7" fmla="*/ 10 h 241"/>
                <a:gd name="T8" fmla="*/ 12 w 164"/>
                <a:gd name="T9" fmla="*/ 241 h 241"/>
              </a:gdLst>
              <a:ahLst/>
              <a:cxnLst>
                <a:cxn ang="0">
                  <a:pos x="T0" y="T1"/>
                </a:cxn>
                <a:cxn ang="0">
                  <a:pos x="T2" y="T3"/>
                </a:cxn>
                <a:cxn ang="0">
                  <a:pos x="T4" y="T5"/>
                </a:cxn>
                <a:cxn ang="0">
                  <a:pos x="T6" y="T7"/>
                </a:cxn>
                <a:cxn ang="0">
                  <a:pos x="T8" y="T9"/>
                </a:cxn>
              </a:cxnLst>
              <a:rect l="0" t="0" r="r" b="b"/>
              <a:pathLst>
                <a:path w="164" h="241">
                  <a:moveTo>
                    <a:pt x="12" y="241"/>
                  </a:moveTo>
                  <a:lnTo>
                    <a:pt x="0" y="231"/>
                  </a:lnTo>
                  <a:lnTo>
                    <a:pt x="150" y="0"/>
                  </a:lnTo>
                  <a:lnTo>
                    <a:pt x="164" y="10"/>
                  </a:lnTo>
                  <a:lnTo>
                    <a:pt x="12" y="2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2" name="Freeform 454"/>
            <p:cNvSpPr>
              <a:spLocks/>
            </p:cNvSpPr>
            <p:nvPr/>
          </p:nvSpPr>
          <p:spPr bwMode="auto">
            <a:xfrm>
              <a:off x="4704357" y="2612580"/>
              <a:ext cx="358751" cy="258166"/>
            </a:xfrm>
            <a:custGeom>
              <a:avLst/>
              <a:gdLst>
                <a:gd name="T0" fmla="*/ 312 w 321"/>
                <a:gd name="T1" fmla="*/ 231 h 231"/>
                <a:gd name="T2" fmla="*/ 0 w 321"/>
                <a:gd name="T3" fmla="*/ 14 h 231"/>
                <a:gd name="T4" fmla="*/ 9 w 321"/>
                <a:gd name="T5" fmla="*/ 0 h 231"/>
                <a:gd name="T6" fmla="*/ 321 w 321"/>
                <a:gd name="T7" fmla="*/ 217 h 231"/>
                <a:gd name="T8" fmla="*/ 312 w 321"/>
                <a:gd name="T9" fmla="*/ 231 h 231"/>
              </a:gdLst>
              <a:ahLst/>
              <a:cxnLst>
                <a:cxn ang="0">
                  <a:pos x="T0" y="T1"/>
                </a:cxn>
                <a:cxn ang="0">
                  <a:pos x="T2" y="T3"/>
                </a:cxn>
                <a:cxn ang="0">
                  <a:pos x="T4" y="T5"/>
                </a:cxn>
                <a:cxn ang="0">
                  <a:pos x="T6" y="T7"/>
                </a:cxn>
                <a:cxn ang="0">
                  <a:pos x="T8" y="T9"/>
                </a:cxn>
              </a:cxnLst>
              <a:rect l="0" t="0" r="r" b="b"/>
              <a:pathLst>
                <a:path w="321" h="231">
                  <a:moveTo>
                    <a:pt x="312" y="231"/>
                  </a:moveTo>
                  <a:lnTo>
                    <a:pt x="0" y="14"/>
                  </a:lnTo>
                  <a:lnTo>
                    <a:pt x="9" y="0"/>
                  </a:lnTo>
                  <a:lnTo>
                    <a:pt x="321" y="217"/>
                  </a:lnTo>
                  <a:lnTo>
                    <a:pt x="312" y="2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grpSp>
      <p:sp>
        <p:nvSpPr>
          <p:cNvPr id="23" name="Freeform 472"/>
          <p:cNvSpPr>
            <a:spLocks noEditPoints="1"/>
          </p:cNvSpPr>
          <p:nvPr/>
        </p:nvSpPr>
        <p:spPr bwMode="auto">
          <a:xfrm>
            <a:off x="6207591" y="5805319"/>
            <a:ext cx="488886" cy="531366"/>
          </a:xfrm>
          <a:custGeom>
            <a:avLst/>
            <a:gdLst>
              <a:gd name="T0" fmla="*/ 221 w 285"/>
              <a:gd name="T1" fmla="*/ 145 h 310"/>
              <a:gd name="T2" fmla="*/ 212 w 285"/>
              <a:gd name="T3" fmla="*/ 178 h 310"/>
              <a:gd name="T4" fmla="*/ 211 w 285"/>
              <a:gd name="T5" fmla="*/ 208 h 310"/>
              <a:gd name="T6" fmla="*/ 216 w 285"/>
              <a:gd name="T7" fmla="*/ 210 h 310"/>
              <a:gd name="T8" fmla="*/ 240 w 285"/>
              <a:gd name="T9" fmla="*/ 246 h 310"/>
              <a:gd name="T10" fmla="*/ 211 w 285"/>
              <a:gd name="T11" fmla="*/ 226 h 310"/>
              <a:gd name="T12" fmla="*/ 215 w 285"/>
              <a:gd name="T13" fmla="*/ 64 h 310"/>
              <a:gd name="T14" fmla="*/ 246 w 285"/>
              <a:gd name="T15" fmla="*/ 45 h 310"/>
              <a:gd name="T16" fmla="*/ 220 w 285"/>
              <a:gd name="T17" fmla="*/ 79 h 310"/>
              <a:gd name="T18" fmla="*/ 215 w 285"/>
              <a:gd name="T19" fmla="*/ 81 h 310"/>
              <a:gd name="T20" fmla="*/ 278 w 285"/>
              <a:gd name="T21" fmla="*/ 139 h 310"/>
              <a:gd name="T22" fmla="*/ 235 w 285"/>
              <a:gd name="T23" fmla="*/ 145 h 310"/>
              <a:gd name="T24" fmla="*/ 277 w 285"/>
              <a:gd name="T25" fmla="*/ 154 h 310"/>
              <a:gd name="T26" fmla="*/ 278 w 285"/>
              <a:gd name="T27" fmla="*/ 139 h 310"/>
              <a:gd name="T28" fmla="*/ 143 w 285"/>
              <a:gd name="T29" fmla="*/ 309 h 310"/>
              <a:gd name="T30" fmla="*/ 184 w 285"/>
              <a:gd name="T31" fmla="*/ 209 h 310"/>
              <a:gd name="T32" fmla="*/ 214 w 285"/>
              <a:gd name="T33" fmla="*/ 111 h 310"/>
              <a:gd name="T34" fmla="*/ 143 w 285"/>
              <a:gd name="T35" fmla="*/ 80 h 310"/>
              <a:gd name="T36" fmla="*/ 204 w 285"/>
              <a:gd name="T37" fmla="*/ 144 h 310"/>
              <a:gd name="T38" fmla="*/ 172 w 285"/>
              <a:gd name="T39" fmla="*/ 197 h 310"/>
              <a:gd name="T40" fmla="*/ 167 w 285"/>
              <a:gd name="T41" fmla="*/ 240 h 310"/>
              <a:gd name="T42" fmla="*/ 137 w 285"/>
              <a:gd name="T43" fmla="*/ 309 h 310"/>
              <a:gd name="T44" fmla="*/ 215 w 285"/>
              <a:gd name="T45" fmla="*/ 81 h 310"/>
              <a:gd name="T46" fmla="*/ 210 w 285"/>
              <a:gd name="T47" fmla="*/ 69 h 310"/>
              <a:gd name="T48" fmla="*/ 211 w 285"/>
              <a:gd name="T49" fmla="*/ 208 h 310"/>
              <a:gd name="T50" fmla="*/ 206 w 285"/>
              <a:gd name="T51" fmla="*/ 220 h 310"/>
              <a:gd name="T52" fmla="*/ 211 w 285"/>
              <a:gd name="T53" fmla="*/ 208 h 310"/>
              <a:gd name="T54" fmla="*/ 146 w 285"/>
              <a:gd name="T55" fmla="*/ 0 h 310"/>
              <a:gd name="T56" fmla="*/ 153 w 285"/>
              <a:gd name="T57" fmla="*/ 8 h 310"/>
              <a:gd name="T58" fmla="*/ 145 w 285"/>
              <a:gd name="T59" fmla="*/ 50 h 310"/>
              <a:gd name="T60" fmla="*/ 144 w 285"/>
              <a:gd name="T61" fmla="*/ 50 h 310"/>
              <a:gd name="T62" fmla="*/ 72 w 285"/>
              <a:gd name="T63" fmla="*/ 106 h 310"/>
              <a:gd name="T64" fmla="*/ 97 w 285"/>
              <a:gd name="T65" fmla="*/ 207 h 310"/>
              <a:gd name="T66" fmla="*/ 133 w 285"/>
              <a:gd name="T67" fmla="*/ 309 h 310"/>
              <a:gd name="T68" fmla="*/ 139 w 285"/>
              <a:gd name="T69" fmla="*/ 239 h 310"/>
              <a:gd name="T70" fmla="*/ 113 w 285"/>
              <a:gd name="T71" fmla="*/ 203 h 310"/>
              <a:gd name="T72" fmla="*/ 79 w 285"/>
              <a:gd name="T73" fmla="*/ 141 h 310"/>
              <a:gd name="T74" fmla="*/ 143 w 285"/>
              <a:gd name="T75" fmla="*/ 80 h 310"/>
              <a:gd name="T76" fmla="*/ 144 w 285"/>
              <a:gd name="T77" fmla="*/ 64 h 310"/>
              <a:gd name="T78" fmla="*/ 146 w 285"/>
              <a:gd name="T79" fmla="*/ 0 h 310"/>
              <a:gd name="T80" fmla="*/ 138 w 285"/>
              <a:gd name="T81" fmla="*/ 43 h 310"/>
              <a:gd name="T82" fmla="*/ 146 w 285"/>
              <a:gd name="T83" fmla="*/ 0 h 310"/>
              <a:gd name="T84" fmla="*/ 69 w 285"/>
              <a:gd name="T85" fmla="*/ 204 h 310"/>
              <a:gd name="T86" fmla="*/ 75 w 285"/>
              <a:gd name="T87" fmla="*/ 217 h 310"/>
              <a:gd name="T88" fmla="*/ 73 w 285"/>
              <a:gd name="T89" fmla="*/ 77 h 310"/>
              <a:gd name="T90" fmla="*/ 79 w 285"/>
              <a:gd name="T91" fmla="*/ 65 h 310"/>
              <a:gd name="T92" fmla="*/ 73 w 285"/>
              <a:gd name="T93" fmla="*/ 77 h 310"/>
              <a:gd name="T94" fmla="*/ 63 w 285"/>
              <a:gd name="T95" fmla="*/ 140 h 310"/>
              <a:gd name="T96" fmla="*/ 72 w 285"/>
              <a:gd name="T97" fmla="*/ 106 h 310"/>
              <a:gd name="T98" fmla="*/ 73 w 285"/>
              <a:gd name="T99" fmla="*/ 77 h 310"/>
              <a:gd name="T100" fmla="*/ 68 w 285"/>
              <a:gd name="T101" fmla="*/ 75 h 310"/>
              <a:gd name="T102" fmla="*/ 44 w 285"/>
              <a:gd name="T103" fmla="*/ 39 h 310"/>
              <a:gd name="T104" fmla="*/ 73 w 285"/>
              <a:gd name="T105" fmla="*/ 59 h 310"/>
              <a:gd name="T106" fmla="*/ 69 w 285"/>
              <a:gd name="T107" fmla="*/ 222 h 310"/>
              <a:gd name="T108" fmla="*/ 39 w 285"/>
              <a:gd name="T109" fmla="*/ 241 h 310"/>
              <a:gd name="T110" fmla="*/ 64 w 285"/>
              <a:gd name="T111" fmla="*/ 206 h 310"/>
              <a:gd name="T112" fmla="*/ 69 w 285"/>
              <a:gd name="T113" fmla="*/ 204 h 310"/>
              <a:gd name="T114" fmla="*/ 49 w 285"/>
              <a:gd name="T115" fmla="*/ 140 h 310"/>
              <a:gd name="T116" fmla="*/ 7 w 285"/>
              <a:gd name="T117" fmla="*/ 132 h 310"/>
              <a:gd name="T118" fmla="*/ 7 w 285"/>
              <a:gd name="T119" fmla="*/ 146 h 310"/>
              <a:gd name="T120" fmla="*/ 49 w 285"/>
              <a:gd name="T12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5" h="310">
                <a:moveTo>
                  <a:pt x="212" y="178"/>
                </a:moveTo>
                <a:cubicBezTo>
                  <a:pt x="217" y="168"/>
                  <a:pt x="220" y="157"/>
                  <a:pt x="221" y="145"/>
                </a:cubicBezTo>
                <a:cubicBezTo>
                  <a:pt x="221" y="133"/>
                  <a:pt x="218" y="122"/>
                  <a:pt x="214" y="111"/>
                </a:cubicBezTo>
                <a:cubicBezTo>
                  <a:pt x="212" y="178"/>
                  <a:pt x="212" y="178"/>
                  <a:pt x="212" y="178"/>
                </a:cubicBezTo>
                <a:close/>
                <a:moveTo>
                  <a:pt x="211" y="226"/>
                </a:moveTo>
                <a:cubicBezTo>
                  <a:pt x="211" y="208"/>
                  <a:pt x="211" y="208"/>
                  <a:pt x="211" y="208"/>
                </a:cubicBezTo>
                <a:cubicBezTo>
                  <a:pt x="213" y="208"/>
                  <a:pt x="215" y="209"/>
                  <a:pt x="216" y="210"/>
                </a:cubicBezTo>
                <a:cubicBezTo>
                  <a:pt x="216" y="210"/>
                  <a:pt x="216" y="210"/>
                  <a:pt x="216" y="210"/>
                </a:cubicBezTo>
                <a:cubicBezTo>
                  <a:pt x="241" y="236"/>
                  <a:pt x="241" y="236"/>
                  <a:pt x="241" y="236"/>
                </a:cubicBezTo>
                <a:cubicBezTo>
                  <a:pt x="243" y="239"/>
                  <a:pt x="243" y="243"/>
                  <a:pt x="240" y="246"/>
                </a:cubicBezTo>
                <a:cubicBezTo>
                  <a:pt x="237" y="249"/>
                  <a:pt x="233" y="249"/>
                  <a:pt x="230" y="246"/>
                </a:cubicBezTo>
                <a:cubicBezTo>
                  <a:pt x="211" y="226"/>
                  <a:pt x="211" y="226"/>
                  <a:pt x="211" y="226"/>
                </a:cubicBezTo>
                <a:close/>
                <a:moveTo>
                  <a:pt x="215" y="81"/>
                </a:moveTo>
                <a:cubicBezTo>
                  <a:pt x="215" y="64"/>
                  <a:pt x="215" y="64"/>
                  <a:pt x="215" y="64"/>
                </a:cubicBezTo>
                <a:cubicBezTo>
                  <a:pt x="236" y="45"/>
                  <a:pt x="236" y="45"/>
                  <a:pt x="236" y="45"/>
                </a:cubicBezTo>
                <a:cubicBezTo>
                  <a:pt x="238" y="42"/>
                  <a:pt x="243" y="42"/>
                  <a:pt x="246" y="45"/>
                </a:cubicBezTo>
                <a:cubicBezTo>
                  <a:pt x="249" y="48"/>
                  <a:pt x="248" y="52"/>
                  <a:pt x="246" y="55"/>
                </a:cubicBezTo>
                <a:cubicBezTo>
                  <a:pt x="220" y="79"/>
                  <a:pt x="220" y="79"/>
                  <a:pt x="220" y="79"/>
                </a:cubicBezTo>
                <a:cubicBezTo>
                  <a:pt x="220" y="79"/>
                  <a:pt x="220" y="79"/>
                  <a:pt x="220" y="79"/>
                </a:cubicBezTo>
                <a:cubicBezTo>
                  <a:pt x="219" y="81"/>
                  <a:pt x="217" y="81"/>
                  <a:pt x="215" y="81"/>
                </a:cubicBezTo>
                <a:close/>
                <a:moveTo>
                  <a:pt x="278" y="139"/>
                </a:moveTo>
                <a:cubicBezTo>
                  <a:pt x="278" y="139"/>
                  <a:pt x="278" y="139"/>
                  <a:pt x="278" y="139"/>
                </a:cubicBezTo>
                <a:cubicBezTo>
                  <a:pt x="242" y="138"/>
                  <a:pt x="242" y="138"/>
                  <a:pt x="242" y="138"/>
                </a:cubicBezTo>
                <a:cubicBezTo>
                  <a:pt x="238" y="138"/>
                  <a:pt x="235" y="141"/>
                  <a:pt x="235" y="145"/>
                </a:cubicBezTo>
                <a:cubicBezTo>
                  <a:pt x="235" y="149"/>
                  <a:pt x="238" y="153"/>
                  <a:pt x="242" y="153"/>
                </a:cubicBezTo>
                <a:cubicBezTo>
                  <a:pt x="277" y="154"/>
                  <a:pt x="277" y="154"/>
                  <a:pt x="277" y="154"/>
                </a:cubicBezTo>
                <a:cubicBezTo>
                  <a:pt x="281" y="154"/>
                  <a:pt x="285" y="151"/>
                  <a:pt x="285" y="147"/>
                </a:cubicBezTo>
                <a:cubicBezTo>
                  <a:pt x="285" y="143"/>
                  <a:pt x="282" y="139"/>
                  <a:pt x="278" y="139"/>
                </a:cubicBezTo>
                <a:close/>
                <a:moveTo>
                  <a:pt x="137" y="309"/>
                </a:moveTo>
                <a:cubicBezTo>
                  <a:pt x="143" y="309"/>
                  <a:pt x="143" y="309"/>
                  <a:pt x="143" y="309"/>
                </a:cubicBezTo>
                <a:cubicBezTo>
                  <a:pt x="164" y="310"/>
                  <a:pt x="182" y="293"/>
                  <a:pt x="183" y="272"/>
                </a:cubicBezTo>
                <a:cubicBezTo>
                  <a:pt x="184" y="209"/>
                  <a:pt x="184" y="209"/>
                  <a:pt x="184" y="209"/>
                </a:cubicBezTo>
                <a:cubicBezTo>
                  <a:pt x="196" y="201"/>
                  <a:pt x="206" y="191"/>
                  <a:pt x="212" y="178"/>
                </a:cubicBezTo>
                <a:cubicBezTo>
                  <a:pt x="214" y="111"/>
                  <a:pt x="214" y="111"/>
                  <a:pt x="214" y="111"/>
                </a:cubicBezTo>
                <a:cubicBezTo>
                  <a:pt x="202" y="84"/>
                  <a:pt x="175" y="65"/>
                  <a:pt x="144" y="64"/>
                </a:cubicBezTo>
                <a:cubicBezTo>
                  <a:pt x="143" y="80"/>
                  <a:pt x="143" y="80"/>
                  <a:pt x="143" y="80"/>
                </a:cubicBezTo>
                <a:cubicBezTo>
                  <a:pt x="161" y="81"/>
                  <a:pt x="176" y="88"/>
                  <a:pt x="187" y="100"/>
                </a:cubicBezTo>
                <a:cubicBezTo>
                  <a:pt x="198" y="111"/>
                  <a:pt x="205" y="127"/>
                  <a:pt x="204" y="144"/>
                </a:cubicBezTo>
                <a:cubicBezTo>
                  <a:pt x="204" y="167"/>
                  <a:pt x="191" y="187"/>
                  <a:pt x="172" y="197"/>
                </a:cubicBezTo>
                <a:cubicBezTo>
                  <a:pt x="172" y="197"/>
                  <a:pt x="172" y="197"/>
                  <a:pt x="172" y="197"/>
                </a:cubicBezTo>
                <a:cubicBezTo>
                  <a:pt x="170" y="199"/>
                  <a:pt x="168" y="201"/>
                  <a:pt x="168" y="204"/>
                </a:cubicBezTo>
                <a:cubicBezTo>
                  <a:pt x="167" y="240"/>
                  <a:pt x="167" y="240"/>
                  <a:pt x="167" y="240"/>
                </a:cubicBezTo>
                <a:cubicBezTo>
                  <a:pt x="139" y="239"/>
                  <a:pt x="139" y="239"/>
                  <a:pt x="139" y="239"/>
                </a:cubicBezTo>
                <a:cubicBezTo>
                  <a:pt x="137" y="309"/>
                  <a:pt x="137" y="309"/>
                  <a:pt x="137" y="309"/>
                </a:cubicBezTo>
                <a:close/>
                <a:moveTo>
                  <a:pt x="215" y="64"/>
                </a:moveTo>
                <a:cubicBezTo>
                  <a:pt x="215" y="81"/>
                  <a:pt x="215" y="81"/>
                  <a:pt x="215" y="81"/>
                </a:cubicBezTo>
                <a:cubicBezTo>
                  <a:pt x="213" y="81"/>
                  <a:pt x="211" y="81"/>
                  <a:pt x="210" y="79"/>
                </a:cubicBezTo>
                <a:cubicBezTo>
                  <a:pt x="207" y="76"/>
                  <a:pt x="207" y="72"/>
                  <a:pt x="210" y="69"/>
                </a:cubicBezTo>
                <a:cubicBezTo>
                  <a:pt x="215" y="64"/>
                  <a:pt x="215" y="64"/>
                  <a:pt x="215" y="64"/>
                </a:cubicBezTo>
                <a:close/>
                <a:moveTo>
                  <a:pt x="211" y="208"/>
                </a:moveTo>
                <a:cubicBezTo>
                  <a:pt x="211" y="226"/>
                  <a:pt x="211" y="226"/>
                  <a:pt x="211" y="226"/>
                </a:cubicBezTo>
                <a:cubicBezTo>
                  <a:pt x="206" y="220"/>
                  <a:pt x="206" y="220"/>
                  <a:pt x="206" y="220"/>
                </a:cubicBezTo>
                <a:cubicBezTo>
                  <a:pt x="203" y="217"/>
                  <a:pt x="203" y="213"/>
                  <a:pt x="206" y="210"/>
                </a:cubicBezTo>
                <a:cubicBezTo>
                  <a:pt x="207" y="209"/>
                  <a:pt x="209" y="208"/>
                  <a:pt x="211" y="208"/>
                </a:cubicBezTo>
                <a:close/>
                <a:moveTo>
                  <a:pt x="144" y="50"/>
                </a:moveTo>
                <a:cubicBezTo>
                  <a:pt x="146" y="0"/>
                  <a:pt x="146" y="0"/>
                  <a:pt x="146" y="0"/>
                </a:cubicBezTo>
                <a:cubicBezTo>
                  <a:pt x="146" y="0"/>
                  <a:pt x="146" y="0"/>
                  <a:pt x="146" y="0"/>
                </a:cubicBezTo>
                <a:cubicBezTo>
                  <a:pt x="150" y="0"/>
                  <a:pt x="153" y="4"/>
                  <a:pt x="153" y="8"/>
                </a:cubicBezTo>
                <a:cubicBezTo>
                  <a:pt x="152" y="43"/>
                  <a:pt x="152" y="43"/>
                  <a:pt x="152" y="43"/>
                </a:cubicBezTo>
                <a:cubicBezTo>
                  <a:pt x="152" y="47"/>
                  <a:pt x="149" y="50"/>
                  <a:pt x="145" y="50"/>
                </a:cubicBezTo>
                <a:cubicBezTo>
                  <a:pt x="145" y="50"/>
                  <a:pt x="145" y="50"/>
                  <a:pt x="145" y="50"/>
                </a:cubicBezTo>
                <a:cubicBezTo>
                  <a:pt x="145" y="50"/>
                  <a:pt x="144" y="50"/>
                  <a:pt x="144" y="50"/>
                </a:cubicBezTo>
                <a:close/>
                <a:moveTo>
                  <a:pt x="144" y="64"/>
                </a:moveTo>
                <a:cubicBezTo>
                  <a:pt x="113" y="63"/>
                  <a:pt x="85" y="80"/>
                  <a:pt x="72" y="106"/>
                </a:cubicBezTo>
                <a:cubicBezTo>
                  <a:pt x="70" y="175"/>
                  <a:pt x="70" y="175"/>
                  <a:pt x="70" y="175"/>
                </a:cubicBezTo>
                <a:cubicBezTo>
                  <a:pt x="76" y="188"/>
                  <a:pt x="85" y="199"/>
                  <a:pt x="97" y="207"/>
                </a:cubicBezTo>
                <a:cubicBezTo>
                  <a:pt x="95" y="269"/>
                  <a:pt x="95" y="269"/>
                  <a:pt x="95" y="269"/>
                </a:cubicBezTo>
                <a:cubicBezTo>
                  <a:pt x="94" y="291"/>
                  <a:pt x="111" y="309"/>
                  <a:pt x="133" y="309"/>
                </a:cubicBezTo>
                <a:cubicBezTo>
                  <a:pt x="137" y="309"/>
                  <a:pt x="137" y="309"/>
                  <a:pt x="137" y="309"/>
                </a:cubicBezTo>
                <a:cubicBezTo>
                  <a:pt x="139" y="239"/>
                  <a:pt x="139" y="239"/>
                  <a:pt x="139" y="239"/>
                </a:cubicBezTo>
                <a:cubicBezTo>
                  <a:pt x="112" y="238"/>
                  <a:pt x="112" y="238"/>
                  <a:pt x="112" y="238"/>
                </a:cubicBezTo>
                <a:cubicBezTo>
                  <a:pt x="113" y="203"/>
                  <a:pt x="113" y="203"/>
                  <a:pt x="113" y="203"/>
                </a:cubicBezTo>
                <a:cubicBezTo>
                  <a:pt x="113" y="200"/>
                  <a:pt x="112" y="198"/>
                  <a:pt x="109" y="196"/>
                </a:cubicBezTo>
                <a:cubicBezTo>
                  <a:pt x="91" y="185"/>
                  <a:pt x="78" y="164"/>
                  <a:pt x="79" y="141"/>
                </a:cubicBezTo>
                <a:cubicBezTo>
                  <a:pt x="80" y="124"/>
                  <a:pt x="87" y="108"/>
                  <a:pt x="99" y="97"/>
                </a:cubicBezTo>
                <a:cubicBezTo>
                  <a:pt x="110" y="86"/>
                  <a:pt x="126" y="80"/>
                  <a:pt x="143" y="80"/>
                </a:cubicBezTo>
                <a:cubicBezTo>
                  <a:pt x="143" y="80"/>
                  <a:pt x="143" y="80"/>
                  <a:pt x="143" y="80"/>
                </a:cubicBezTo>
                <a:cubicBezTo>
                  <a:pt x="144" y="64"/>
                  <a:pt x="144" y="64"/>
                  <a:pt x="144" y="64"/>
                </a:cubicBezTo>
                <a:cubicBezTo>
                  <a:pt x="144" y="64"/>
                  <a:pt x="144" y="64"/>
                  <a:pt x="144" y="64"/>
                </a:cubicBezTo>
                <a:close/>
                <a:moveTo>
                  <a:pt x="146" y="0"/>
                </a:moveTo>
                <a:cubicBezTo>
                  <a:pt x="144" y="50"/>
                  <a:pt x="144" y="50"/>
                  <a:pt x="144" y="50"/>
                </a:cubicBezTo>
                <a:cubicBezTo>
                  <a:pt x="140" y="50"/>
                  <a:pt x="138" y="46"/>
                  <a:pt x="138" y="43"/>
                </a:cubicBezTo>
                <a:cubicBezTo>
                  <a:pt x="139" y="7"/>
                  <a:pt x="139" y="7"/>
                  <a:pt x="139" y="7"/>
                </a:cubicBezTo>
                <a:cubicBezTo>
                  <a:pt x="139" y="4"/>
                  <a:pt x="142" y="1"/>
                  <a:pt x="146" y="0"/>
                </a:cubicBezTo>
                <a:close/>
                <a:moveTo>
                  <a:pt x="69" y="222"/>
                </a:moveTo>
                <a:cubicBezTo>
                  <a:pt x="69" y="204"/>
                  <a:pt x="69" y="204"/>
                  <a:pt x="69" y="204"/>
                </a:cubicBezTo>
                <a:cubicBezTo>
                  <a:pt x="71" y="204"/>
                  <a:pt x="73" y="205"/>
                  <a:pt x="75" y="206"/>
                </a:cubicBezTo>
                <a:cubicBezTo>
                  <a:pt x="78" y="209"/>
                  <a:pt x="77" y="214"/>
                  <a:pt x="75" y="217"/>
                </a:cubicBezTo>
                <a:cubicBezTo>
                  <a:pt x="69" y="222"/>
                  <a:pt x="69" y="222"/>
                  <a:pt x="69" y="222"/>
                </a:cubicBezTo>
                <a:close/>
                <a:moveTo>
                  <a:pt x="73" y="77"/>
                </a:moveTo>
                <a:cubicBezTo>
                  <a:pt x="73" y="59"/>
                  <a:pt x="73" y="59"/>
                  <a:pt x="73" y="59"/>
                </a:cubicBezTo>
                <a:cubicBezTo>
                  <a:pt x="79" y="65"/>
                  <a:pt x="79" y="65"/>
                  <a:pt x="79" y="65"/>
                </a:cubicBezTo>
                <a:cubicBezTo>
                  <a:pt x="82" y="68"/>
                  <a:pt x="81" y="73"/>
                  <a:pt x="78" y="75"/>
                </a:cubicBezTo>
                <a:cubicBezTo>
                  <a:pt x="77" y="77"/>
                  <a:pt x="75" y="78"/>
                  <a:pt x="73" y="77"/>
                </a:cubicBezTo>
                <a:close/>
                <a:moveTo>
                  <a:pt x="72" y="106"/>
                </a:moveTo>
                <a:cubicBezTo>
                  <a:pt x="66" y="116"/>
                  <a:pt x="63" y="128"/>
                  <a:pt x="63" y="140"/>
                </a:cubicBezTo>
                <a:cubicBezTo>
                  <a:pt x="63" y="153"/>
                  <a:pt x="65" y="165"/>
                  <a:pt x="70" y="175"/>
                </a:cubicBezTo>
                <a:cubicBezTo>
                  <a:pt x="72" y="106"/>
                  <a:pt x="72" y="106"/>
                  <a:pt x="72" y="106"/>
                </a:cubicBezTo>
                <a:close/>
                <a:moveTo>
                  <a:pt x="73" y="59"/>
                </a:moveTo>
                <a:cubicBezTo>
                  <a:pt x="73" y="77"/>
                  <a:pt x="73" y="77"/>
                  <a:pt x="73" y="77"/>
                </a:cubicBezTo>
                <a:cubicBezTo>
                  <a:pt x="71" y="77"/>
                  <a:pt x="69" y="76"/>
                  <a:pt x="68" y="75"/>
                </a:cubicBezTo>
                <a:cubicBezTo>
                  <a:pt x="68" y="75"/>
                  <a:pt x="68" y="75"/>
                  <a:pt x="68" y="75"/>
                </a:cubicBezTo>
                <a:cubicBezTo>
                  <a:pt x="44" y="50"/>
                  <a:pt x="44" y="50"/>
                  <a:pt x="44" y="50"/>
                </a:cubicBezTo>
                <a:cubicBezTo>
                  <a:pt x="41" y="47"/>
                  <a:pt x="41" y="42"/>
                  <a:pt x="44" y="39"/>
                </a:cubicBezTo>
                <a:cubicBezTo>
                  <a:pt x="47" y="36"/>
                  <a:pt x="52" y="37"/>
                  <a:pt x="55" y="40"/>
                </a:cubicBezTo>
                <a:cubicBezTo>
                  <a:pt x="73" y="59"/>
                  <a:pt x="73" y="59"/>
                  <a:pt x="73" y="59"/>
                </a:cubicBezTo>
                <a:close/>
                <a:moveTo>
                  <a:pt x="69" y="204"/>
                </a:moveTo>
                <a:cubicBezTo>
                  <a:pt x="69" y="222"/>
                  <a:pt x="69" y="222"/>
                  <a:pt x="69" y="222"/>
                </a:cubicBezTo>
                <a:cubicBezTo>
                  <a:pt x="49" y="241"/>
                  <a:pt x="49" y="241"/>
                  <a:pt x="49" y="241"/>
                </a:cubicBezTo>
                <a:cubicBezTo>
                  <a:pt x="46" y="244"/>
                  <a:pt x="41" y="244"/>
                  <a:pt x="39" y="241"/>
                </a:cubicBezTo>
                <a:cubicBezTo>
                  <a:pt x="36" y="238"/>
                  <a:pt x="36" y="233"/>
                  <a:pt x="39" y="230"/>
                </a:cubicBezTo>
                <a:cubicBezTo>
                  <a:pt x="64" y="206"/>
                  <a:pt x="64" y="206"/>
                  <a:pt x="64" y="206"/>
                </a:cubicBezTo>
                <a:cubicBezTo>
                  <a:pt x="64" y="206"/>
                  <a:pt x="64" y="206"/>
                  <a:pt x="64" y="206"/>
                </a:cubicBezTo>
                <a:cubicBezTo>
                  <a:pt x="66" y="205"/>
                  <a:pt x="67" y="204"/>
                  <a:pt x="69" y="204"/>
                </a:cubicBezTo>
                <a:close/>
                <a:moveTo>
                  <a:pt x="49" y="140"/>
                </a:moveTo>
                <a:cubicBezTo>
                  <a:pt x="49" y="140"/>
                  <a:pt x="49" y="140"/>
                  <a:pt x="49" y="140"/>
                </a:cubicBezTo>
                <a:cubicBezTo>
                  <a:pt x="50" y="136"/>
                  <a:pt x="46" y="133"/>
                  <a:pt x="42" y="133"/>
                </a:cubicBezTo>
                <a:cubicBezTo>
                  <a:pt x="7" y="132"/>
                  <a:pt x="7" y="132"/>
                  <a:pt x="7" y="132"/>
                </a:cubicBezTo>
                <a:cubicBezTo>
                  <a:pt x="3" y="132"/>
                  <a:pt x="0" y="135"/>
                  <a:pt x="0" y="139"/>
                </a:cubicBezTo>
                <a:cubicBezTo>
                  <a:pt x="0" y="143"/>
                  <a:pt x="3" y="146"/>
                  <a:pt x="7" y="146"/>
                </a:cubicBezTo>
                <a:cubicBezTo>
                  <a:pt x="42" y="147"/>
                  <a:pt x="42" y="147"/>
                  <a:pt x="42" y="147"/>
                </a:cubicBezTo>
                <a:cubicBezTo>
                  <a:pt x="46" y="147"/>
                  <a:pt x="49" y="144"/>
                  <a:pt x="49" y="140"/>
                </a:cubicBezTo>
                <a:close/>
              </a:path>
            </a:pathLst>
          </a:custGeom>
          <a:solidFill>
            <a:srgbClr val="FFC000"/>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4" name="Freeform 41"/>
          <p:cNvSpPr>
            <a:spLocks noEditPoints="1"/>
          </p:cNvSpPr>
          <p:nvPr/>
        </p:nvSpPr>
        <p:spPr bwMode="auto">
          <a:xfrm>
            <a:off x="7078278" y="5195646"/>
            <a:ext cx="414722" cy="417696"/>
          </a:xfrm>
          <a:custGeom>
            <a:avLst/>
            <a:gdLst>
              <a:gd name="T0" fmla="*/ 186 w 199"/>
              <a:gd name="T1" fmla="*/ 80 h 200"/>
              <a:gd name="T2" fmla="*/ 170 w 199"/>
              <a:gd name="T3" fmla="*/ 80 h 200"/>
              <a:gd name="T4" fmla="*/ 163 w 199"/>
              <a:gd name="T5" fmla="*/ 64 h 200"/>
              <a:gd name="T6" fmla="*/ 175 w 199"/>
              <a:gd name="T7" fmla="*/ 52 h 200"/>
              <a:gd name="T8" fmla="*/ 175 w 199"/>
              <a:gd name="T9" fmla="*/ 33 h 200"/>
              <a:gd name="T10" fmla="*/ 165 w 199"/>
              <a:gd name="T11" fmla="*/ 24 h 200"/>
              <a:gd name="T12" fmla="*/ 146 w 199"/>
              <a:gd name="T13" fmla="*/ 24 h 200"/>
              <a:gd name="T14" fmla="*/ 135 w 199"/>
              <a:gd name="T15" fmla="*/ 36 h 200"/>
              <a:gd name="T16" fmla="*/ 120 w 199"/>
              <a:gd name="T17" fmla="*/ 30 h 200"/>
              <a:gd name="T18" fmla="*/ 120 w 199"/>
              <a:gd name="T19" fmla="*/ 13 h 200"/>
              <a:gd name="T20" fmla="*/ 106 w 199"/>
              <a:gd name="T21" fmla="*/ 0 h 200"/>
              <a:gd name="T22" fmla="*/ 93 w 199"/>
              <a:gd name="T23" fmla="*/ 0 h 200"/>
              <a:gd name="T24" fmla="*/ 80 w 199"/>
              <a:gd name="T25" fmla="*/ 13 h 200"/>
              <a:gd name="T26" fmla="*/ 80 w 199"/>
              <a:gd name="T27" fmla="*/ 30 h 200"/>
              <a:gd name="T28" fmla="*/ 64 w 199"/>
              <a:gd name="T29" fmla="*/ 36 h 200"/>
              <a:gd name="T30" fmla="*/ 52 w 199"/>
              <a:gd name="T31" fmla="*/ 24 h 200"/>
              <a:gd name="T32" fmla="*/ 33 w 199"/>
              <a:gd name="T33" fmla="*/ 24 h 200"/>
              <a:gd name="T34" fmla="*/ 24 w 199"/>
              <a:gd name="T35" fmla="*/ 33 h 200"/>
              <a:gd name="T36" fmla="*/ 24 w 199"/>
              <a:gd name="T37" fmla="*/ 52 h 200"/>
              <a:gd name="T38" fmla="*/ 36 w 199"/>
              <a:gd name="T39" fmla="*/ 64 h 200"/>
              <a:gd name="T40" fmla="*/ 29 w 199"/>
              <a:gd name="T41" fmla="*/ 80 h 200"/>
              <a:gd name="T42" fmla="*/ 13 w 199"/>
              <a:gd name="T43" fmla="*/ 80 h 200"/>
              <a:gd name="T44" fmla="*/ 0 w 199"/>
              <a:gd name="T45" fmla="*/ 93 h 200"/>
              <a:gd name="T46" fmla="*/ 0 w 199"/>
              <a:gd name="T47" fmla="*/ 107 h 200"/>
              <a:gd name="T48" fmla="*/ 13 w 199"/>
              <a:gd name="T49" fmla="*/ 120 h 200"/>
              <a:gd name="T50" fmla="*/ 29 w 199"/>
              <a:gd name="T51" fmla="*/ 120 h 200"/>
              <a:gd name="T52" fmla="*/ 35 w 199"/>
              <a:gd name="T53" fmla="*/ 135 h 200"/>
              <a:gd name="T54" fmla="*/ 24 w 199"/>
              <a:gd name="T55" fmla="*/ 147 h 200"/>
              <a:gd name="T56" fmla="*/ 24 w 199"/>
              <a:gd name="T57" fmla="*/ 166 h 200"/>
              <a:gd name="T58" fmla="*/ 33 w 199"/>
              <a:gd name="T59" fmla="*/ 175 h 200"/>
              <a:gd name="T60" fmla="*/ 52 w 199"/>
              <a:gd name="T61" fmla="*/ 175 h 200"/>
              <a:gd name="T62" fmla="*/ 63 w 199"/>
              <a:gd name="T63" fmla="*/ 163 h 200"/>
              <a:gd name="T64" fmla="*/ 80 w 199"/>
              <a:gd name="T65" fmla="*/ 170 h 200"/>
              <a:gd name="T66" fmla="*/ 80 w 199"/>
              <a:gd name="T67" fmla="*/ 186 h 200"/>
              <a:gd name="T68" fmla="*/ 93 w 199"/>
              <a:gd name="T69" fmla="*/ 200 h 200"/>
              <a:gd name="T70" fmla="*/ 106 w 199"/>
              <a:gd name="T71" fmla="*/ 200 h 200"/>
              <a:gd name="T72" fmla="*/ 120 w 199"/>
              <a:gd name="T73" fmla="*/ 186 h 200"/>
              <a:gd name="T74" fmla="*/ 120 w 199"/>
              <a:gd name="T75" fmla="*/ 170 h 200"/>
              <a:gd name="T76" fmla="*/ 135 w 199"/>
              <a:gd name="T77" fmla="*/ 164 h 200"/>
              <a:gd name="T78" fmla="*/ 146 w 199"/>
              <a:gd name="T79" fmla="*/ 175 h 200"/>
              <a:gd name="T80" fmla="*/ 165 w 199"/>
              <a:gd name="T81" fmla="*/ 175 h 200"/>
              <a:gd name="T82" fmla="*/ 175 w 199"/>
              <a:gd name="T83" fmla="*/ 166 h 200"/>
              <a:gd name="T84" fmla="*/ 175 w 199"/>
              <a:gd name="T85" fmla="*/ 147 h 200"/>
              <a:gd name="T86" fmla="*/ 163 w 199"/>
              <a:gd name="T87" fmla="*/ 135 h 200"/>
              <a:gd name="T88" fmla="*/ 170 w 199"/>
              <a:gd name="T89" fmla="*/ 120 h 200"/>
              <a:gd name="T90" fmla="*/ 186 w 199"/>
              <a:gd name="T91" fmla="*/ 120 h 200"/>
              <a:gd name="T92" fmla="*/ 199 w 199"/>
              <a:gd name="T93" fmla="*/ 107 h 200"/>
              <a:gd name="T94" fmla="*/ 199 w 199"/>
              <a:gd name="T95" fmla="*/ 93 h 200"/>
              <a:gd name="T96" fmla="*/ 186 w 199"/>
              <a:gd name="T97" fmla="*/ 80 h 200"/>
              <a:gd name="T98" fmla="*/ 100 w 199"/>
              <a:gd name="T99" fmla="*/ 140 h 200"/>
              <a:gd name="T100" fmla="*/ 60 w 199"/>
              <a:gd name="T101" fmla="*/ 100 h 200"/>
              <a:gd name="T102" fmla="*/ 100 w 199"/>
              <a:gd name="T103" fmla="*/ 60 h 200"/>
              <a:gd name="T104" fmla="*/ 139 w 199"/>
              <a:gd name="T105" fmla="*/ 100 h 200"/>
              <a:gd name="T106" fmla="*/ 100 w 199"/>
              <a:gd name="T107" fmla="*/ 140 h 200"/>
              <a:gd name="T108" fmla="*/ 100 w 199"/>
              <a:gd name="T109" fmla="*/ 80 h 200"/>
              <a:gd name="T110" fmla="*/ 80 w 199"/>
              <a:gd name="T111" fmla="*/ 100 h 200"/>
              <a:gd name="T112" fmla="*/ 100 w 199"/>
              <a:gd name="T113" fmla="*/ 120 h 200"/>
              <a:gd name="T114" fmla="*/ 120 w 199"/>
              <a:gd name="T115" fmla="*/ 100 h 200"/>
              <a:gd name="T116" fmla="*/ 100 w 199"/>
              <a:gd name="T117" fmla="*/ 8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9" h="200">
                <a:moveTo>
                  <a:pt x="186" y="80"/>
                </a:moveTo>
                <a:cubicBezTo>
                  <a:pt x="170" y="80"/>
                  <a:pt x="170" y="80"/>
                  <a:pt x="170" y="80"/>
                </a:cubicBezTo>
                <a:cubicBezTo>
                  <a:pt x="168" y="74"/>
                  <a:pt x="166" y="69"/>
                  <a:pt x="163" y="64"/>
                </a:cubicBezTo>
                <a:cubicBezTo>
                  <a:pt x="175" y="52"/>
                  <a:pt x="175" y="52"/>
                  <a:pt x="175" y="52"/>
                </a:cubicBezTo>
                <a:cubicBezTo>
                  <a:pt x="180" y="47"/>
                  <a:pt x="180" y="38"/>
                  <a:pt x="175" y="33"/>
                </a:cubicBezTo>
                <a:cubicBezTo>
                  <a:pt x="165" y="24"/>
                  <a:pt x="165" y="24"/>
                  <a:pt x="165" y="24"/>
                </a:cubicBezTo>
                <a:cubicBezTo>
                  <a:pt x="160" y="19"/>
                  <a:pt x="152" y="19"/>
                  <a:pt x="146" y="24"/>
                </a:cubicBezTo>
                <a:cubicBezTo>
                  <a:pt x="135" y="36"/>
                  <a:pt x="135" y="36"/>
                  <a:pt x="135" y="36"/>
                </a:cubicBezTo>
                <a:cubicBezTo>
                  <a:pt x="130" y="33"/>
                  <a:pt x="125" y="31"/>
                  <a:pt x="120" y="30"/>
                </a:cubicBezTo>
                <a:cubicBezTo>
                  <a:pt x="120" y="13"/>
                  <a:pt x="120" y="13"/>
                  <a:pt x="120" y="13"/>
                </a:cubicBezTo>
                <a:cubicBezTo>
                  <a:pt x="120" y="6"/>
                  <a:pt x="114" y="0"/>
                  <a:pt x="106" y="0"/>
                </a:cubicBezTo>
                <a:cubicBezTo>
                  <a:pt x="93" y="0"/>
                  <a:pt x="93" y="0"/>
                  <a:pt x="93" y="0"/>
                </a:cubicBezTo>
                <a:cubicBezTo>
                  <a:pt x="86" y="0"/>
                  <a:pt x="80" y="6"/>
                  <a:pt x="80" y="13"/>
                </a:cubicBezTo>
                <a:cubicBezTo>
                  <a:pt x="80" y="30"/>
                  <a:pt x="80" y="30"/>
                  <a:pt x="80" y="30"/>
                </a:cubicBezTo>
                <a:cubicBezTo>
                  <a:pt x="74" y="31"/>
                  <a:pt x="69" y="33"/>
                  <a:pt x="64" y="36"/>
                </a:cubicBezTo>
                <a:cubicBezTo>
                  <a:pt x="52" y="24"/>
                  <a:pt x="52" y="24"/>
                  <a:pt x="52" y="24"/>
                </a:cubicBezTo>
                <a:cubicBezTo>
                  <a:pt x="47" y="19"/>
                  <a:pt x="38" y="19"/>
                  <a:pt x="33" y="24"/>
                </a:cubicBezTo>
                <a:cubicBezTo>
                  <a:pt x="24" y="33"/>
                  <a:pt x="24" y="33"/>
                  <a:pt x="24" y="33"/>
                </a:cubicBezTo>
                <a:cubicBezTo>
                  <a:pt x="18" y="38"/>
                  <a:pt x="18" y="47"/>
                  <a:pt x="24" y="52"/>
                </a:cubicBezTo>
                <a:cubicBezTo>
                  <a:pt x="36" y="64"/>
                  <a:pt x="36" y="64"/>
                  <a:pt x="36" y="64"/>
                </a:cubicBezTo>
                <a:cubicBezTo>
                  <a:pt x="33" y="69"/>
                  <a:pt x="31" y="74"/>
                  <a:pt x="29" y="80"/>
                </a:cubicBezTo>
                <a:cubicBezTo>
                  <a:pt x="13" y="80"/>
                  <a:pt x="13" y="80"/>
                  <a:pt x="13" y="80"/>
                </a:cubicBezTo>
                <a:cubicBezTo>
                  <a:pt x="6" y="80"/>
                  <a:pt x="0" y="86"/>
                  <a:pt x="0" y="93"/>
                </a:cubicBezTo>
                <a:cubicBezTo>
                  <a:pt x="0" y="107"/>
                  <a:pt x="0" y="107"/>
                  <a:pt x="0" y="107"/>
                </a:cubicBezTo>
                <a:cubicBezTo>
                  <a:pt x="0" y="114"/>
                  <a:pt x="6" y="120"/>
                  <a:pt x="13" y="120"/>
                </a:cubicBezTo>
                <a:cubicBezTo>
                  <a:pt x="29" y="120"/>
                  <a:pt x="29" y="120"/>
                  <a:pt x="29" y="120"/>
                </a:cubicBezTo>
                <a:cubicBezTo>
                  <a:pt x="31" y="125"/>
                  <a:pt x="33" y="130"/>
                  <a:pt x="35" y="135"/>
                </a:cubicBezTo>
                <a:cubicBezTo>
                  <a:pt x="24" y="147"/>
                  <a:pt x="24" y="147"/>
                  <a:pt x="24" y="147"/>
                </a:cubicBezTo>
                <a:cubicBezTo>
                  <a:pt x="18" y="152"/>
                  <a:pt x="18" y="160"/>
                  <a:pt x="24" y="166"/>
                </a:cubicBezTo>
                <a:cubicBezTo>
                  <a:pt x="33" y="175"/>
                  <a:pt x="33" y="175"/>
                  <a:pt x="33" y="175"/>
                </a:cubicBezTo>
                <a:cubicBezTo>
                  <a:pt x="38" y="180"/>
                  <a:pt x="47" y="180"/>
                  <a:pt x="52" y="175"/>
                </a:cubicBezTo>
                <a:cubicBezTo>
                  <a:pt x="63" y="163"/>
                  <a:pt x="63" y="163"/>
                  <a:pt x="63" y="163"/>
                </a:cubicBezTo>
                <a:cubicBezTo>
                  <a:pt x="69" y="166"/>
                  <a:pt x="74" y="169"/>
                  <a:pt x="80" y="170"/>
                </a:cubicBezTo>
                <a:cubicBezTo>
                  <a:pt x="80" y="186"/>
                  <a:pt x="80" y="186"/>
                  <a:pt x="80" y="186"/>
                </a:cubicBezTo>
                <a:cubicBezTo>
                  <a:pt x="80" y="194"/>
                  <a:pt x="86" y="200"/>
                  <a:pt x="93" y="200"/>
                </a:cubicBezTo>
                <a:cubicBezTo>
                  <a:pt x="106" y="200"/>
                  <a:pt x="106" y="200"/>
                  <a:pt x="106" y="200"/>
                </a:cubicBezTo>
                <a:cubicBezTo>
                  <a:pt x="114" y="200"/>
                  <a:pt x="120" y="194"/>
                  <a:pt x="120" y="186"/>
                </a:cubicBezTo>
                <a:cubicBezTo>
                  <a:pt x="120" y="170"/>
                  <a:pt x="120" y="170"/>
                  <a:pt x="120" y="170"/>
                </a:cubicBezTo>
                <a:cubicBezTo>
                  <a:pt x="125" y="169"/>
                  <a:pt x="130" y="166"/>
                  <a:pt x="135" y="164"/>
                </a:cubicBezTo>
                <a:cubicBezTo>
                  <a:pt x="146" y="175"/>
                  <a:pt x="146" y="175"/>
                  <a:pt x="146" y="175"/>
                </a:cubicBezTo>
                <a:cubicBezTo>
                  <a:pt x="152" y="180"/>
                  <a:pt x="160" y="180"/>
                  <a:pt x="165" y="175"/>
                </a:cubicBezTo>
                <a:cubicBezTo>
                  <a:pt x="175" y="166"/>
                  <a:pt x="175" y="166"/>
                  <a:pt x="175" y="166"/>
                </a:cubicBezTo>
                <a:cubicBezTo>
                  <a:pt x="180" y="160"/>
                  <a:pt x="180" y="152"/>
                  <a:pt x="175" y="147"/>
                </a:cubicBezTo>
                <a:cubicBezTo>
                  <a:pt x="163" y="135"/>
                  <a:pt x="163" y="135"/>
                  <a:pt x="163" y="135"/>
                </a:cubicBezTo>
                <a:cubicBezTo>
                  <a:pt x="166" y="131"/>
                  <a:pt x="168" y="125"/>
                  <a:pt x="170" y="120"/>
                </a:cubicBezTo>
                <a:cubicBezTo>
                  <a:pt x="186" y="120"/>
                  <a:pt x="186" y="120"/>
                  <a:pt x="186" y="120"/>
                </a:cubicBezTo>
                <a:cubicBezTo>
                  <a:pt x="193" y="120"/>
                  <a:pt x="199" y="114"/>
                  <a:pt x="199" y="107"/>
                </a:cubicBezTo>
                <a:cubicBezTo>
                  <a:pt x="199" y="93"/>
                  <a:pt x="199" y="93"/>
                  <a:pt x="199" y="93"/>
                </a:cubicBezTo>
                <a:cubicBezTo>
                  <a:pt x="199" y="86"/>
                  <a:pt x="193" y="80"/>
                  <a:pt x="186" y="80"/>
                </a:cubicBezTo>
                <a:close/>
                <a:moveTo>
                  <a:pt x="100" y="140"/>
                </a:moveTo>
                <a:cubicBezTo>
                  <a:pt x="78" y="140"/>
                  <a:pt x="60" y="122"/>
                  <a:pt x="60" y="100"/>
                </a:cubicBezTo>
                <a:cubicBezTo>
                  <a:pt x="60" y="78"/>
                  <a:pt x="78" y="60"/>
                  <a:pt x="100" y="60"/>
                </a:cubicBezTo>
                <a:cubicBezTo>
                  <a:pt x="122" y="60"/>
                  <a:pt x="139" y="78"/>
                  <a:pt x="139" y="100"/>
                </a:cubicBezTo>
                <a:cubicBezTo>
                  <a:pt x="139" y="122"/>
                  <a:pt x="122" y="140"/>
                  <a:pt x="100" y="140"/>
                </a:cubicBezTo>
                <a:close/>
                <a:moveTo>
                  <a:pt x="100" y="80"/>
                </a:moveTo>
                <a:cubicBezTo>
                  <a:pt x="89" y="80"/>
                  <a:pt x="80" y="89"/>
                  <a:pt x="80" y="100"/>
                </a:cubicBezTo>
                <a:cubicBezTo>
                  <a:pt x="80" y="111"/>
                  <a:pt x="89" y="120"/>
                  <a:pt x="100" y="120"/>
                </a:cubicBezTo>
                <a:cubicBezTo>
                  <a:pt x="111" y="120"/>
                  <a:pt x="120" y="111"/>
                  <a:pt x="120" y="100"/>
                </a:cubicBezTo>
                <a:cubicBezTo>
                  <a:pt x="120" y="89"/>
                  <a:pt x="111" y="80"/>
                  <a:pt x="100" y="80"/>
                </a:cubicBezTo>
                <a:close/>
              </a:path>
            </a:pathLst>
          </a:custGeom>
          <a:solidFill>
            <a:srgbClr val="138561"/>
          </a:solidFill>
          <a:ln>
            <a:noFill/>
          </a:ln>
        </p:spPr>
        <p:txBody>
          <a:bodyPr vert="horz" wrap="square" lIns="91440" tIns="45720" rIns="91440" bIns="45720" numCol="1" anchor="t" anchorCtr="0" compatLnSpc="1">
            <a:prstTxWarp prst="textNoShape">
              <a:avLst/>
            </a:prstTxWarp>
          </a:bodyPr>
          <a:lstStyle/>
          <a:p>
            <a:pPr defTabSz="609585">
              <a:defRPr/>
            </a:pPr>
            <a:endParaRPr lang="zh-CN" altLang="en-US" sz="2400" kern="0" dirty="0">
              <a:solidFill>
                <a:srgbClr val="FFFFFF"/>
              </a:solidFill>
              <a:cs typeface="+mn-ea"/>
              <a:sym typeface="+mn-lt"/>
            </a:endParaRPr>
          </a:p>
        </p:txBody>
      </p:sp>
      <p:sp>
        <p:nvSpPr>
          <p:cNvPr id="7"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2452338" y="1240944"/>
            <a:ext cx="7782104" cy="120032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en-US" altLang="zh-CN" sz="3600" dirty="0">
                <a:solidFill>
                  <a:srgbClr val="00ADA0"/>
                </a:solidFill>
                <a:latin typeface="Bell MT" panose="02020503060305020303" pitchFamily="18" charset="0"/>
              </a:rPr>
              <a:t>Team 11: Low-cost sensor for seamless road quality monitoring</a:t>
            </a:r>
          </a:p>
        </p:txBody>
      </p:sp>
      <p:sp>
        <p:nvSpPr>
          <p:cNvPr id="9" name="矩形 187"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1164493" y="2528418"/>
            <a:ext cx="9652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a:r>
              <a:rPr lang="en-US" altLang="zh-CN" dirty="0">
                <a:solidFill>
                  <a:srgbClr val="00ADA0"/>
                </a:solidFill>
              </a:rPr>
              <a:t>Team: Yuhang Chen, </a:t>
            </a:r>
            <a:r>
              <a:rPr lang="en-US" altLang="zh-CN" dirty="0" err="1">
                <a:solidFill>
                  <a:srgbClr val="00ADA0"/>
                </a:solidFill>
              </a:rPr>
              <a:t>Zhengwei</a:t>
            </a:r>
            <a:r>
              <a:rPr lang="en-US" altLang="zh-CN" dirty="0">
                <a:solidFill>
                  <a:srgbClr val="00ADA0"/>
                </a:solidFill>
              </a:rPr>
              <a:t> Dai, Yichen Li, </a:t>
            </a:r>
            <a:r>
              <a:rPr lang="en-US" altLang="zh-CN" dirty="0" err="1">
                <a:solidFill>
                  <a:srgbClr val="00ADA0"/>
                </a:solidFill>
              </a:rPr>
              <a:t>Yihang</a:t>
            </a:r>
            <a:r>
              <a:rPr lang="en-US" altLang="zh-CN" dirty="0">
                <a:solidFill>
                  <a:srgbClr val="00ADA0"/>
                </a:solidFill>
              </a:rPr>
              <a:t> Yang</a:t>
            </a:r>
          </a:p>
        </p:txBody>
      </p:sp>
      <p:sp>
        <p:nvSpPr>
          <p:cNvPr id="412" name="e7d195523061f1c0" descr="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grpSp>
        <p:nvGrpSpPr>
          <p:cNvPr id="3" name="组合 2"/>
          <p:cNvGrpSpPr/>
          <p:nvPr/>
        </p:nvGrpSpPr>
        <p:grpSpPr>
          <a:xfrm>
            <a:off x="4766350" y="4481115"/>
            <a:ext cx="523784" cy="505174"/>
            <a:chOff x="1860961" y="2224090"/>
            <a:chExt cx="750167" cy="723514"/>
          </a:xfrm>
          <a:solidFill>
            <a:srgbClr val="00ADA0"/>
          </a:solidFill>
        </p:grpSpPr>
        <p:sp>
          <p:nvSpPr>
            <p:cNvPr id="26" name="Freeform 252"/>
            <p:cNvSpPr>
              <a:spLocks/>
            </p:cNvSpPr>
            <p:nvPr/>
          </p:nvSpPr>
          <p:spPr bwMode="auto">
            <a:xfrm>
              <a:off x="1979008" y="2387833"/>
              <a:ext cx="514074" cy="559771"/>
            </a:xfrm>
            <a:custGeom>
              <a:avLst/>
              <a:gdLst>
                <a:gd name="T0" fmla="*/ 0 w 57"/>
                <a:gd name="T1" fmla="*/ 26 h 62"/>
                <a:gd name="T2" fmla="*/ 0 w 57"/>
                <a:gd name="T3" fmla="*/ 59 h 62"/>
                <a:gd name="T4" fmla="*/ 2 w 57"/>
                <a:gd name="T5" fmla="*/ 62 h 62"/>
                <a:gd name="T6" fmla="*/ 4 w 57"/>
                <a:gd name="T7" fmla="*/ 62 h 62"/>
                <a:gd name="T8" fmla="*/ 19 w 57"/>
                <a:gd name="T9" fmla="*/ 62 h 62"/>
                <a:gd name="T10" fmla="*/ 21 w 57"/>
                <a:gd name="T11" fmla="*/ 62 h 62"/>
                <a:gd name="T12" fmla="*/ 21 w 57"/>
                <a:gd name="T13" fmla="*/ 61 h 62"/>
                <a:gd name="T14" fmla="*/ 21 w 57"/>
                <a:gd name="T15" fmla="*/ 45 h 62"/>
                <a:gd name="T16" fmla="*/ 36 w 57"/>
                <a:gd name="T17" fmla="*/ 45 h 62"/>
                <a:gd name="T18" fmla="*/ 36 w 57"/>
                <a:gd name="T19" fmla="*/ 61 h 62"/>
                <a:gd name="T20" fmla="*/ 37 w 57"/>
                <a:gd name="T21" fmla="*/ 62 h 62"/>
                <a:gd name="T22" fmla="*/ 38 w 57"/>
                <a:gd name="T23" fmla="*/ 62 h 62"/>
                <a:gd name="T24" fmla="*/ 53 w 57"/>
                <a:gd name="T25" fmla="*/ 62 h 62"/>
                <a:gd name="T26" fmla="*/ 56 w 57"/>
                <a:gd name="T27" fmla="*/ 62 h 62"/>
                <a:gd name="T28" fmla="*/ 57 w 57"/>
                <a:gd name="T29" fmla="*/ 59 h 62"/>
                <a:gd name="T30" fmla="*/ 57 w 57"/>
                <a:gd name="T31" fmla="*/ 26 h 62"/>
                <a:gd name="T32" fmla="*/ 29 w 57"/>
                <a:gd name="T33" fmla="*/ 0 h 62"/>
                <a:gd name="T34" fmla="*/ 0 w 57"/>
                <a:gd name="T35"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62">
                  <a:moveTo>
                    <a:pt x="0" y="26"/>
                  </a:moveTo>
                  <a:cubicBezTo>
                    <a:pt x="0" y="59"/>
                    <a:pt x="0" y="59"/>
                    <a:pt x="0" y="59"/>
                  </a:cubicBezTo>
                  <a:cubicBezTo>
                    <a:pt x="0" y="61"/>
                    <a:pt x="1" y="62"/>
                    <a:pt x="2" y="62"/>
                  </a:cubicBezTo>
                  <a:cubicBezTo>
                    <a:pt x="3" y="62"/>
                    <a:pt x="3" y="62"/>
                    <a:pt x="4" y="62"/>
                  </a:cubicBezTo>
                  <a:cubicBezTo>
                    <a:pt x="19" y="62"/>
                    <a:pt x="19" y="62"/>
                    <a:pt x="19" y="62"/>
                  </a:cubicBezTo>
                  <a:cubicBezTo>
                    <a:pt x="20" y="62"/>
                    <a:pt x="20" y="62"/>
                    <a:pt x="21" y="62"/>
                  </a:cubicBezTo>
                  <a:cubicBezTo>
                    <a:pt x="21" y="62"/>
                    <a:pt x="21" y="61"/>
                    <a:pt x="21" y="61"/>
                  </a:cubicBezTo>
                  <a:cubicBezTo>
                    <a:pt x="21" y="45"/>
                    <a:pt x="21" y="45"/>
                    <a:pt x="21" y="45"/>
                  </a:cubicBezTo>
                  <a:cubicBezTo>
                    <a:pt x="36" y="45"/>
                    <a:pt x="36" y="45"/>
                    <a:pt x="36" y="45"/>
                  </a:cubicBezTo>
                  <a:cubicBezTo>
                    <a:pt x="36" y="61"/>
                    <a:pt x="36" y="61"/>
                    <a:pt x="36" y="61"/>
                  </a:cubicBezTo>
                  <a:cubicBezTo>
                    <a:pt x="36" y="61"/>
                    <a:pt x="37" y="62"/>
                    <a:pt x="37" y="62"/>
                  </a:cubicBezTo>
                  <a:cubicBezTo>
                    <a:pt x="37" y="62"/>
                    <a:pt x="38" y="62"/>
                    <a:pt x="38" y="62"/>
                  </a:cubicBezTo>
                  <a:cubicBezTo>
                    <a:pt x="53" y="62"/>
                    <a:pt x="53" y="62"/>
                    <a:pt x="53" y="62"/>
                  </a:cubicBezTo>
                  <a:cubicBezTo>
                    <a:pt x="54" y="62"/>
                    <a:pt x="55" y="62"/>
                    <a:pt x="56" y="62"/>
                  </a:cubicBezTo>
                  <a:cubicBezTo>
                    <a:pt x="56" y="62"/>
                    <a:pt x="57" y="61"/>
                    <a:pt x="57" y="59"/>
                  </a:cubicBezTo>
                  <a:cubicBezTo>
                    <a:pt x="57" y="26"/>
                    <a:pt x="57" y="26"/>
                    <a:pt x="57" y="26"/>
                  </a:cubicBezTo>
                  <a:cubicBezTo>
                    <a:pt x="29" y="0"/>
                    <a:pt x="29" y="0"/>
                    <a:pt x="29" y="0"/>
                  </a:cubicBezTo>
                  <a:lnTo>
                    <a:pt x="0" y="2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425">
                <a:solidFill>
                  <a:prstClr val="white"/>
                </a:solidFill>
              </a:endParaRPr>
            </a:p>
          </p:txBody>
        </p:sp>
        <p:sp>
          <p:nvSpPr>
            <p:cNvPr id="27" name="Freeform 253"/>
            <p:cNvSpPr>
              <a:spLocks/>
            </p:cNvSpPr>
            <p:nvPr/>
          </p:nvSpPr>
          <p:spPr bwMode="auto">
            <a:xfrm>
              <a:off x="1860961" y="2224090"/>
              <a:ext cx="750167" cy="407453"/>
            </a:xfrm>
            <a:custGeom>
              <a:avLst/>
              <a:gdLst>
                <a:gd name="T0" fmla="*/ 81 w 83"/>
                <a:gd name="T1" fmla="*/ 35 h 45"/>
                <a:gd name="T2" fmla="*/ 68 w 83"/>
                <a:gd name="T3" fmla="*/ 23 h 45"/>
                <a:gd name="T4" fmla="*/ 68 w 83"/>
                <a:gd name="T5" fmla="*/ 4 h 45"/>
                <a:gd name="T6" fmla="*/ 66 w 83"/>
                <a:gd name="T7" fmla="*/ 2 h 45"/>
                <a:gd name="T8" fmla="*/ 61 w 83"/>
                <a:gd name="T9" fmla="*/ 2 h 45"/>
                <a:gd name="T10" fmla="*/ 59 w 83"/>
                <a:gd name="T11" fmla="*/ 4 h 45"/>
                <a:gd name="T12" fmla="*/ 59 w 83"/>
                <a:gd name="T13" fmla="*/ 15 h 45"/>
                <a:gd name="T14" fmla="*/ 45 w 83"/>
                <a:gd name="T15" fmla="*/ 2 h 45"/>
                <a:gd name="T16" fmla="*/ 38 w 83"/>
                <a:gd name="T17" fmla="*/ 2 h 45"/>
                <a:gd name="T18" fmla="*/ 2 w 83"/>
                <a:gd name="T19" fmla="*/ 35 h 45"/>
                <a:gd name="T20" fmla="*/ 2 w 83"/>
                <a:gd name="T21" fmla="*/ 43 h 45"/>
                <a:gd name="T22" fmla="*/ 6 w 83"/>
                <a:gd name="T23" fmla="*/ 44 h 45"/>
                <a:gd name="T24" fmla="*/ 10 w 83"/>
                <a:gd name="T25" fmla="*/ 43 h 45"/>
                <a:gd name="T26" fmla="*/ 42 w 83"/>
                <a:gd name="T27" fmla="*/ 13 h 45"/>
                <a:gd name="T28" fmla="*/ 74 w 83"/>
                <a:gd name="T29" fmla="*/ 43 h 45"/>
                <a:gd name="T30" fmla="*/ 81 w 83"/>
                <a:gd name="T31" fmla="*/ 43 h 45"/>
                <a:gd name="T32" fmla="*/ 81 w 83"/>
                <a:gd name="T33" fmla="*/ 3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 h="45">
                  <a:moveTo>
                    <a:pt x="81" y="35"/>
                  </a:moveTo>
                  <a:cubicBezTo>
                    <a:pt x="68" y="23"/>
                    <a:pt x="68" y="23"/>
                    <a:pt x="68" y="23"/>
                  </a:cubicBezTo>
                  <a:cubicBezTo>
                    <a:pt x="68" y="4"/>
                    <a:pt x="68" y="4"/>
                    <a:pt x="68" y="4"/>
                  </a:cubicBezTo>
                  <a:cubicBezTo>
                    <a:pt x="68" y="3"/>
                    <a:pt x="67" y="2"/>
                    <a:pt x="66" y="2"/>
                  </a:cubicBezTo>
                  <a:cubicBezTo>
                    <a:pt x="61" y="2"/>
                    <a:pt x="61" y="2"/>
                    <a:pt x="61" y="2"/>
                  </a:cubicBezTo>
                  <a:cubicBezTo>
                    <a:pt x="60" y="2"/>
                    <a:pt x="59" y="3"/>
                    <a:pt x="59" y="4"/>
                  </a:cubicBezTo>
                  <a:cubicBezTo>
                    <a:pt x="59" y="15"/>
                    <a:pt x="59" y="15"/>
                    <a:pt x="59" y="15"/>
                  </a:cubicBezTo>
                  <a:cubicBezTo>
                    <a:pt x="45" y="2"/>
                    <a:pt x="45" y="2"/>
                    <a:pt x="45" y="2"/>
                  </a:cubicBezTo>
                  <a:cubicBezTo>
                    <a:pt x="43" y="0"/>
                    <a:pt x="40" y="0"/>
                    <a:pt x="38" y="2"/>
                  </a:cubicBezTo>
                  <a:cubicBezTo>
                    <a:pt x="2" y="35"/>
                    <a:pt x="2" y="35"/>
                    <a:pt x="2" y="35"/>
                  </a:cubicBezTo>
                  <a:cubicBezTo>
                    <a:pt x="0" y="37"/>
                    <a:pt x="0" y="40"/>
                    <a:pt x="2" y="43"/>
                  </a:cubicBezTo>
                  <a:cubicBezTo>
                    <a:pt x="3" y="44"/>
                    <a:pt x="5" y="44"/>
                    <a:pt x="6" y="44"/>
                  </a:cubicBezTo>
                  <a:cubicBezTo>
                    <a:pt x="7" y="44"/>
                    <a:pt x="9" y="44"/>
                    <a:pt x="10" y="43"/>
                  </a:cubicBezTo>
                  <a:cubicBezTo>
                    <a:pt x="42" y="13"/>
                    <a:pt x="42" y="13"/>
                    <a:pt x="42" y="13"/>
                  </a:cubicBezTo>
                  <a:cubicBezTo>
                    <a:pt x="74" y="43"/>
                    <a:pt x="74" y="43"/>
                    <a:pt x="74" y="43"/>
                  </a:cubicBezTo>
                  <a:cubicBezTo>
                    <a:pt x="76" y="45"/>
                    <a:pt x="80" y="45"/>
                    <a:pt x="81" y="43"/>
                  </a:cubicBezTo>
                  <a:cubicBezTo>
                    <a:pt x="83" y="40"/>
                    <a:pt x="83" y="37"/>
                    <a:pt x="81" y="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425">
                <a:solidFill>
                  <a:prstClr val="white"/>
                </a:solidFill>
              </a:endParaRPr>
            </a:p>
          </p:txBody>
        </p:sp>
      </p:grpSp>
      <p:pic>
        <p:nvPicPr>
          <p:cNvPr id="29" name="科技风">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435100" y="6553200"/>
            <a:ext cx="609600" cy="609600"/>
          </a:xfrm>
          <a:prstGeom prst="rect">
            <a:avLst/>
          </a:prstGeom>
        </p:spPr>
      </p:pic>
    </p:spTree>
    <p:extLst>
      <p:ext uri="{BB962C8B-B14F-4D97-AF65-F5344CB8AC3E}">
        <p14:creationId xmlns:p14="http://schemas.microsoft.com/office/powerpoint/2010/main" val="202492446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par>
                                <p:cTn id="7" presetID="2" presetClass="entr" presetSubtype="4"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 calcmode="lin" valueType="num">
                                      <p:cBhvr additive="base">
                                        <p:cTn id="9" dur="1000" fill="hold"/>
                                        <p:tgtEl>
                                          <p:spTgt spid="4"/>
                                        </p:tgtEl>
                                        <p:attrNameLst>
                                          <p:attrName>ppt_x</p:attrName>
                                        </p:attrNameLst>
                                      </p:cBhvr>
                                      <p:tavLst>
                                        <p:tav tm="0">
                                          <p:val>
                                            <p:strVal val="#ppt_x"/>
                                          </p:val>
                                        </p:tav>
                                        <p:tav tm="100000">
                                          <p:val>
                                            <p:strVal val="#ppt_x"/>
                                          </p:val>
                                        </p:tav>
                                      </p:tavLst>
                                    </p:anim>
                                    <p:anim calcmode="lin" valueType="num">
                                      <p:cBhvr additive="base">
                                        <p:cTn id="10" dur="1000" fill="hold"/>
                                        <p:tgtEl>
                                          <p:spTgt spid="4"/>
                                        </p:tgtEl>
                                        <p:attrNameLst>
                                          <p:attrName>ppt_y</p:attrName>
                                        </p:attrNameLst>
                                      </p:cBhvr>
                                      <p:tavLst>
                                        <p:tav tm="0">
                                          <p:val>
                                            <p:strVal val="1+#ppt_h/2"/>
                                          </p:val>
                                        </p:tav>
                                        <p:tav tm="100000">
                                          <p:val>
                                            <p:strVal val="#ppt_y"/>
                                          </p:val>
                                        </p:tav>
                                      </p:tavLst>
                                    </p:anim>
                                  </p:childTnLst>
                                </p:cTn>
                              </p:par>
                            </p:childTnLst>
                          </p:cTn>
                        </p:par>
                        <p:par>
                          <p:cTn id="11" fill="hold">
                            <p:stCondLst>
                              <p:cond delay="1000"/>
                            </p:stCondLst>
                            <p:childTnLst>
                              <p:par>
                                <p:cTn id="12" presetID="2" presetClass="entr" presetSubtype="6" fill="hold" grpId="0" nodeType="afterEffect">
                                  <p:stCondLst>
                                    <p:cond delay="0"/>
                                  </p:stCondLst>
                                  <p:iterate type="lt">
                                    <p:tmPct val="10000"/>
                                  </p:iterate>
                                  <p:childTnLst>
                                    <p:set>
                                      <p:cBhvr>
                                        <p:cTn id="13" dur="1" fill="hold">
                                          <p:stCondLst>
                                            <p:cond delay="0"/>
                                          </p:stCondLst>
                                        </p:cTn>
                                        <p:tgtEl>
                                          <p:spTgt spid="7"/>
                                        </p:tgtEl>
                                        <p:attrNameLst>
                                          <p:attrName>style.visibility</p:attrName>
                                        </p:attrNameLst>
                                      </p:cBhvr>
                                      <p:to>
                                        <p:strVal val="visible"/>
                                      </p:to>
                                    </p:set>
                                    <p:anim calcmode="lin" valueType="num">
                                      <p:cBhvr additive="base">
                                        <p:cTn id="14" dur="500" fill="hold"/>
                                        <p:tgtEl>
                                          <p:spTgt spid="7"/>
                                        </p:tgtEl>
                                        <p:attrNameLst>
                                          <p:attrName>ppt_x</p:attrName>
                                        </p:attrNameLst>
                                      </p:cBhvr>
                                      <p:tavLst>
                                        <p:tav tm="0">
                                          <p:val>
                                            <p:strVal val="1+#ppt_w/2"/>
                                          </p:val>
                                        </p:tav>
                                        <p:tav tm="100000">
                                          <p:val>
                                            <p:strVal val="#ppt_x"/>
                                          </p:val>
                                        </p:tav>
                                      </p:tavLst>
                                    </p:anim>
                                    <p:anim calcmode="lin" valueType="num">
                                      <p:cBhvr additive="base">
                                        <p:cTn id="15" dur="500" fill="hold"/>
                                        <p:tgtEl>
                                          <p:spTgt spid="7"/>
                                        </p:tgtEl>
                                        <p:attrNameLst>
                                          <p:attrName>ppt_y</p:attrName>
                                        </p:attrNameLst>
                                      </p:cBhvr>
                                      <p:tavLst>
                                        <p:tav tm="0">
                                          <p:val>
                                            <p:strVal val="1+#ppt_h/2"/>
                                          </p:val>
                                        </p:tav>
                                        <p:tav tm="100000">
                                          <p:val>
                                            <p:strVal val="#ppt_y"/>
                                          </p:val>
                                        </p:tav>
                                      </p:tavLst>
                                    </p:anim>
                                  </p:childTnLst>
                                </p:cTn>
                              </p:par>
                            </p:childTnLst>
                          </p:cTn>
                        </p:par>
                        <p:par>
                          <p:cTn id="16" fill="hold">
                            <p:stCondLst>
                              <p:cond delay="4100"/>
                            </p:stCondLst>
                            <p:childTnLst>
                              <p:par>
                                <p:cTn id="17" presetID="22" presetClass="entr" presetSubtype="1"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up)">
                                      <p:cBhvr>
                                        <p:cTn id="19" dur="500"/>
                                        <p:tgtEl>
                                          <p:spTgt spid="9"/>
                                        </p:tgtEl>
                                      </p:cBhvr>
                                    </p:animEffect>
                                  </p:childTnLst>
                                </p:cTn>
                              </p:par>
                            </p:childTnLst>
                          </p:cTn>
                        </p:par>
                        <p:par>
                          <p:cTn id="20" fill="hold">
                            <p:stCondLst>
                              <p:cond delay="4600"/>
                            </p:stCondLst>
                            <p:childTnLst>
                              <p:par>
                                <p:cTn id="21" presetID="53" presetClass="entr" presetSubtype="16"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 calcmode="lin" valueType="num">
                                      <p:cBhvr>
                                        <p:cTn id="28" dur="500" fill="hold"/>
                                        <p:tgtEl>
                                          <p:spTgt spid="23"/>
                                        </p:tgtEl>
                                        <p:attrNameLst>
                                          <p:attrName>ppt_w</p:attrName>
                                        </p:attrNameLst>
                                      </p:cBhvr>
                                      <p:tavLst>
                                        <p:tav tm="0">
                                          <p:val>
                                            <p:fltVal val="0"/>
                                          </p:val>
                                        </p:tav>
                                        <p:tav tm="100000">
                                          <p:val>
                                            <p:strVal val="#ppt_w"/>
                                          </p:val>
                                        </p:tav>
                                      </p:tavLst>
                                    </p:anim>
                                    <p:anim calcmode="lin" valueType="num">
                                      <p:cBhvr>
                                        <p:cTn id="29" dur="500" fill="hold"/>
                                        <p:tgtEl>
                                          <p:spTgt spid="23"/>
                                        </p:tgtEl>
                                        <p:attrNameLst>
                                          <p:attrName>ppt_h</p:attrName>
                                        </p:attrNameLst>
                                      </p:cBhvr>
                                      <p:tavLst>
                                        <p:tav tm="0">
                                          <p:val>
                                            <p:fltVal val="0"/>
                                          </p:val>
                                        </p:tav>
                                        <p:tav tm="100000">
                                          <p:val>
                                            <p:strVal val="#ppt_h"/>
                                          </p:val>
                                        </p:tav>
                                      </p:tavLst>
                                    </p:anim>
                                    <p:animEffect transition="in" filter="fade">
                                      <p:cBhvr>
                                        <p:cTn id="30" dur="500"/>
                                        <p:tgtEl>
                                          <p:spTgt spid="23"/>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p:cTn id="33" dur="500" fill="hold"/>
                                        <p:tgtEl>
                                          <p:spTgt spid="24"/>
                                        </p:tgtEl>
                                        <p:attrNameLst>
                                          <p:attrName>ppt_w</p:attrName>
                                        </p:attrNameLst>
                                      </p:cBhvr>
                                      <p:tavLst>
                                        <p:tav tm="0">
                                          <p:val>
                                            <p:fltVal val="0"/>
                                          </p:val>
                                        </p:tav>
                                        <p:tav tm="100000">
                                          <p:val>
                                            <p:strVal val="#ppt_w"/>
                                          </p:val>
                                        </p:tav>
                                      </p:tavLst>
                                    </p:anim>
                                    <p:anim calcmode="lin" valueType="num">
                                      <p:cBhvr>
                                        <p:cTn id="34" dur="500" fill="hold"/>
                                        <p:tgtEl>
                                          <p:spTgt spid="24"/>
                                        </p:tgtEl>
                                        <p:attrNameLst>
                                          <p:attrName>ppt_h</p:attrName>
                                        </p:attrNameLst>
                                      </p:cBhvr>
                                      <p:tavLst>
                                        <p:tav tm="0">
                                          <p:val>
                                            <p:fltVal val="0"/>
                                          </p:val>
                                        </p:tav>
                                        <p:tav tm="100000">
                                          <p:val>
                                            <p:strVal val="#ppt_h"/>
                                          </p:val>
                                        </p:tav>
                                      </p:tavLst>
                                    </p:anim>
                                    <p:animEffect transition="in" filter="fade">
                                      <p:cBhvr>
                                        <p:cTn id="35" dur="500"/>
                                        <p:tgtEl>
                                          <p:spTgt spid="24"/>
                                        </p:tgtEl>
                                      </p:cBhvr>
                                    </p:animEffect>
                                  </p:childTnLst>
                                </p:cTn>
                              </p:par>
                              <p:par>
                                <p:cTn id="36" presetID="53" presetClass="entr" presetSubtype="16" fill="hold" nodeType="withEffect">
                                  <p:stCondLst>
                                    <p:cond delay="0"/>
                                  </p:stCondLst>
                                  <p:childTnLst>
                                    <p:set>
                                      <p:cBhvr>
                                        <p:cTn id="37" dur="1" fill="hold">
                                          <p:stCondLst>
                                            <p:cond delay="0"/>
                                          </p:stCondLst>
                                        </p:cTn>
                                        <p:tgtEl>
                                          <p:spTgt spid="3"/>
                                        </p:tgtEl>
                                        <p:attrNameLst>
                                          <p:attrName>style.visibility</p:attrName>
                                        </p:attrNameLst>
                                      </p:cBhvr>
                                      <p:to>
                                        <p:strVal val="visible"/>
                                      </p:to>
                                    </p:set>
                                    <p:anim calcmode="lin" valueType="num">
                                      <p:cBhvr>
                                        <p:cTn id="38" dur="500" fill="hold"/>
                                        <p:tgtEl>
                                          <p:spTgt spid="3"/>
                                        </p:tgtEl>
                                        <p:attrNameLst>
                                          <p:attrName>ppt_w</p:attrName>
                                        </p:attrNameLst>
                                      </p:cBhvr>
                                      <p:tavLst>
                                        <p:tav tm="0">
                                          <p:val>
                                            <p:fltVal val="0"/>
                                          </p:val>
                                        </p:tav>
                                        <p:tav tm="100000">
                                          <p:val>
                                            <p:strVal val="#ppt_w"/>
                                          </p:val>
                                        </p:tav>
                                      </p:tavLst>
                                    </p:anim>
                                    <p:anim calcmode="lin" valueType="num">
                                      <p:cBhvr>
                                        <p:cTn id="39" dur="500" fill="hold"/>
                                        <p:tgtEl>
                                          <p:spTgt spid="3"/>
                                        </p:tgtEl>
                                        <p:attrNameLst>
                                          <p:attrName>ppt_h</p:attrName>
                                        </p:attrNameLst>
                                      </p:cBhvr>
                                      <p:tavLst>
                                        <p:tav tm="0">
                                          <p:val>
                                            <p:fltVal val="0"/>
                                          </p:val>
                                        </p:tav>
                                        <p:tav tm="100000">
                                          <p:val>
                                            <p:strVal val="#ppt_h"/>
                                          </p:val>
                                        </p:tav>
                                      </p:tavLst>
                                    </p:anim>
                                    <p:animEffect transition="in" filter="fade">
                                      <p:cBhvr>
                                        <p:cTn id="4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1" repeatCount="indefinite" fill="hold" display="0">
                  <p:stCondLst>
                    <p:cond delay="indefinite"/>
                  </p:stCondLst>
                  <p:endCondLst>
                    <p:cond evt="onStopAudio" delay="0">
                      <p:tgtEl>
                        <p:sldTgt/>
                      </p:tgtEl>
                    </p:cond>
                  </p:endCondLst>
                </p:cTn>
                <p:tgtEl>
                  <p:spTgt spid="29"/>
                </p:tgtEl>
              </p:cMediaNode>
            </p:audio>
          </p:childTnLst>
        </p:cTn>
      </p:par>
    </p:tnLst>
    <p:bldLst>
      <p:bldP spid="23" grpId="0" animBg="1"/>
      <p:bldP spid="24" grpId="0" animBg="1"/>
      <p:bldP spid="7"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9A85065E-EA1D-4392-BCA0-160900A719FB}"/>
              </a:ext>
            </a:extLst>
          </p:cNvPr>
          <p:cNvCxnSpPr/>
          <p:nvPr/>
        </p:nvCxnSpPr>
        <p:spPr>
          <a:xfrm flipH="1">
            <a:off x="2692400" y="2362200"/>
            <a:ext cx="3403600" cy="1143000"/>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F883790E-DBEE-46CB-AE52-CA36F3F688EC}"/>
              </a:ext>
            </a:extLst>
          </p:cNvPr>
          <p:cNvCxnSpPr/>
          <p:nvPr/>
        </p:nvCxnSpPr>
        <p:spPr>
          <a:xfrm>
            <a:off x="6096000" y="2362200"/>
            <a:ext cx="3403600" cy="1143000"/>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09B187D6-67D1-4FD2-ACC3-2BEEA5E77D66}"/>
              </a:ext>
            </a:extLst>
          </p:cNvPr>
          <p:cNvCxnSpPr/>
          <p:nvPr/>
        </p:nvCxnSpPr>
        <p:spPr>
          <a:xfrm flipH="1">
            <a:off x="4559300" y="2362200"/>
            <a:ext cx="1536700" cy="1066800"/>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40E4EA50-120A-4C87-836D-259A3DD7F83B}"/>
              </a:ext>
            </a:extLst>
          </p:cNvPr>
          <p:cNvCxnSpPr/>
          <p:nvPr/>
        </p:nvCxnSpPr>
        <p:spPr>
          <a:xfrm>
            <a:off x="6092983" y="2362200"/>
            <a:ext cx="1536700" cy="1066800"/>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8A8AB710-55CC-4AD9-BA66-FCE44FA9401F}"/>
              </a:ext>
            </a:extLst>
          </p:cNvPr>
          <p:cNvCxnSpPr>
            <a:cxnSpLocks/>
          </p:cNvCxnSpPr>
          <p:nvPr/>
        </p:nvCxnSpPr>
        <p:spPr>
          <a:xfrm>
            <a:off x="6096000" y="2288313"/>
            <a:ext cx="6962" cy="1143000"/>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7" name="组合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35EF3F09-1E59-4335-8D8A-BF1E2326AD60}"/>
              </a:ext>
            </a:extLst>
          </p:cNvPr>
          <p:cNvGrpSpPr/>
          <p:nvPr/>
        </p:nvGrpSpPr>
        <p:grpSpPr>
          <a:xfrm>
            <a:off x="677718" y="3577118"/>
            <a:ext cx="2554665" cy="788568"/>
            <a:chOff x="687992" y="3505200"/>
            <a:chExt cx="2554665" cy="788568"/>
          </a:xfrm>
        </p:grpSpPr>
        <p:sp>
          <p:nvSpPr>
            <p:cNvPr id="8" name="圆角矩形 24">
              <a:extLst>
                <a:ext uri="{FF2B5EF4-FFF2-40B4-BE49-F238E27FC236}">
                  <a16:creationId xmlns:a16="http://schemas.microsoft.com/office/drawing/2014/main" id="{7402E2F8-E9DF-4D17-8EC0-D3C6A5F99ACC}"/>
                </a:ext>
              </a:extLst>
            </p:cNvPr>
            <p:cNvSpPr/>
            <p:nvPr/>
          </p:nvSpPr>
          <p:spPr>
            <a:xfrm>
              <a:off x="103187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9" name="文本框 8">
              <a:extLst>
                <a:ext uri="{FF2B5EF4-FFF2-40B4-BE49-F238E27FC236}">
                  <a16:creationId xmlns:a16="http://schemas.microsoft.com/office/drawing/2014/main" id="{5CD93259-6542-46CE-8903-B44910635F24}"/>
                </a:ext>
              </a:extLst>
            </p:cNvPr>
            <p:cNvSpPr txBox="1"/>
            <p:nvPr/>
          </p:nvSpPr>
          <p:spPr>
            <a:xfrm flipH="1">
              <a:off x="687992" y="3585882"/>
              <a:ext cx="2554665" cy="707886"/>
            </a:xfrm>
            <a:prstGeom prst="rect">
              <a:avLst/>
            </a:prstGeom>
            <a:noFill/>
          </p:spPr>
          <p:txBody>
            <a:bodyPr wrap="square" rtlCol="0">
              <a:spAutoFit/>
            </a:bodyPr>
            <a:lstStyle/>
            <a:p>
              <a:pPr algn="ctr" defTabSz="914377"/>
              <a:r>
                <a:rPr kumimoji="1" lang="en-US" altLang="zh-CN" sz="2000" dirty="0">
                  <a:solidFill>
                    <a:schemeClr val="bg1"/>
                  </a:solidFill>
                  <a:latin typeface="Calibri" panose="020F0502020204030204" pitchFamily="34" charset="0"/>
                  <a:cs typeface="Calibri" panose="020F0502020204030204" pitchFamily="34" charset="0"/>
                  <a:sym typeface="+mn-lt"/>
                </a:rPr>
                <a:t>Power Supply</a:t>
              </a:r>
              <a:endParaRPr kumimoji="1" lang="zh-CN" altLang="en-US" sz="2000" dirty="0">
                <a:solidFill>
                  <a:schemeClr val="bg1"/>
                </a:solidFill>
                <a:latin typeface="Calibri" panose="020F0502020204030204" pitchFamily="34" charset="0"/>
                <a:cs typeface="Calibri" panose="020F0502020204030204" pitchFamily="34" charset="0"/>
                <a:sym typeface="+mn-lt"/>
              </a:endParaRPr>
            </a:p>
            <a:p>
              <a:pPr algn="ctr" defTabSz="914377"/>
              <a:endParaRPr lang="zh-CN" altLang="en-US" sz="2000" dirty="0">
                <a:solidFill>
                  <a:prstClr val="white"/>
                </a:solidFill>
                <a:latin typeface="方正正纤黑简体"/>
              </a:endParaRPr>
            </a:p>
          </p:txBody>
        </p:sp>
      </p:grpSp>
      <p:grpSp>
        <p:nvGrpSpPr>
          <p:cNvPr id="10" name="组合 9"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32CDEE6E-DB55-455D-A641-C7E2E40B60EC}"/>
              </a:ext>
            </a:extLst>
          </p:cNvPr>
          <p:cNvGrpSpPr/>
          <p:nvPr/>
        </p:nvGrpSpPr>
        <p:grpSpPr>
          <a:xfrm>
            <a:off x="7358347" y="3606516"/>
            <a:ext cx="1866900" cy="573360"/>
            <a:chOff x="3097213" y="3505200"/>
            <a:chExt cx="1866900" cy="573360"/>
          </a:xfrm>
        </p:grpSpPr>
        <p:sp>
          <p:nvSpPr>
            <p:cNvPr id="11" name="圆角矩形 27">
              <a:extLst>
                <a:ext uri="{FF2B5EF4-FFF2-40B4-BE49-F238E27FC236}">
                  <a16:creationId xmlns:a16="http://schemas.microsoft.com/office/drawing/2014/main" id="{33D4F7AE-BD40-465F-A315-AEED961C76FF}"/>
                </a:ext>
              </a:extLst>
            </p:cNvPr>
            <p:cNvSpPr/>
            <p:nvPr/>
          </p:nvSpPr>
          <p:spPr>
            <a:xfrm>
              <a:off x="3097213" y="3505200"/>
              <a:ext cx="1866900"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2" name="文本框 11">
              <a:extLst>
                <a:ext uri="{FF2B5EF4-FFF2-40B4-BE49-F238E27FC236}">
                  <a16:creationId xmlns:a16="http://schemas.microsoft.com/office/drawing/2014/main" id="{797F7CB5-84D1-4DE4-81D8-CF9A125ACD04}"/>
                </a:ext>
              </a:extLst>
            </p:cNvPr>
            <p:cNvSpPr txBox="1"/>
            <p:nvPr/>
          </p:nvSpPr>
          <p:spPr>
            <a:xfrm flipH="1">
              <a:off x="3311708" y="3600661"/>
              <a:ext cx="1437907" cy="400110"/>
            </a:xfrm>
            <a:prstGeom prst="rect">
              <a:avLst/>
            </a:prstGeom>
            <a:noFill/>
          </p:spPr>
          <p:txBody>
            <a:bodyPr wrap="square" rtlCol="0">
              <a:spAutoFit/>
            </a:bodyPr>
            <a:lstStyle/>
            <a:p>
              <a:pPr algn="ctr" defTabSz="914377"/>
              <a:r>
                <a:rPr lang="en-US" altLang="zh-CN" sz="2000" dirty="0">
                  <a:solidFill>
                    <a:prstClr val="white"/>
                  </a:solidFill>
                  <a:latin typeface="方正正纤黑简体"/>
                </a:rPr>
                <a:t>GPS</a:t>
              </a:r>
              <a:endParaRPr lang="zh-CN" altLang="en-US" sz="2000" dirty="0">
                <a:solidFill>
                  <a:prstClr val="white"/>
                </a:solidFill>
                <a:latin typeface="方正正纤黑简体"/>
              </a:endParaRPr>
            </a:p>
          </p:txBody>
        </p:sp>
      </p:grpSp>
      <p:grpSp>
        <p:nvGrpSpPr>
          <p:cNvPr id="13" name="组合 1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8CDE0D80-4FF5-43C8-BDBA-0A128978DCC5}"/>
              </a:ext>
            </a:extLst>
          </p:cNvPr>
          <p:cNvGrpSpPr/>
          <p:nvPr/>
        </p:nvGrpSpPr>
        <p:grpSpPr>
          <a:xfrm>
            <a:off x="9347804" y="3612049"/>
            <a:ext cx="2210784" cy="573360"/>
            <a:chOff x="5127761" y="3505200"/>
            <a:chExt cx="2000908" cy="573360"/>
          </a:xfrm>
        </p:grpSpPr>
        <p:sp>
          <p:nvSpPr>
            <p:cNvPr id="14" name="圆角矩形 30">
              <a:extLst>
                <a:ext uri="{FF2B5EF4-FFF2-40B4-BE49-F238E27FC236}">
                  <a16:creationId xmlns:a16="http://schemas.microsoft.com/office/drawing/2014/main" id="{74F24964-457D-4E51-BA20-EC4E9124CEDF}"/>
                </a:ext>
              </a:extLst>
            </p:cNvPr>
            <p:cNvSpPr/>
            <p:nvPr/>
          </p:nvSpPr>
          <p:spPr>
            <a:xfrm>
              <a:off x="5162551"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5" name="文本框 14">
              <a:extLst>
                <a:ext uri="{FF2B5EF4-FFF2-40B4-BE49-F238E27FC236}">
                  <a16:creationId xmlns:a16="http://schemas.microsoft.com/office/drawing/2014/main" id="{4227E656-5CD6-4514-B77B-209464D7F739}"/>
                </a:ext>
              </a:extLst>
            </p:cNvPr>
            <p:cNvSpPr txBox="1"/>
            <p:nvPr/>
          </p:nvSpPr>
          <p:spPr>
            <a:xfrm flipH="1">
              <a:off x="5127761" y="3581400"/>
              <a:ext cx="2000908" cy="400110"/>
            </a:xfrm>
            <a:prstGeom prst="rect">
              <a:avLst/>
            </a:prstGeom>
            <a:noFill/>
          </p:spPr>
          <p:txBody>
            <a:bodyPr wrap="square" rtlCol="0">
              <a:spAutoFit/>
            </a:bodyPr>
            <a:lstStyle/>
            <a:p>
              <a:pPr algn="ctr" defTabSz="914377"/>
              <a:r>
                <a:rPr lang="en-US" altLang="zh-CN" sz="2000" dirty="0">
                  <a:solidFill>
                    <a:prstClr val="white"/>
                  </a:solidFill>
                  <a:latin typeface="方正正纤黑简体"/>
                </a:rPr>
                <a:t>Accelerometer</a:t>
              </a:r>
              <a:endParaRPr lang="zh-CN" altLang="en-US" sz="2000" dirty="0">
                <a:solidFill>
                  <a:prstClr val="white"/>
                </a:solidFill>
                <a:latin typeface="方正正纤黑简体"/>
              </a:endParaRPr>
            </a:p>
          </p:txBody>
        </p:sp>
      </p:grpSp>
      <p:grpSp>
        <p:nvGrpSpPr>
          <p:cNvPr id="16" name="组合 15"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D80EA0DD-AC0F-47AC-BD3F-EBF160DB6614}"/>
              </a:ext>
            </a:extLst>
          </p:cNvPr>
          <p:cNvGrpSpPr/>
          <p:nvPr/>
        </p:nvGrpSpPr>
        <p:grpSpPr>
          <a:xfrm>
            <a:off x="5280580" y="3585453"/>
            <a:ext cx="1866900" cy="573360"/>
            <a:chOff x="7227889" y="3505200"/>
            <a:chExt cx="1866900" cy="573360"/>
          </a:xfrm>
        </p:grpSpPr>
        <p:sp>
          <p:nvSpPr>
            <p:cNvPr id="17" name="圆角矩形 33">
              <a:extLst>
                <a:ext uri="{FF2B5EF4-FFF2-40B4-BE49-F238E27FC236}">
                  <a16:creationId xmlns:a16="http://schemas.microsoft.com/office/drawing/2014/main" id="{5D4B8A0D-E0F0-4038-B5D5-D1370ECA03EC}"/>
                </a:ext>
              </a:extLst>
            </p:cNvPr>
            <p:cNvSpPr/>
            <p:nvPr/>
          </p:nvSpPr>
          <p:spPr>
            <a:xfrm>
              <a:off x="7227889" y="3505200"/>
              <a:ext cx="1866900"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8" name="文本框 17">
              <a:extLst>
                <a:ext uri="{FF2B5EF4-FFF2-40B4-BE49-F238E27FC236}">
                  <a16:creationId xmlns:a16="http://schemas.microsoft.com/office/drawing/2014/main" id="{AED6C3AA-5157-4E1C-A304-3B2A6B6DF64B}"/>
                </a:ext>
              </a:extLst>
            </p:cNvPr>
            <p:cNvSpPr txBox="1"/>
            <p:nvPr/>
          </p:nvSpPr>
          <p:spPr>
            <a:xfrm flipH="1">
              <a:off x="7442384" y="3600661"/>
              <a:ext cx="1437907" cy="400110"/>
            </a:xfrm>
            <a:prstGeom prst="rect">
              <a:avLst/>
            </a:prstGeom>
            <a:noFill/>
          </p:spPr>
          <p:txBody>
            <a:bodyPr wrap="square" rtlCol="0">
              <a:spAutoFit/>
            </a:bodyPr>
            <a:lstStyle/>
            <a:p>
              <a:pPr algn="ctr" defTabSz="914377"/>
              <a:r>
                <a:rPr lang="en-US" altLang="zh-CN" sz="2000" dirty="0">
                  <a:solidFill>
                    <a:prstClr val="white"/>
                  </a:solidFill>
                  <a:latin typeface="方正正纤黑简体"/>
                </a:rPr>
                <a:t>Wi-Fi</a:t>
              </a:r>
              <a:endParaRPr lang="zh-CN" altLang="en-US" sz="2000" dirty="0">
                <a:solidFill>
                  <a:prstClr val="white"/>
                </a:solidFill>
                <a:latin typeface="方正正纤黑简体"/>
              </a:endParaRPr>
            </a:p>
          </p:txBody>
        </p:sp>
      </p:grpSp>
      <p:grpSp>
        <p:nvGrpSpPr>
          <p:cNvPr id="19" name="组合 1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505723D-050B-4196-ACE7-235F6A3D8CB1}"/>
              </a:ext>
            </a:extLst>
          </p:cNvPr>
          <p:cNvGrpSpPr/>
          <p:nvPr/>
        </p:nvGrpSpPr>
        <p:grpSpPr>
          <a:xfrm>
            <a:off x="3229479" y="3579885"/>
            <a:ext cx="1866900" cy="573360"/>
            <a:chOff x="9293225" y="3505200"/>
            <a:chExt cx="1866900" cy="573360"/>
          </a:xfrm>
        </p:grpSpPr>
        <p:sp>
          <p:nvSpPr>
            <p:cNvPr id="20" name="圆角矩形 36">
              <a:extLst>
                <a:ext uri="{FF2B5EF4-FFF2-40B4-BE49-F238E27FC236}">
                  <a16:creationId xmlns:a16="http://schemas.microsoft.com/office/drawing/2014/main" id="{96EED27A-D1A3-4C75-B6AF-030A0283DEB8}"/>
                </a:ext>
              </a:extLst>
            </p:cNvPr>
            <p:cNvSpPr/>
            <p:nvPr/>
          </p:nvSpPr>
          <p:spPr>
            <a:xfrm>
              <a:off x="929322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21" name="文本框 20">
              <a:extLst>
                <a:ext uri="{FF2B5EF4-FFF2-40B4-BE49-F238E27FC236}">
                  <a16:creationId xmlns:a16="http://schemas.microsoft.com/office/drawing/2014/main" id="{2024B604-3BBC-4787-9EF5-74287C32D10D}"/>
                </a:ext>
              </a:extLst>
            </p:cNvPr>
            <p:cNvSpPr txBox="1"/>
            <p:nvPr/>
          </p:nvSpPr>
          <p:spPr>
            <a:xfrm flipH="1">
              <a:off x="9507720" y="3600661"/>
              <a:ext cx="1437907" cy="400110"/>
            </a:xfrm>
            <a:prstGeom prst="rect">
              <a:avLst/>
            </a:prstGeom>
            <a:noFill/>
          </p:spPr>
          <p:txBody>
            <a:bodyPr wrap="square" rtlCol="0">
              <a:spAutoFit/>
            </a:bodyPr>
            <a:lstStyle/>
            <a:p>
              <a:pPr algn="ctr" defTabSz="914377"/>
              <a:r>
                <a:rPr lang="en-US" altLang="zh-CN" sz="2000" dirty="0">
                  <a:solidFill>
                    <a:prstClr val="white"/>
                  </a:solidFill>
                  <a:latin typeface="方正正纤黑简体"/>
                </a:rPr>
                <a:t>MCU</a:t>
              </a:r>
              <a:endParaRPr lang="zh-CN" altLang="en-US" sz="2000" dirty="0">
                <a:solidFill>
                  <a:prstClr val="white"/>
                </a:solidFill>
                <a:latin typeface="方正正纤黑简体"/>
              </a:endParaRPr>
            </a:p>
          </p:txBody>
        </p:sp>
      </p:grpSp>
      <p:grpSp>
        <p:nvGrpSpPr>
          <p:cNvPr id="22" name="组合 2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ED3A8B72-A18B-4F90-AEF1-9AA94F6BE45C}"/>
              </a:ext>
            </a:extLst>
          </p:cNvPr>
          <p:cNvGrpSpPr/>
          <p:nvPr/>
        </p:nvGrpSpPr>
        <p:grpSpPr>
          <a:xfrm>
            <a:off x="5443775" y="1524000"/>
            <a:ext cx="1295400" cy="1295400"/>
            <a:chOff x="5443775" y="1524000"/>
            <a:chExt cx="1295400" cy="1295400"/>
          </a:xfrm>
        </p:grpSpPr>
        <p:sp>
          <p:nvSpPr>
            <p:cNvPr id="23" name="椭圆 22">
              <a:extLst>
                <a:ext uri="{FF2B5EF4-FFF2-40B4-BE49-F238E27FC236}">
                  <a16:creationId xmlns:a16="http://schemas.microsoft.com/office/drawing/2014/main" id="{A4E1AF12-E5AD-4096-BEF8-EC3A1A8CA08C}"/>
                </a:ext>
              </a:extLst>
            </p:cNvPr>
            <p:cNvSpPr/>
            <p:nvPr/>
          </p:nvSpPr>
          <p:spPr>
            <a:xfrm>
              <a:off x="5443775" y="1524000"/>
              <a:ext cx="1295400" cy="1295400"/>
            </a:xfrm>
            <a:prstGeom prst="ellipse">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dirty="0">
                <a:solidFill>
                  <a:prstClr val="white"/>
                </a:solidFill>
              </a:endParaRPr>
            </a:p>
          </p:txBody>
        </p:sp>
        <p:sp>
          <p:nvSpPr>
            <p:cNvPr id="24" name="KSO_Shape">
              <a:extLst>
                <a:ext uri="{FF2B5EF4-FFF2-40B4-BE49-F238E27FC236}">
                  <a16:creationId xmlns:a16="http://schemas.microsoft.com/office/drawing/2014/main" id="{FC0D43F6-3D00-4771-BC76-FF58ACB165F6}"/>
                </a:ext>
              </a:extLst>
            </p:cNvPr>
            <p:cNvSpPr/>
            <p:nvPr/>
          </p:nvSpPr>
          <p:spPr>
            <a:xfrm>
              <a:off x="5760406" y="1749059"/>
              <a:ext cx="662138" cy="845282"/>
            </a:xfrm>
            <a:custGeom>
              <a:avLst/>
              <a:gdLst/>
              <a:ahLst/>
              <a:cxnLst/>
              <a:rect l="l" t="t" r="r" b="b"/>
              <a:pathLst>
                <a:path w="926557" h="1124410">
                  <a:moveTo>
                    <a:pt x="319502" y="42976"/>
                  </a:moveTo>
                  <a:cubicBezTo>
                    <a:pt x="167768" y="42976"/>
                    <a:pt x="44763" y="161072"/>
                    <a:pt x="44763" y="306750"/>
                  </a:cubicBezTo>
                  <a:cubicBezTo>
                    <a:pt x="44763" y="452429"/>
                    <a:pt x="167768" y="570525"/>
                    <a:pt x="319502" y="570525"/>
                  </a:cubicBezTo>
                  <a:cubicBezTo>
                    <a:pt x="471237" y="570525"/>
                    <a:pt x="594242" y="452429"/>
                    <a:pt x="594242" y="306750"/>
                  </a:cubicBezTo>
                  <a:cubicBezTo>
                    <a:pt x="594242" y="161072"/>
                    <a:pt x="471237" y="42976"/>
                    <a:pt x="319502" y="42976"/>
                  </a:cubicBezTo>
                  <a:close/>
                  <a:moveTo>
                    <a:pt x="319502" y="0"/>
                  </a:moveTo>
                  <a:cubicBezTo>
                    <a:pt x="495959" y="0"/>
                    <a:pt x="639005" y="137337"/>
                    <a:pt x="639005" y="306750"/>
                  </a:cubicBezTo>
                  <a:cubicBezTo>
                    <a:pt x="639005" y="405310"/>
                    <a:pt x="590590" y="493013"/>
                    <a:pt x="515156" y="548896"/>
                  </a:cubicBezTo>
                  <a:lnTo>
                    <a:pt x="582115" y="648710"/>
                  </a:lnTo>
                  <a:lnTo>
                    <a:pt x="602593" y="634624"/>
                  </a:lnTo>
                  <a:cubicBezTo>
                    <a:pt x="861748" y="850694"/>
                    <a:pt x="940987" y="1016410"/>
                    <a:pt x="924472" y="1076071"/>
                  </a:cubicBezTo>
                  <a:cubicBezTo>
                    <a:pt x="918911" y="1116496"/>
                    <a:pt x="880404" y="1127298"/>
                    <a:pt x="856539" y="1123792"/>
                  </a:cubicBezTo>
                  <a:cubicBezTo>
                    <a:pt x="699114" y="1087767"/>
                    <a:pt x="580304" y="803802"/>
                    <a:pt x="527916" y="685990"/>
                  </a:cubicBezTo>
                  <a:lnTo>
                    <a:pt x="547442" y="672559"/>
                  </a:lnTo>
                  <a:lnTo>
                    <a:pt x="479840" y="571786"/>
                  </a:lnTo>
                  <a:cubicBezTo>
                    <a:pt x="432836" y="598404"/>
                    <a:pt x="378006" y="613501"/>
                    <a:pt x="319502" y="613501"/>
                  </a:cubicBezTo>
                  <a:cubicBezTo>
                    <a:pt x="143046" y="613501"/>
                    <a:pt x="0" y="476164"/>
                    <a:pt x="0" y="306750"/>
                  </a:cubicBezTo>
                  <a:cubicBezTo>
                    <a:pt x="0" y="137337"/>
                    <a:pt x="143046" y="0"/>
                    <a:pt x="31950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defTabSz="914377" eaLnBrk="1" fontAlgn="auto" hangingPunct="1">
                <a:spcBef>
                  <a:spcPts val="0"/>
                </a:spcBef>
                <a:spcAft>
                  <a:spcPts val="0"/>
                </a:spcAft>
                <a:defRPr/>
              </a:pPr>
              <a:endParaRPr lang="en-US">
                <a:solidFill>
                  <a:srgbClr val="FFFFFF"/>
                </a:solidFill>
              </a:endParaRPr>
            </a:p>
          </p:txBody>
        </p:sp>
      </p:grpSp>
      <p:sp>
        <p:nvSpPr>
          <p:cNvPr id="25"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D1CA02A-F704-42B5-961C-E14E573DEE76}"/>
              </a:ext>
            </a:extLst>
          </p:cNvPr>
          <p:cNvSpPr txBox="1">
            <a:spLocks/>
          </p:cNvSpPr>
          <p:nvPr/>
        </p:nvSpPr>
        <p:spPr>
          <a:xfrm>
            <a:off x="3112055" y="681916"/>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PCB Board</a:t>
            </a:r>
            <a:endParaRPr kumimoji="1" lang="zh-CN" altLang="en-US" sz="3200" dirty="0">
              <a:solidFill>
                <a:prstClr val="black">
                  <a:lumMod val="75000"/>
                  <a:lumOff val="25000"/>
                </a:prstClr>
              </a:solidFill>
              <a:cs typeface="+mn-ea"/>
              <a:sym typeface="+mn-lt"/>
            </a:endParaRPr>
          </a:p>
        </p:txBody>
      </p:sp>
    </p:spTree>
    <p:extLst>
      <p:ext uri="{BB962C8B-B14F-4D97-AF65-F5344CB8AC3E}">
        <p14:creationId xmlns:p14="http://schemas.microsoft.com/office/powerpoint/2010/main" val="565196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500" fill="hold"/>
                                        <p:tgtEl>
                                          <p:spTgt spid="13"/>
                                        </p:tgtEl>
                                        <p:attrNameLst>
                                          <p:attrName>ppt_x</p:attrName>
                                        </p:attrNameLst>
                                      </p:cBhvr>
                                      <p:tavLst>
                                        <p:tav tm="0">
                                          <p:val>
                                            <p:strVal val="#ppt_x"/>
                                          </p:val>
                                        </p:tav>
                                        <p:tav tm="100000">
                                          <p:val>
                                            <p:strVal val="#ppt_x"/>
                                          </p:val>
                                        </p:tav>
                                      </p:tavLst>
                                    </p:anim>
                                    <p:anim calcmode="lin" valueType="num">
                                      <p:cBhvr additive="base">
                                        <p:cTn id="36" dur="500" fill="hold"/>
                                        <p:tgtEl>
                                          <p:spTgt spid="13"/>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fill="hold"/>
                                        <p:tgtEl>
                                          <p:spTgt spid="16"/>
                                        </p:tgtEl>
                                        <p:attrNameLst>
                                          <p:attrName>ppt_x</p:attrName>
                                        </p:attrNameLst>
                                      </p:cBhvr>
                                      <p:tavLst>
                                        <p:tav tm="0">
                                          <p:val>
                                            <p:strVal val="#ppt_x"/>
                                          </p:val>
                                        </p:tav>
                                        <p:tav tm="100000">
                                          <p:val>
                                            <p:strVal val="#ppt_x"/>
                                          </p:val>
                                        </p:tav>
                                      </p:tavLst>
                                    </p:anim>
                                    <p:anim calcmode="lin" valueType="num">
                                      <p:cBhvr additive="base">
                                        <p:cTn id="40" dur="500" fill="hold"/>
                                        <p:tgtEl>
                                          <p:spTgt spid="16"/>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additive="base">
                                        <p:cTn id="43" dur="500" fill="hold"/>
                                        <p:tgtEl>
                                          <p:spTgt spid="19"/>
                                        </p:tgtEl>
                                        <p:attrNameLst>
                                          <p:attrName>ppt_x</p:attrName>
                                        </p:attrNameLst>
                                      </p:cBhvr>
                                      <p:tavLst>
                                        <p:tav tm="0">
                                          <p:val>
                                            <p:strVal val="#ppt_x"/>
                                          </p:val>
                                        </p:tav>
                                        <p:tav tm="100000">
                                          <p:val>
                                            <p:strVal val="#ppt_x"/>
                                          </p:val>
                                        </p:tav>
                                      </p:tavLst>
                                    </p:anim>
                                    <p:anim calcmode="lin" valueType="num">
                                      <p:cBhvr additive="base">
                                        <p:cTn id="44" dur="500" fill="hold"/>
                                        <p:tgtEl>
                                          <p:spTgt spid="19"/>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22"/>
                                        </p:tgtEl>
                                        <p:attrNameLst>
                                          <p:attrName>style.visibility</p:attrName>
                                        </p:attrNameLst>
                                      </p:cBhvr>
                                      <p:to>
                                        <p:strVal val="visible"/>
                                      </p:to>
                                    </p:set>
                                    <p:anim calcmode="lin" valueType="num">
                                      <p:cBhvr additive="base">
                                        <p:cTn id="47" dur="500" fill="hold"/>
                                        <p:tgtEl>
                                          <p:spTgt spid="22"/>
                                        </p:tgtEl>
                                        <p:attrNameLst>
                                          <p:attrName>ppt_x</p:attrName>
                                        </p:attrNameLst>
                                      </p:cBhvr>
                                      <p:tavLst>
                                        <p:tav tm="0">
                                          <p:val>
                                            <p:strVal val="#ppt_x"/>
                                          </p:val>
                                        </p:tav>
                                        <p:tav tm="100000">
                                          <p:val>
                                            <p:strVal val="#ppt_x"/>
                                          </p:val>
                                        </p:tav>
                                      </p:tavLst>
                                    </p:anim>
                                    <p:anim calcmode="lin" valueType="num">
                                      <p:cBhvr additive="base">
                                        <p:cTn id="48" dur="500" fill="hold"/>
                                        <p:tgtEl>
                                          <p:spTgt spid="22"/>
                                        </p:tgtEl>
                                        <p:attrNameLst>
                                          <p:attrName>ppt_y</p:attrName>
                                        </p:attrNameLst>
                                      </p:cBhvr>
                                      <p:tavLst>
                                        <p:tav tm="0">
                                          <p:val>
                                            <p:strVal val="1+#ppt_h/2"/>
                                          </p:val>
                                        </p:tav>
                                        <p:tav tm="100000">
                                          <p:val>
                                            <p:strVal val="#ppt_y"/>
                                          </p:val>
                                        </p:tav>
                                      </p:tavLst>
                                    </p:anim>
                                  </p:childTnLst>
                                </p:cTn>
                              </p:par>
                            </p:childTnLst>
                          </p:cTn>
                        </p:par>
                        <p:par>
                          <p:cTn id="49" fill="hold">
                            <p:stCondLst>
                              <p:cond delay="500"/>
                            </p:stCondLst>
                            <p:childTnLst>
                              <p:par>
                                <p:cTn id="50" presetID="2" presetClass="entr" presetSubtype="2" fill="hold" grpId="0" nodeType="afterEffect">
                                  <p:stCondLst>
                                    <p:cond delay="0"/>
                                  </p:stCondLst>
                                  <p:childTnLst>
                                    <p:set>
                                      <p:cBhvr>
                                        <p:cTn id="51" dur="1" fill="hold">
                                          <p:stCondLst>
                                            <p:cond delay="0"/>
                                          </p:stCondLst>
                                        </p:cTn>
                                        <p:tgtEl>
                                          <p:spTgt spid="25"/>
                                        </p:tgtEl>
                                        <p:attrNameLst>
                                          <p:attrName>style.visibility</p:attrName>
                                        </p:attrNameLst>
                                      </p:cBhvr>
                                      <p:to>
                                        <p:strVal val="visible"/>
                                      </p:to>
                                    </p:set>
                                    <p:anim calcmode="lin" valueType="num">
                                      <p:cBhvr additive="base">
                                        <p:cTn id="52" dur="500" fill="hold"/>
                                        <p:tgtEl>
                                          <p:spTgt spid="25"/>
                                        </p:tgtEl>
                                        <p:attrNameLst>
                                          <p:attrName>ppt_x</p:attrName>
                                        </p:attrNameLst>
                                      </p:cBhvr>
                                      <p:tavLst>
                                        <p:tav tm="0">
                                          <p:val>
                                            <p:strVal val="1+#ppt_w/2"/>
                                          </p:val>
                                        </p:tav>
                                        <p:tav tm="100000">
                                          <p:val>
                                            <p:strVal val="#ppt_x"/>
                                          </p:val>
                                        </p:tav>
                                      </p:tavLst>
                                    </p:anim>
                                    <p:anim calcmode="lin" valueType="num">
                                      <p:cBhvr additive="base">
                                        <p:cTn id="53"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3D70010F-ADDF-452D-9E2B-9ACC5DF5999F}"/>
              </a:ext>
            </a:extLst>
          </p:cNvPr>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latin typeface="Agency FB" panose="020B0503020202020204" pitchFamily="34" charset="0"/>
              </a:rPr>
              <a:t>Device Schematic</a:t>
            </a:r>
            <a:endParaRPr kumimoji="1" lang="zh-CN" altLang="en-US" sz="3200" dirty="0">
              <a:solidFill>
                <a:prstClr val="black">
                  <a:lumMod val="75000"/>
                  <a:lumOff val="25000"/>
                </a:prstClr>
              </a:solidFill>
              <a:latin typeface="Agency FB" panose="020B0503020202020204" pitchFamily="34" charset="0"/>
            </a:endParaRPr>
          </a:p>
        </p:txBody>
      </p:sp>
      <p:pic>
        <p:nvPicPr>
          <p:cNvPr id="4" name="图片 3" descr="图示, 示意图&#10;&#10;描述已自动生成">
            <a:extLst>
              <a:ext uri="{FF2B5EF4-FFF2-40B4-BE49-F238E27FC236}">
                <a16:creationId xmlns:a16="http://schemas.microsoft.com/office/drawing/2014/main" id="{D3ECB310-2741-43BA-B1C1-28A4E91774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1200" y="857219"/>
            <a:ext cx="7107955" cy="5961145"/>
          </a:xfrm>
          <a:prstGeom prst="rect">
            <a:avLst/>
          </a:prstGeom>
        </p:spPr>
      </p:pic>
    </p:spTree>
    <p:extLst>
      <p:ext uri="{BB962C8B-B14F-4D97-AF65-F5344CB8AC3E}">
        <p14:creationId xmlns:p14="http://schemas.microsoft.com/office/powerpoint/2010/main" val="753701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1F7E3CB5-9610-4748-B2AA-2187E7EC79E8}"/>
              </a:ext>
            </a:extLst>
          </p:cNvPr>
          <p:cNvSpPr>
            <a:spLocks/>
          </p:cNvSpPr>
          <p:nvPr/>
        </p:nvSpPr>
        <p:spPr bwMode="auto">
          <a:xfrm>
            <a:off x="503658" y="1775012"/>
            <a:ext cx="7197024" cy="40276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defTabSz="647700" eaLnBrk="0">
              <a:defRPr sz="5000">
                <a:solidFill>
                  <a:srgbClr val="000000"/>
                </a:solidFill>
                <a:latin typeface="Helvetica Light" charset="0"/>
                <a:ea typeface="MS PGothic" panose="020B0600070205080204" pitchFamily="34" charset="-128"/>
                <a:sym typeface="Helvetica Light" charset="0"/>
              </a:defRPr>
            </a:lvl1pPr>
            <a:lvl2pPr marL="742950" indent="-285750" defTabSz="647700" eaLnBrk="0">
              <a:defRPr sz="5000">
                <a:solidFill>
                  <a:srgbClr val="000000"/>
                </a:solidFill>
                <a:latin typeface="Helvetica Light" charset="0"/>
                <a:ea typeface="MS PGothic" panose="020B0600070205080204" pitchFamily="34" charset="-128"/>
                <a:sym typeface="Helvetica Light" charset="0"/>
              </a:defRPr>
            </a:lvl2pPr>
            <a:lvl3pPr marL="1143000" indent="-228600" defTabSz="647700" eaLnBrk="0">
              <a:defRPr sz="5000">
                <a:solidFill>
                  <a:srgbClr val="000000"/>
                </a:solidFill>
                <a:latin typeface="Helvetica Light" charset="0"/>
                <a:ea typeface="MS PGothic" panose="020B0600070205080204" pitchFamily="34" charset="-128"/>
                <a:sym typeface="Helvetica Light" charset="0"/>
              </a:defRPr>
            </a:lvl3pPr>
            <a:lvl4pPr marL="1600200" indent="-228600" defTabSz="647700" eaLnBrk="0">
              <a:defRPr sz="5000">
                <a:solidFill>
                  <a:srgbClr val="000000"/>
                </a:solidFill>
                <a:latin typeface="Helvetica Light" charset="0"/>
                <a:ea typeface="MS PGothic" panose="020B0600070205080204" pitchFamily="34" charset="-128"/>
                <a:sym typeface="Helvetica Light" charset="0"/>
              </a:defRPr>
            </a:lvl4pPr>
            <a:lvl5pPr marL="2057400" indent="-228600" defTabSz="647700" eaLnBrk="0">
              <a:defRPr sz="5000">
                <a:solidFill>
                  <a:srgbClr val="000000"/>
                </a:solidFill>
                <a:latin typeface="Helvetica Light" charset="0"/>
                <a:ea typeface="MS PGothic" panose="020B0600070205080204" pitchFamily="34" charset="-128"/>
                <a:sym typeface="Helvetica Light" charset="0"/>
              </a:defRPr>
            </a:lvl5pPr>
            <a:lvl6pPr marL="2514600" indent="-228600" algn="ctr" defTabSz="647700" eaLnBrk="0" fontAlgn="base" hangingPunct="0">
              <a:spcBef>
                <a:spcPct val="0"/>
              </a:spcBef>
              <a:spcAft>
                <a:spcPct val="0"/>
              </a:spcAft>
              <a:defRPr sz="5000">
                <a:solidFill>
                  <a:srgbClr val="000000"/>
                </a:solidFill>
                <a:latin typeface="Helvetica Light" charset="0"/>
                <a:ea typeface="MS PGothic" panose="020B0600070205080204" pitchFamily="34" charset="-128"/>
                <a:sym typeface="Helvetica Light" charset="0"/>
              </a:defRPr>
            </a:lvl6pPr>
            <a:lvl7pPr marL="2971800" indent="-228600" algn="ctr" defTabSz="647700" eaLnBrk="0" fontAlgn="base" hangingPunct="0">
              <a:spcBef>
                <a:spcPct val="0"/>
              </a:spcBef>
              <a:spcAft>
                <a:spcPct val="0"/>
              </a:spcAft>
              <a:defRPr sz="5000">
                <a:solidFill>
                  <a:srgbClr val="000000"/>
                </a:solidFill>
                <a:latin typeface="Helvetica Light" charset="0"/>
                <a:ea typeface="MS PGothic" panose="020B0600070205080204" pitchFamily="34" charset="-128"/>
                <a:sym typeface="Helvetica Light" charset="0"/>
              </a:defRPr>
            </a:lvl7pPr>
            <a:lvl8pPr marL="3429000" indent="-228600" algn="ctr" defTabSz="647700" eaLnBrk="0" fontAlgn="base" hangingPunct="0">
              <a:spcBef>
                <a:spcPct val="0"/>
              </a:spcBef>
              <a:spcAft>
                <a:spcPct val="0"/>
              </a:spcAft>
              <a:defRPr sz="5000">
                <a:solidFill>
                  <a:srgbClr val="000000"/>
                </a:solidFill>
                <a:latin typeface="Helvetica Light" charset="0"/>
                <a:ea typeface="MS PGothic" panose="020B0600070205080204" pitchFamily="34" charset="-128"/>
                <a:sym typeface="Helvetica Light" charset="0"/>
              </a:defRPr>
            </a:lvl8pPr>
            <a:lvl9pPr marL="3886200" indent="-228600" algn="ctr" defTabSz="647700" eaLnBrk="0" fontAlgn="base" hangingPunct="0">
              <a:spcBef>
                <a:spcPct val="0"/>
              </a:spcBef>
              <a:spcAft>
                <a:spcPct val="0"/>
              </a:spcAft>
              <a:defRPr sz="5000">
                <a:solidFill>
                  <a:srgbClr val="000000"/>
                </a:solidFill>
                <a:latin typeface="Helvetica Light" charset="0"/>
                <a:ea typeface="MS PGothic" panose="020B0600070205080204" pitchFamily="34" charset="-128"/>
                <a:sym typeface="Helvetica Light" charset="0"/>
              </a:defRPr>
            </a:lvl9pPr>
          </a:lstStyle>
          <a:p>
            <a:pPr eaLnBrk="1">
              <a:lnSpc>
                <a:spcPct val="120000"/>
              </a:lnSpc>
              <a:spcBef>
                <a:spcPts val="850"/>
              </a:spcBef>
            </a:pPr>
            <a:r>
              <a:rPr lang="en-US" altLang="zh-CN" sz="2000" dirty="0">
                <a:latin typeface="+mn-lt"/>
                <a:ea typeface="+mn-ea"/>
                <a:cs typeface="+mn-ea"/>
                <a:sym typeface="+mn-lt"/>
              </a:rPr>
              <a:t>Two 5V Batteries -- Power supply</a:t>
            </a:r>
          </a:p>
          <a:p>
            <a:pPr eaLnBrk="1">
              <a:lnSpc>
                <a:spcPct val="120000"/>
              </a:lnSpc>
              <a:spcBef>
                <a:spcPts val="850"/>
              </a:spcBef>
            </a:pPr>
            <a:r>
              <a:rPr lang="en-US" altLang="zh-CN" sz="2000" dirty="0">
                <a:latin typeface="+mn-lt"/>
                <a:ea typeface="+mn-ea"/>
                <a:cs typeface="+mn-ea"/>
                <a:sym typeface="+mn-lt"/>
              </a:rPr>
              <a:t>One voltage regulator --convert input to 3.3V</a:t>
            </a:r>
          </a:p>
        </p:txBody>
      </p:sp>
      <p:sp>
        <p:nvSpPr>
          <p:cNvPr id="3"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529D3436-0562-4B2B-84B6-698FB41ED2F4}"/>
              </a:ext>
            </a:extLst>
          </p:cNvPr>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Power Supply System</a:t>
            </a:r>
            <a:endParaRPr kumimoji="1" lang="zh-CN" altLang="en-US" sz="3200" dirty="0">
              <a:solidFill>
                <a:prstClr val="black">
                  <a:lumMod val="75000"/>
                  <a:lumOff val="25000"/>
                </a:prstClr>
              </a:solidFill>
              <a:cs typeface="+mn-ea"/>
              <a:sym typeface="+mn-lt"/>
            </a:endParaRPr>
          </a:p>
        </p:txBody>
      </p:sp>
      <p:pic>
        <p:nvPicPr>
          <p:cNvPr id="4" name="图片 3">
            <a:extLst>
              <a:ext uri="{FF2B5EF4-FFF2-40B4-BE49-F238E27FC236}">
                <a16:creationId xmlns:a16="http://schemas.microsoft.com/office/drawing/2014/main" id="{8583AB4E-A0F3-44A0-8819-493271481537}"/>
              </a:ext>
            </a:extLst>
          </p:cNvPr>
          <p:cNvPicPr>
            <a:picLocks noChangeAspect="1"/>
          </p:cNvPicPr>
          <p:nvPr/>
        </p:nvPicPr>
        <p:blipFill>
          <a:blip r:embed="rId2"/>
          <a:stretch>
            <a:fillRect/>
          </a:stretch>
        </p:blipFill>
        <p:spPr>
          <a:xfrm>
            <a:off x="503658" y="3252133"/>
            <a:ext cx="1722670" cy="2550554"/>
          </a:xfrm>
          <a:prstGeom prst="rect">
            <a:avLst/>
          </a:prstGeom>
        </p:spPr>
      </p:pic>
      <p:pic>
        <p:nvPicPr>
          <p:cNvPr id="5" name="图片 4">
            <a:extLst>
              <a:ext uri="{FF2B5EF4-FFF2-40B4-BE49-F238E27FC236}">
                <a16:creationId xmlns:a16="http://schemas.microsoft.com/office/drawing/2014/main" id="{4C7C49FF-7FD9-43D4-A29C-A41EB133E7A7}"/>
              </a:ext>
            </a:extLst>
          </p:cNvPr>
          <p:cNvPicPr>
            <a:picLocks noChangeAspect="1"/>
          </p:cNvPicPr>
          <p:nvPr/>
        </p:nvPicPr>
        <p:blipFill>
          <a:blip r:embed="rId3"/>
          <a:stretch>
            <a:fillRect/>
          </a:stretch>
        </p:blipFill>
        <p:spPr>
          <a:xfrm>
            <a:off x="2276451" y="3596665"/>
            <a:ext cx="3502908" cy="1701413"/>
          </a:xfrm>
          <a:prstGeom prst="rect">
            <a:avLst/>
          </a:prstGeom>
        </p:spPr>
      </p:pic>
      <p:graphicFrame>
        <p:nvGraphicFramePr>
          <p:cNvPr id="6" name="表格 7">
            <a:extLst>
              <a:ext uri="{FF2B5EF4-FFF2-40B4-BE49-F238E27FC236}">
                <a16:creationId xmlns:a16="http://schemas.microsoft.com/office/drawing/2014/main" id="{D9FE0F6A-1ABA-4795-A717-401BA2AEF13C}"/>
              </a:ext>
            </a:extLst>
          </p:cNvPr>
          <p:cNvGraphicFramePr>
            <a:graphicFrameLocks noGrp="1"/>
          </p:cNvGraphicFramePr>
          <p:nvPr/>
        </p:nvGraphicFramePr>
        <p:xfrm>
          <a:off x="5696300" y="1936440"/>
          <a:ext cx="6308276" cy="4686894"/>
        </p:xfrm>
        <a:graphic>
          <a:graphicData uri="http://schemas.openxmlformats.org/drawingml/2006/table">
            <a:tbl>
              <a:tblPr firstRow="1" bandRow="1">
                <a:tableStyleId>{5C22544A-7EE6-4342-B048-85BDC9FD1C3A}</a:tableStyleId>
              </a:tblPr>
              <a:tblGrid>
                <a:gridCol w="3225405">
                  <a:extLst>
                    <a:ext uri="{9D8B030D-6E8A-4147-A177-3AD203B41FA5}">
                      <a16:colId xmlns:a16="http://schemas.microsoft.com/office/drawing/2014/main" val="755912401"/>
                    </a:ext>
                  </a:extLst>
                </a:gridCol>
                <a:gridCol w="3082871">
                  <a:extLst>
                    <a:ext uri="{9D8B030D-6E8A-4147-A177-3AD203B41FA5}">
                      <a16:colId xmlns:a16="http://schemas.microsoft.com/office/drawing/2014/main" val="1380879120"/>
                    </a:ext>
                  </a:extLst>
                </a:gridCol>
              </a:tblGrid>
              <a:tr h="673846">
                <a:tc>
                  <a:txBody>
                    <a:bodyPr/>
                    <a:lstStyle/>
                    <a:p>
                      <a:r>
                        <a:rPr lang="en-US" altLang="zh-CN" sz="1600" b="1" kern="1200" dirty="0">
                          <a:solidFill>
                            <a:schemeClr val="lt1"/>
                          </a:solidFill>
                          <a:effectLst/>
                          <a:latin typeface="+mn-lt"/>
                          <a:ea typeface="+mn-ea"/>
                          <a:cs typeface="+mn-ea"/>
                          <a:sym typeface="+mn-lt"/>
                        </a:rPr>
                        <a:t>Requirement</a:t>
                      </a:r>
                      <a:endParaRPr lang="zh-CN" altLang="en-US" sz="1600" dirty="0">
                        <a:latin typeface="+mn-lt"/>
                        <a:ea typeface="+mn-ea"/>
                        <a:cs typeface="+mn-ea"/>
                        <a:sym typeface="+mn-lt"/>
                      </a:endParaRPr>
                    </a:p>
                  </a:txBody>
                  <a:tcPr/>
                </a:tc>
                <a:tc>
                  <a:txBody>
                    <a:bodyPr/>
                    <a:lstStyle/>
                    <a:p>
                      <a:r>
                        <a:rPr lang="en-US" altLang="zh-CN" sz="1600" b="1" kern="1200" dirty="0">
                          <a:solidFill>
                            <a:schemeClr val="lt1"/>
                          </a:solidFill>
                          <a:effectLst/>
                          <a:latin typeface="+mn-lt"/>
                          <a:ea typeface="+mn-ea"/>
                          <a:cs typeface="+mn-ea"/>
                          <a:sym typeface="+mn-lt"/>
                        </a:rPr>
                        <a:t>Verification</a:t>
                      </a:r>
                      <a:endParaRPr lang="zh-CN" altLang="en-US" sz="1600" dirty="0">
                        <a:latin typeface="+mn-lt"/>
                        <a:ea typeface="+mn-ea"/>
                        <a:cs typeface="+mn-ea"/>
                        <a:sym typeface="+mn-lt"/>
                      </a:endParaRPr>
                    </a:p>
                  </a:txBody>
                  <a:tcPr/>
                </a:tc>
                <a:extLst>
                  <a:ext uri="{0D108BD9-81ED-4DB2-BD59-A6C34878D82A}">
                    <a16:rowId xmlns:a16="http://schemas.microsoft.com/office/drawing/2014/main" val="3926745009"/>
                  </a:ext>
                </a:extLst>
              </a:tr>
              <a:tr h="1235297">
                <a:tc>
                  <a:txBody>
                    <a:bodyPr/>
                    <a:lstStyle/>
                    <a:p>
                      <a:r>
                        <a:rPr lang="en-US" altLang="zh-CN" sz="1600" kern="1200" dirty="0">
                          <a:solidFill>
                            <a:schemeClr val="dk1"/>
                          </a:solidFill>
                          <a:effectLst/>
                          <a:latin typeface="+mn-lt"/>
                          <a:ea typeface="+mn-ea"/>
                          <a:cs typeface="+mn-ea"/>
                          <a:sym typeface="+mn-lt"/>
                        </a:rPr>
                        <a:t>The batteries should hold sufficient capability to support the hold system work</a:t>
                      </a:r>
                      <a:endParaRPr lang="zh-CN" altLang="en-US" sz="1600" dirty="0">
                        <a:latin typeface="+mn-lt"/>
                        <a:ea typeface="+mn-ea"/>
                        <a:cs typeface="+mn-ea"/>
                        <a:sym typeface="+mn-lt"/>
                      </a:endParaRPr>
                    </a:p>
                  </a:txBody>
                  <a:tcPr/>
                </a:tc>
                <a:tc>
                  <a:txBody>
                    <a:bodyPr/>
                    <a:lstStyle/>
                    <a:p>
                      <a:r>
                        <a:rPr lang="en-US" altLang="zh-CN" sz="1600" kern="1200" dirty="0">
                          <a:solidFill>
                            <a:schemeClr val="dk1"/>
                          </a:solidFill>
                          <a:effectLst/>
                          <a:latin typeface="+mn-lt"/>
                          <a:ea typeface="+mn-ea"/>
                          <a:cs typeface="+mn-ea"/>
                          <a:sym typeface="+mn-lt"/>
                        </a:rPr>
                        <a:t>We need to check the batteries’ capability to ensure that the available working time of power supply should exceed the time for a vehicle’s test period on a road </a:t>
                      </a:r>
                      <a:endParaRPr lang="zh-CN" altLang="en-US" sz="1600" dirty="0">
                        <a:latin typeface="+mn-lt"/>
                        <a:ea typeface="+mn-ea"/>
                        <a:cs typeface="+mn-ea"/>
                        <a:sym typeface="+mn-lt"/>
                      </a:endParaRPr>
                    </a:p>
                  </a:txBody>
                  <a:tcPr/>
                </a:tc>
                <a:extLst>
                  <a:ext uri="{0D108BD9-81ED-4DB2-BD59-A6C34878D82A}">
                    <a16:rowId xmlns:a16="http://schemas.microsoft.com/office/drawing/2014/main" val="519885407"/>
                  </a:ext>
                </a:extLst>
              </a:tr>
              <a:tr h="1199095">
                <a:tc>
                  <a:txBody>
                    <a:bodyPr/>
                    <a:lstStyle/>
                    <a:p>
                      <a:r>
                        <a:rPr lang="en-US" altLang="zh-CN" sz="1600" kern="1200" dirty="0">
                          <a:solidFill>
                            <a:schemeClr val="dk1"/>
                          </a:solidFill>
                          <a:effectLst/>
                          <a:latin typeface="+mn-lt"/>
                          <a:ea typeface="+mn-ea"/>
                          <a:cs typeface="+mn-ea"/>
                          <a:sym typeface="+mn-lt"/>
                        </a:rPr>
                        <a:t>The power module could support all the voltage supply requirement of the sensor components</a:t>
                      </a:r>
                      <a:endParaRPr lang="zh-CN" altLang="en-US" sz="1600" dirty="0">
                        <a:latin typeface="+mn-lt"/>
                        <a:ea typeface="+mn-ea"/>
                        <a:cs typeface="+mn-ea"/>
                        <a:sym typeface="+mn-lt"/>
                      </a:endParaRPr>
                    </a:p>
                  </a:txBody>
                  <a:tcPr/>
                </a:tc>
                <a:tc>
                  <a:txBody>
                    <a:bodyPr/>
                    <a:lstStyle/>
                    <a:p>
                      <a:pPr algn="just"/>
                      <a:r>
                        <a:rPr lang="en-US" sz="1600" kern="100" dirty="0">
                          <a:effectLst/>
                          <a:latin typeface="+mn-lt"/>
                          <a:ea typeface="+mn-ea"/>
                          <a:cs typeface="+mn-ea"/>
                          <a:sym typeface="+mn-lt"/>
                        </a:rPr>
                        <a:t>With two 5V Batteries and a voltage regulator, the power module could provide voltage of 5V and 3.3 V, which is the voltage requirement of the modules in PCB</a:t>
                      </a:r>
                      <a:endParaRPr lang="zh-CN" sz="1600" kern="100" dirty="0">
                        <a:effectLst/>
                        <a:latin typeface="+mn-lt"/>
                        <a:ea typeface="+mn-ea"/>
                        <a:cs typeface="+mn-ea"/>
                        <a:sym typeface="+mn-lt"/>
                      </a:endParaRPr>
                    </a:p>
                  </a:txBody>
                  <a:tcPr marL="68580" marR="68580" marT="0" marB="0"/>
                </a:tc>
                <a:extLst>
                  <a:ext uri="{0D108BD9-81ED-4DB2-BD59-A6C34878D82A}">
                    <a16:rowId xmlns:a16="http://schemas.microsoft.com/office/drawing/2014/main" val="1003606290"/>
                  </a:ext>
                </a:extLst>
              </a:tr>
              <a:tr h="1483208">
                <a:tc>
                  <a:txBody>
                    <a:bodyPr/>
                    <a:lstStyle/>
                    <a:p>
                      <a:r>
                        <a:rPr lang="en-US" altLang="zh-CN" sz="1600" kern="1200" dirty="0">
                          <a:solidFill>
                            <a:schemeClr val="dk1"/>
                          </a:solidFill>
                          <a:effectLst/>
                          <a:latin typeface="+mn-lt"/>
                          <a:ea typeface="+mn-ea"/>
                          <a:cs typeface="+mn-ea"/>
                          <a:sym typeface="+mn-lt"/>
                        </a:rPr>
                        <a:t>The set position of power module should be arranged properly </a:t>
                      </a:r>
                      <a:endParaRPr lang="zh-CN" altLang="en-US" sz="1600" dirty="0">
                        <a:latin typeface="+mn-lt"/>
                        <a:ea typeface="+mn-ea"/>
                        <a:cs typeface="+mn-ea"/>
                        <a:sym typeface="+mn-lt"/>
                      </a:endParaRPr>
                    </a:p>
                  </a:txBody>
                  <a:tcPr/>
                </a:tc>
                <a:tc>
                  <a:txBody>
                    <a:bodyPr/>
                    <a:lstStyle/>
                    <a:p>
                      <a:pPr algn="just"/>
                      <a:r>
                        <a:rPr lang="en-US" sz="1600" kern="100" dirty="0">
                          <a:effectLst/>
                          <a:latin typeface="+mn-lt"/>
                          <a:ea typeface="+mn-ea"/>
                          <a:cs typeface="+mn-ea"/>
                          <a:sym typeface="+mn-lt"/>
                        </a:rPr>
                        <a:t>To avoid sliding or poor connection when the vehicle is driving, the power supply subsystem should be fixed well somewhere near the PCB</a:t>
                      </a:r>
                      <a:endParaRPr lang="zh-CN" sz="1600" kern="100" dirty="0">
                        <a:effectLst/>
                        <a:latin typeface="+mn-lt"/>
                        <a:ea typeface="+mn-ea"/>
                        <a:cs typeface="+mn-ea"/>
                        <a:sym typeface="+mn-lt"/>
                      </a:endParaRPr>
                    </a:p>
                  </a:txBody>
                  <a:tcPr marL="68580" marR="68580" marT="0" marB="0"/>
                </a:tc>
                <a:extLst>
                  <a:ext uri="{0D108BD9-81ED-4DB2-BD59-A6C34878D82A}">
                    <a16:rowId xmlns:a16="http://schemas.microsoft.com/office/drawing/2014/main" val="513827371"/>
                  </a:ext>
                </a:extLst>
              </a:tr>
            </a:tbl>
          </a:graphicData>
        </a:graphic>
      </p:graphicFrame>
      <p:sp>
        <p:nvSpPr>
          <p:cNvPr id="7" name="椭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82D8A00-628B-4D3D-B964-8887C4564E2F}"/>
              </a:ext>
            </a:extLst>
          </p:cNvPr>
          <p:cNvSpPr/>
          <p:nvPr/>
        </p:nvSpPr>
        <p:spPr>
          <a:xfrm>
            <a:off x="3472573" y="301889"/>
            <a:ext cx="555332" cy="555330"/>
          </a:xfrm>
          <a:prstGeom prst="ellipse">
            <a:avLst/>
          </a:prstGeom>
          <a:solidFill>
            <a:srgbClr val="1FB4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1</a:t>
            </a:r>
            <a:endParaRPr lang="zh-CN" altLang="en-US" sz="3600" b="1" dirty="0">
              <a:solidFill>
                <a:prstClr val="white"/>
              </a:solidFill>
              <a:latin typeface="Agency FB" panose="020B0503020202020204" pitchFamily="34" charset="0"/>
            </a:endParaRPr>
          </a:p>
        </p:txBody>
      </p:sp>
      <p:cxnSp>
        <p:nvCxnSpPr>
          <p:cNvPr id="8" name="直接连接符 7">
            <a:extLst>
              <a:ext uri="{FF2B5EF4-FFF2-40B4-BE49-F238E27FC236}">
                <a16:creationId xmlns:a16="http://schemas.microsoft.com/office/drawing/2014/main" id="{3288F82B-BC07-40E0-8B86-63904CCD3435}"/>
              </a:ext>
            </a:extLst>
          </p:cNvPr>
          <p:cNvCxnSpPr>
            <a:cxnSpLocks/>
          </p:cNvCxnSpPr>
          <p:nvPr/>
        </p:nvCxnSpPr>
        <p:spPr>
          <a:xfrm>
            <a:off x="503658" y="2691449"/>
            <a:ext cx="5020235"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10" name="组合 9"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7992CA4D-7C7B-4480-BE09-B47574B774F3}"/>
              </a:ext>
            </a:extLst>
          </p:cNvPr>
          <p:cNvGrpSpPr/>
          <p:nvPr/>
        </p:nvGrpSpPr>
        <p:grpSpPr>
          <a:xfrm>
            <a:off x="5691915" y="1155847"/>
            <a:ext cx="3326545" cy="1213174"/>
            <a:chOff x="3097213" y="3505200"/>
            <a:chExt cx="1479121" cy="1213174"/>
          </a:xfrm>
        </p:grpSpPr>
        <p:sp>
          <p:nvSpPr>
            <p:cNvPr id="11" name="圆角矩形 27">
              <a:extLst>
                <a:ext uri="{FF2B5EF4-FFF2-40B4-BE49-F238E27FC236}">
                  <a16:creationId xmlns:a16="http://schemas.microsoft.com/office/drawing/2014/main" id="{E296D1B1-5F63-4BCD-B126-6FCFF2C856FE}"/>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2" name="文本框 11">
              <a:extLst>
                <a:ext uri="{FF2B5EF4-FFF2-40B4-BE49-F238E27FC236}">
                  <a16:creationId xmlns:a16="http://schemas.microsoft.com/office/drawing/2014/main" id="{70AC5AD2-B1D6-4A7E-981A-6991F7E31E90}"/>
                </a:ext>
              </a:extLst>
            </p:cNvPr>
            <p:cNvSpPr txBox="1"/>
            <p:nvPr/>
          </p:nvSpPr>
          <p:spPr>
            <a:xfrm flipH="1">
              <a:off x="3138427" y="3542668"/>
              <a:ext cx="1437907" cy="1175706"/>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effectLst/>
                  <a:cs typeface="+mn-ea"/>
                  <a:sym typeface="+mn-lt"/>
                </a:rPr>
                <a:t>Requirement &amp; Verification</a:t>
              </a:r>
              <a:endParaRPr lang="en-US" altLang="zh-CN" sz="2000" b="1" dirty="0">
                <a:solidFill>
                  <a:schemeClr val="bg1"/>
                </a:solidFill>
                <a:cs typeface="+mn-ea"/>
                <a:sym typeface="+mn-lt"/>
              </a:endParaRPr>
            </a:p>
          </p:txBody>
        </p:sp>
      </p:grpSp>
    </p:spTree>
    <p:extLst>
      <p:ext uri="{BB962C8B-B14F-4D97-AF65-F5344CB8AC3E}">
        <p14:creationId xmlns:p14="http://schemas.microsoft.com/office/powerpoint/2010/main" val="1135364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0-#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par>
                                <p:cTn id="14" presetID="53" presetClass="entr" presetSubtype="16"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fltVal val="0"/>
                                          </p:val>
                                        </p:tav>
                                        <p:tav tm="100000">
                                          <p:val>
                                            <p:strVal val="#ppt_h"/>
                                          </p:val>
                                        </p:tav>
                                      </p:tavLst>
                                    </p:anim>
                                    <p:animEffect transition="in" filter="fade">
                                      <p:cBhvr>
                                        <p:cTn id="18" dur="500"/>
                                        <p:tgtEl>
                                          <p:spTgt spid="7"/>
                                        </p:tgtEl>
                                      </p:cBhvr>
                                    </p:animEffect>
                                  </p:childTnLst>
                                </p:cTn>
                              </p:par>
                              <p:par>
                                <p:cTn id="19" presetID="2" presetClass="entr" presetSubtype="4"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ppt_x"/>
                                          </p:val>
                                        </p:tav>
                                        <p:tav tm="100000">
                                          <p:val>
                                            <p:strVal val="#ppt_x"/>
                                          </p:val>
                                        </p:tav>
                                      </p:tavLst>
                                    </p:anim>
                                    <p:anim calcmode="lin" valueType="num">
                                      <p:cBhvr additive="base">
                                        <p:cTn id="2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5100AA3B-3A1B-4382-86EE-BC81EE36EAD4}"/>
              </a:ext>
            </a:extLst>
          </p:cNvPr>
          <p:cNvSpPr txBox="1">
            <a:spLocks/>
          </p:cNvSpPr>
          <p:nvPr/>
        </p:nvSpPr>
        <p:spPr>
          <a:xfrm>
            <a:off x="3000039" y="36350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Control Module</a:t>
            </a:r>
            <a:endParaRPr kumimoji="1" lang="zh-CN" altLang="en-US" sz="3200" dirty="0">
              <a:solidFill>
                <a:prstClr val="black">
                  <a:lumMod val="75000"/>
                  <a:lumOff val="25000"/>
                </a:prstClr>
              </a:solidFill>
              <a:cs typeface="+mn-ea"/>
              <a:sym typeface="+mn-lt"/>
            </a:endParaRPr>
          </a:p>
        </p:txBody>
      </p:sp>
      <p:sp>
        <p:nvSpPr>
          <p:cNvPr id="3" name="椭圆 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6FD287CB-DB5C-419E-A3AE-7786249C2108}"/>
              </a:ext>
            </a:extLst>
          </p:cNvPr>
          <p:cNvSpPr/>
          <p:nvPr/>
        </p:nvSpPr>
        <p:spPr>
          <a:xfrm>
            <a:off x="3918542" y="337748"/>
            <a:ext cx="555332" cy="555330"/>
          </a:xfrm>
          <a:prstGeom prst="ellipse">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2</a:t>
            </a:r>
            <a:endParaRPr lang="zh-CN" altLang="en-US" sz="3600" b="1" dirty="0">
              <a:solidFill>
                <a:prstClr val="white"/>
              </a:solidFill>
              <a:latin typeface="Agency FB" panose="020B0503020202020204" pitchFamily="34" charset="0"/>
            </a:endParaRPr>
          </a:p>
        </p:txBody>
      </p:sp>
      <p:sp>
        <p:nvSpPr>
          <p:cNvPr id="4" name="文本框 3">
            <a:extLst>
              <a:ext uri="{FF2B5EF4-FFF2-40B4-BE49-F238E27FC236}">
                <a16:creationId xmlns:a16="http://schemas.microsoft.com/office/drawing/2014/main" id="{27AD4FB1-9E98-4986-9F5F-9EA9B7EF85FB}"/>
              </a:ext>
            </a:extLst>
          </p:cNvPr>
          <p:cNvSpPr txBox="1"/>
          <p:nvPr/>
        </p:nvSpPr>
        <p:spPr>
          <a:xfrm>
            <a:off x="1005616" y="1146368"/>
            <a:ext cx="9947686" cy="646331"/>
          </a:xfrm>
          <a:prstGeom prst="rect">
            <a:avLst/>
          </a:prstGeom>
          <a:noFill/>
        </p:spPr>
        <p:txBody>
          <a:bodyPr wrap="square">
            <a:spAutoFit/>
          </a:bodyPr>
          <a:lstStyle/>
          <a:p>
            <a:r>
              <a:rPr lang="en-US" altLang="zh-CN" dirty="0">
                <a:cs typeface="+mn-ea"/>
                <a:sym typeface="+mn-lt"/>
              </a:rPr>
              <a:t>MCU: use STM32F103C8</a:t>
            </a:r>
            <a:r>
              <a:rPr lang="zh-CN" altLang="en-US" dirty="0">
                <a:cs typeface="+mn-ea"/>
                <a:sym typeface="+mn-lt"/>
              </a:rPr>
              <a:t> </a:t>
            </a:r>
            <a:r>
              <a:rPr lang="en-US" altLang="zh-CN" dirty="0">
                <a:cs typeface="+mn-ea"/>
                <a:sym typeface="+mn-lt"/>
              </a:rPr>
              <a:t>controller to receive the data from the accelerometer and GPS module and send the data to the backend service using Wi-Fi module.</a:t>
            </a:r>
            <a:endParaRPr lang="zh-CN" altLang="en-US" dirty="0">
              <a:cs typeface="+mn-ea"/>
              <a:sym typeface="+mn-lt"/>
            </a:endParaRPr>
          </a:p>
        </p:txBody>
      </p:sp>
      <p:cxnSp>
        <p:nvCxnSpPr>
          <p:cNvPr id="5" name="直接连接符 4">
            <a:extLst>
              <a:ext uri="{FF2B5EF4-FFF2-40B4-BE49-F238E27FC236}">
                <a16:creationId xmlns:a16="http://schemas.microsoft.com/office/drawing/2014/main" id="{5254BED9-49DC-412C-A5E5-F0C237743050}"/>
              </a:ext>
            </a:extLst>
          </p:cNvPr>
          <p:cNvCxnSpPr>
            <a:cxnSpLocks/>
          </p:cNvCxnSpPr>
          <p:nvPr/>
        </p:nvCxnSpPr>
        <p:spPr>
          <a:xfrm>
            <a:off x="1111623" y="1792699"/>
            <a:ext cx="10452848"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pic>
        <p:nvPicPr>
          <p:cNvPr id="7" name="图片 6" descr="图片包含 游戏机, 电子, 电路&#10;&#10;描述已自动生成">
            <a:extLst>
              <a:ext uri="{FF2B5EF4-FFF2-40B4-BE49-F238E27FC236}">
                <a16:creationId xmlns:a16="http://schemas.microsoft.com/office/drawing/2014/main" id="{BC41B4EB-BD5B-43D3-8313-6208A6D5A85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6281" t="9045" r="8543" b="7789"/>
          <a:stretch/>
        </p:blipFill>
        <p:spPr>
          <a:xfrm>
            <a:off x="1157173" y="2557438"/>
            <a:ext cx="3039035" cy="2967316"/>
          </a:xfrm>
          <a:prstGeom prst="rect">
            <a:avLst/>
          </a:prstGeom>
        </p:spPr>
      </p:pic>
      <p:pic>
        <p:nvPicPr>
          <p:cNvPr id="8" name="图片 7" descr="图表, 日程表&#10;&#10;描述已自动生成">
            <a:extLst>
              <a:ext uri="{FF2B5EF4-FFF2-40B4-BE49-F238E27FC236}">
                <a16:creationId xmlns:a16="http://schemas.microsoft.com/office/drawing/2014/main" id="{9BAD8306-D718-4A78-83F4-57238B4A02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65015" y="2454604"/>
            <a:ext cx="6496679" cy="4392650"/>
          </a:xfrm>
          <a:prstGeom prst="rect">
            <a:avLst/>
          </a:prstGeom>
        </p:spPr>
      </p:pic>
      <p:sp>
        <p:nvSpPr>
          <p:cNvPr id="9" name="AutoShape 2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E2E38575-9A2C-4635-B72A-D31CA5BE93D9}"/>
              </a:ext>
            </a:extLst>
          </p:cNvPr>
          <p:cNvSpPr>
            <a:spLocks/>
          </p:cNvSpPr>
          <p:nvPr/>
        </p:nvSpPr>
        <p:spPr bwMode="auto">
          <a:xfrm>
            <a:off x="5830458" y="2017561"/>
            <a:ext cx="1921777" cy="53987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39" y="0"/>
                </a:moveTo>
                <a:cubicBezTo>
                  <a:pt x="375" y="0"/>
                  <a:pt x="0" y="1638"/>
                  <a:pt x="0" y="3658"/>
                </a:cubicBezTo>
                <a:lnTo>
                  <a:pt x="0" y="12016"/>
                </a:lnTo>
                <a:cubicBezTo>
                  <a:pt x="0" y="14036"/>
                  <a:pt x="375" y="15674"/>
                  <a:pt x="839" y="15674"/>
                </a:cubicBezTo>
                <a:lnTo>
                  <a:pt x="2347" y="15674"/>
                </a:lnTo>
                <a:lnTo>
                  <a:pt x="3301" y="21599"/>
                </a:lnTo>
                <a:lnTo>
                  <a:pt x="4256" y="15674"/>
                </a:lnTo>
                <a:lnTo>
                  <a:pt x="20762" y="15674"/>
                </a:lnTo>
                <a:cubicBezTo>
                  <a:pt x="21226" y="15674"/>
                  <a:pt x="21600" y="14036"/>
                  <a:pt x="21600" y="12016"/>
                </a:cubicBezTo>
                <a:lnTo>
                  <a:pt x="21600" y="3658"/>
                </a:lnTo>
                <a:cubicBezTo>
                  <a:pt x="21599" y="1638"/>
                  <a:pt x="21226" y="0"/>
                  <a:pt x="20762" y="0"/>
                </a:cubicBezTo>
                <a:lnTo>
                  <a:pt x="839" y="0"/>
                </a:lnTo>
                <a:close/>
              </a:path>
            </a:pathLst>
          </a:custGeom>
          <a:solidFill>
            <a:srgbClr val="4BACC6"/>
          </a:solidFill>
          <a:ln>
            <a:noFill/>
          </a:ln>
          <a:effectLst/>
        </p:spPr>
        <p:txBody>
          <a:bodyPr lIns="25400" tIns="25400" rIns="25400" bIns="25400" anchor="ctr"/>
          <a:lstStyle/>
          <a:p>
            <a:pPr defTabSz="412750">
              <a:defRPr/>
            </a:pPr>
            <a:endParaRPr lang="es-ES" sz="2000">
              <a:solidFill>
                <a:prstClr val="white"/>
              </a:solidFill>
              <a:latin typeface="Agency FB" panose="020B0503020202020204" pitchFamily="34" charset="0"/>
              <a:ea typeface="ＭＳ Ｐゴシック" charset="0"/>
            </a:endParaRPr>
          </a:p>
        </p:txBody>
      </p:sp>
      <p:sp>
        <p:nvSpPr>
          <p:cNvPr id="10" name="文本框 9">
            <a:extLst>
              <a:ext uri="{FF2B5EF4-FFF2-40B4-BE49-F238E27FC236}">
                <a16:creationId xmlns:a16="http://schemas.microsoft.com/office/drawing/2014/main" id="{C84CC56E-3949-46DB-BFD5-CC05E918460D}"/>
              </a:ext>
            </a:extLst>
          </p:cNvPr>
          <p:cNvSpPr txBox="1"/>
          <p:nvPr/>
        </p:nvSpPr>
        <p:spPr>
          <a:xfrm flipH="1">
            <a:off x="5265015" y="1958539"/>
            <a:ext cx="3052664" cy="437043"/>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cs typeface="+mn-ea"/>
                <a:sym typeface="+mn-lt"/>
              </a:rPr>
              <a:t>Pin Diagram</a:t>
            </a:r>
            <a:endParaRPr lang="en-US" altLang="zh-CN" sz="2000" dirty="0">
              <a:solidFill>
                <a:schemeClr val="bg1"/>
              </a:solidFill>
              <a:cs typeface="+mn-ea"/>
              <a:sym typeface="+mn-lt"/>
            </a:endParaRPr>
          </a:p>
        </p:txBody>
      </p:sp>
    </p:spTree>
    <p:extLst>
      <p:ext uri="{BB962C8B-B14F-4D97-AF65-F5344CB8AC3E}">
        <p14:creationId xmlns:p14="http://schemas.microsoft.com/office/powerpoint/2010/main" val="4083791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par>
                                <p:cTn id="14" presetID="2" presetClass="entr" presetSubtype="8"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0-#ppt_w/2"/>
                                          </p:val>
                                        </p:tav>
                                        <p:tav tm="100000">
                                          <p:val>
                                            <p:strVal val="#ppt_x"/>
                                          </p:val>
                                        </p:tav>
                                      </p:tavLst>
                                    </p:anim>
                                    <p:anim calcmode="lin" valueType="num">
                                      <p:cBhvr additive="base">
                                        <p:cTn id="17"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a:extLst>
              <a:ext uri="{FF2B5EF4-FFF2-40B4-BE49-F238E27FC236}">
                <a16:creationId xmlns:a16="http://schemas.microsoft.com/office/drawing/2014/main" id="{9E6C54EE-4A62-4122-B56D-FE1CC1D10CAD}"/>
              </a:ext>
            </a:extLst>
          </p:cNvPr>
          <p:cNvGraphicFramePr>
            <a:graphicFrameLocks noGrp="1"/>
          </p:cNvGraphicFramePr>
          <p:nvPr/>
        </p:nvGraphicFramePr>
        <p:xfrm>
          <a:off x="7639709" y="2138355"/>
          <a:ext cx="3464856" cy="3253843"/>
        </p:xfrm>
        <a:graphic>
          <a:graphicData uri="http://schemas.openxmlformats.org/drawingml/2006/table">
            <a:tbl>
              <a:tblPr firstRow="1" firstCol="1" bandRow="1">
                <a:tableStyleId>{5C22544A-7EE6-4342-B048-85BDC9FD1C3A}</a:tableStyleId>
              </a:tblPr>
              <a:tblGrid>
                <a:gridCol w="1154952">
                  <a:extLst>
                    <a:ext uri="{9D8B030D-6E8A-4147-A177-3AD203B41FA5}">
                      <a16:colId xmlns:a16="http://schemas.microsoft.com/office/drawing/2014/main" val="2569896130"/>
                    </a:ext>
                  </a:extLst>
                </a:gridCol>
                <a:gridCol w="1154952">
                  <a:extLst>
                    <a:ext uri="{9D8B030D-6E8A-4147-A177-3AD203B41FA5}">
                      <a16:colId xmlns:a16="http://schemas.microsoft.com/office/drawing/2014/main" val="1205245480"/>
                    </a:ext>
                  </a:extLst>
                </a:gridCol>
                <a:gridCol w="1154952">
                  <a:extLst>
                    <a:ext uri="{9D8B030D-6E8A-4147-A177-3AD203B41FA5}">
                      <a16:colId xmlns:a16="http://schemas.microsoft.com/office/drawing/2014/main" val="4107694246"/>
                    </a:ext>
                  </a:extLst>
                </a:gridCol>
              </a:tblGrid>
              <a:tr h="594919">
                <a:tc>
                  <a:txBody>
                    <a:bodyPr/>
                    <a:lstStyle/>
                    <a:p>
                      <a:pPr algn="l"/>
                      <a:r>
                        <a:rPr lang="en-US" sz="1600" kern="0" dirty="0">
                          <a:effectLst/>
                        </a:rPr>
                        <a:t>Serial Port</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a:effectLst/>
                        </a:rPr>
                        <a:t>Pins</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a:effectLst/>
                        </a:rPr>
                        <a:t>Tolerant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2447365107"/>
                  </a:ext>
                </a:extLst>
              </a:tr>
              <a:tr h="886308">
                <a:tc>
                  <a:txBody>
                    <a:bodyPr/>
                    <a:lstStyle/>
                    <a:p>
                      <a:pPr algn="l"/>
                      <a:r>
                        <a:rPr lang="en-US" sz="1600" kern="0" dirty="0">
                          <a:effectLst/>
                        </a:rPr>
                        <a:t>Serial1 (TX1,RX1)</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a:effectLst/>
                        </a:rPr>
                        <a:t>PA9,PA10 PB6,PB7</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dirty="0">
                          <a:effectLst/>
                        </a:rPr>
                        <a:t>5V</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527507319"/>
                  </a:ext>
                </a:extLst>
              </a:tr>
              <a:tr h="886308">
                <a:tc>
                  <a:txBody>
                    <a:bodyPr/>
                    <a:lstStyle/>
                    <a:p>
                      <a:pPr algn="l"/>
                      <a:r>
                        <a:rPr lang="en-US" sz="1600" kern="0">
                          <a:effectLst/>
                        </a:rPr>
                        <a:t>Serial2 (TX2,RX2)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dirty="0">
                          <a:effectLst/>
                        </a:rPr>
                        <a:t>PA2,PA3</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dirty="0">
                          <a:effectLst/>
                        </a:rPr>
                        <a:t>3.3V</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803971647"/>
                  </a:ext>
                </a:extLst>
              </a:tr>
              <a:tr h="886308">
                <a:tc>
                  <a:txBody>
                    <a:bodyPr/>
                    <a:lstStyle/>
                    <a:p>
                      <a:pPr algn="l"/>
                      <a:r>
                        <a:rPr lang="en-US" sz="1600" kern="0">
                          <a:effectLst/>
                        </a:rPr>
                        <a:t>Serial3 (TX3,RX3)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a:effectLst/>
                        </a:rPr>
                        <a:t>PB10,PB11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dirty="0">
                          <a:effectLst/>
                        </a:rPr>
                        <a:t>5V</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3575558361"/>
                  </a:ext>
                </a:extLst>
              </a:tr>
            </a:tbl>
          </a:graphicData>
        </a:graphic>
      </p:graphicFrame>
      <p:grpSp>
        <p:nvGrpSpPr>
          <p:cNvPr id="3" name="组合 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ED821066-9D81-48BF-AB5F-56546305C44C}"/>
              </a:ext>
            </a:extLst>
          </p:cNvPr>
          <p:cNvGrpSpPr/>
          <p:nvPr/>
        </p:nvGrpSpPr>
        <p:grpSpPr>
          <a:xfrm>
            <a:off x="7640796" y="1427079"/>
            <a:ext cx="3052664" cy="573360"/>
            <a:chOff x="438993" y="3505200"/>
            <a:chExt cx="3052664" cy="573360"/>
          </a:xfrm>
        </p:grpSpPr>
        <p:sp>
          <p:nvSpPr>
            <p:cNvPr id="4" name="圆角矩形 24">
              <a:extLst>
                <a:ext uri="{FF2B5EF4-FFF2-40B4-BE49-F238E27FC236}">
                  <a16:creationId xmlns:a16="http://schemas.microsoft.com/office/drawing/2014/main" id="{21A913E8-4DB2-43A4-B938-C04404A244A1}"/>
                </a:ext>
              </a:extLst>
            </p:cNvPr>
            <p:cNvSpPr/>
            <p:nvPr/>
          </p:nvSpPr>
          <p:spPr>
            <a:xfrm>
              <a:off x="103187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5" name="文本框 4">
              <a:extLst>
                <a:ext uri="{FF2B5EF4-FFF2-40B4-BE49-F238E27FC236}">
                  <a16:creationId xmlns:a16="http://schemas.microsoft.com/office/drawing/2014/main" id="{CAE0ACCD-305E-46C3-A911-91A5541B7EF4}"/>
                </a:ext>
              </a:extLst>
            </p:cNvPr>
            <p:cNvSpPr txBox="1"/>
            <p:nvPr/>
          </p:nvSpPr>
          <p:spPr>
            <a:xfrm flipH="1">
              <a:off x="438993" y="3543436"/>
              <a:ext cx="3052664" cy="437043"/>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cs typeface="+mn-ea"/>
                  <a:sym typeface="+mn-lt"/>
                </a:rPr>
                <a:t>Tolerance</a:t>
              </a:r>
              <a:endParaRPr lang="en-US" altLang="zh-CN" sz="2000" dirty="0">
                <a:solidFill>
                  <a:schemeClr val="bg1"/>
                </a:solidFill>
                <a:cs typeface="+mn-ea"/>
                <a:sym typeface="+mn-lt"/>
              </a:endParaRPr>
            </a:p>
          </p:txBody>
        </p:sp>
      </p:grpSp>
      <p:grpSp>
        <p:nvGrpSpPr>
          <p:cNvPr id="6" name="组合 5"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7C516372-1760-462F-A865-701BE8CACC5B}"/>
              </a:ext>
            </a:extLst>
          </p:cNvPr>
          <p:cNvGrpSpPr/>
          <p:nvPr/>
        </p:nvGrpSpPr>
        <p:grpSpPr>
          <a:xfrm>
            <a:off x="2290835" y="1427079"/>
            <a:ext cx="3326545" cy="1213174"/>
            <a:chOff x="3097213" y="3505200"/>
            <a:chExt cx="1479121" cy="1213174"/>
          </a:xfrm>
        </p:grpSpPr>
        <p:sp>
          <p:nvSpPr>
            <p:cNvPr id="7" name="圆角矩形 27">
              <a:extLst>
                <a:ext uri="{FF2B5EF4-FFF2-40B4-BE49-F238E27FC236}">
                  <a16:creationId xmlns:a16="http://schemas.microsoft.com/office/drawing/2014/main" id="{B40B6428-4E6F-47E4-AE68-1D5BA981C790}"/>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8" name="文本框 7">
              <a:extLst>
                <a:ext uri="{FF2B5EF4-FFF2-40B4-BE49-F238E27FC236}">
                  <a16:creationId xmlns:a16="http://schemas.microsoft.com/office/drawing/2014/main" id="{D24A2F77-0925-46C4-82BE-D6BA96A0D516}"/>
                </a:ext>
              </a:extLst>
            </p:cNvPr>
            <p:cNvSpPr txBox="1"/>
            <p:nvPr/>
          </p:nvSpPr>
          <p:spPr>
            <a:xfrm flipH="1">
              <a:off x="3138427" y="3542668"/>
              <a:ext cx="1437907" cy="1175706"/>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effectLst/>
                  <a:cs typeface="+mn-ea"/>
                  <a:sym typeface="+mn-lt"/>
                </a:rPr>
                <a:t>Requirement &amp; Verification</a:t>
              </a:r>
              <a:endParaRPr lang="en-US" altLang="zh-CN" sz="2000" b="1" dirty="0">
                <a:solidFill>
                  <a:schemeClr val="bg1"/>
                </a:solidFill>
                <a:cs typeface="+mn-ea"/>
                <a:sym typeface="+mn-lt"/>
              </a:endParaRPr>
            </a:p>
          </p:txBody>
        </p:sp>
      </p:grpSp>
      <p:graphicFrame>
        <p:nvGraphicFramePr>
          <p:cNvPr id="9" name="表格 8">
            <a:extLst>
              <a:ext uri="{FF2B5EF4-FFF2-40B4-BE49-F238E27FC236}">
                <a16:creationId xmlns:a16="http://schemas.microsoft.com/office/drawing/2014/main" id="{55C6F9AB-ACEB-4323-A728-F247ABBFCE31}"/>
              </a:ext>
            </a:extLst>
          </p:cNvPr>
          <p:cNvGraphicFramePr>
            <a:graphicFrameLocks noGrp="1"/>
          </p:cNvGraphicFramePr>
          <p:nvPr/>
        </p:nvGraphicFramePr>
        <p:xfrm>
          <a:off x="974796" y="2138355"/>
          <a:ext cx="6051312" cy="3985277"/>
        </p:xfrm>
        <a:graphic>
          <a:graphicData uri="http://schemas.openxmlformats.org/drawingml/2006/table">
            <a:tbl>
              <a:tblPr firstRow="1" firstCol="1" bandRow="1">
                <a:tableStyleId>{5C22544A-7EE6-4342-B048-85BDC9FD1C3A}</a:tableStyleId>
              </a:tblPr>
              <a:tblGrid>
                <a:gridCol w="3025656">
                  <a:extLst>
                    <a:ext uri="{9D8B030D-6E8A-4147-A177-3AD203B41FA5}">
                      <a16:colId xmlns:a16="http://schemas.microsoft.com/office/drawing/2014/main" val="961742536"/>
                    </a:ext>
                  </a:extLst>
                </a:gridCol>
                <a:gridCol w="3025656">
                  <a:extLst>
                    <a:ext uri="{9D8B030D-6E8A-4147-A177-3AD203B41FA5}">
                      <a16:colId xmlns:a16="http://schemas.microsoft.com/office/drawing/2014/main" val="2627630613"/>
                    </a:ext>
                  </a:extLst>
                </a:gridCol>
              </a:tblGrid>
              <a:tr h="332106">
                <a:tc>
                  <a:txBody>
                    <a:bodyPr/>
                    <a:lstStyle/>
                    <a:p>
                      <a:pPr algn="just"/>
                      <a:r>
                        <a:rPr lang="en-US" sz="1400" kern="100" dirty="0">
                          <a:effectLst/>
                        </a:rPr>
                        <a:t>Requirement </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400" kern="100" dirty="0">
                          <a:effectLst/>
                        </a:rPr>
                        <a:t>Verification</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65768762"/>
                  </a:ext>
                </a:extLst>
              </a:tr>
              <a:tr h="996319">
                <a:tc>
                  <a:txBody>
                    <a:bodyPr/>
                    <a:lstStyle/>
                    <a:p>
                      <a:pPr algn="just"/>
                      <a:r>
                        <a:rPr lang="en-US" sz="1400" kern="100" dirty="0">
                          <a:effectLst/>
                        </a:rPr>
                        <a:t>The control module could capture data from the sensors and check if sensor readings are within certain thresholds</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400" kern="100">
                          <a:effectLst/>
                        </a:rPr>
                        <a:t>If the data is not in rational range, the connected LED would turn into red to indicate a failed status in receiving data</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93013623"/>
                  </a:ext>
                </a:extLst>
              </a:tr>
              <a:tr h="1328426">
                <a:tc>
                  <a:txBody>
                    <a:bodyPr/>
                    <a:lstStyle/>
                    <a:p>
                      <a:pPr algn="just"/>
                      <a:r>
                        <a:rPr lang="en-US" sz="1400" kern="100" dirty="0">
                          <a:effectLst/>
                        </a:rPr>
                        <a:t>The control module should work well with the WIFI module to enable the connection to the cloud server</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400" kern="100">
                          <a:effectLst/>
                        </a:rPr>
                        <a:t>The control ship should ensure the data transmitted correctly from the sensors to the cloud server by WIFI module with no data missing</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52071636"/>
                  </a:ext>
                </a:extLst>
              </a:tr>
              <a:tr h="1328426">
                <a:tc>
                  <a:txBody>
                    <a:bodyPr/>
                    <a:lstStyle/>
                    <a:p>
                      <a:pPr algn="just"/>
                      <a:r>
                        <a:rPr lang="en-US" sz="1400" kern="100" dirty="0">
                          <a:effectLst/>
                        </a:rPr>
                        <a:t>The control ship mush have enough pins to support all the sensors and module we need</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400" kern="100" dirty="0">
                          <a:effectLst/>
                        </a:rPr>
                        <a:t>The control ship should have at least 2 pins for power supply, 6 pins for WIFI module, 4+8=12 pins for the sensors. Totally minimum pin number is 20</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84988019"/>
                  </a:ext>
                </a:extLst>
              </a:tr>
            </a:tbl>
          </a:graphicData>
        </a:graphic>
      </p:graphicFrame>
      <p:sp>
        <p:nvSpPr>
          <p:cNvPr id="10" name="椭圆 9"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86DAD6C7-B3A1-4C2A-A0A6-F6158BA458B8}"/>
              </a:ext>
            </a:extLst>
          </p:cNvPr>
          <p:cNvSpPr/>
          <p:nvPr/>
        </p:nvSpPr>
        <p:spPr>
          <a:xfrm>
            <a:off x="3918542" y="337748"/>
            <a:ext cx="555332" cy="555330"/>
          </a:xfrm>
          <a:prstGeom prst="ellipse">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2</a:t>
            </a:r>
            <a:endParaRPr lang="zh-CN" altLang="en-US" sz="3600" b="1" dirty="0">
              <a:solidFill>
                <a:prstClr val="white"/>
              </a:solidFill>
              <a:latin typeface="Agency FB" panose="020B0503020202020204" pitchFamily="34" charset="0"/>
            </a:endParaRPr>
          </a:p>
        </p:txBody>
      </p:sp>
      <p:sp>
        <p:nvSpPr>
          <p:cNvPr id="11"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66EE22B9-2ECE-4650-BE0A-58221A3BBAD7}"/>
              </a:ext>
            </a:extLst>
          </p:cNvPr>
          <p:cNvSpPr txBox="1">
            <a:spLocks/>
          </p:cNvSpPr>
          <p:nvPr/>
        </p:nvSpPr>
        <p:spPr>
          <a:xfrm>
            <a:off x="3000039" y="36350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Control Module</a:t>
            </a:r>
            <a:endParaRPr kumimoji="1" lang="zh-CN" altLang="en-US" sz="3200" dirty="0">
              <a:solidFill>
                <a:prstClr val="black">
                  <a:lumMod val="75000"/>
                  <a:lumOff val="25000"/>
                </a:prstClr>
              </a:solidFill>
              <a:cs typeface="+mn-ea"/>
              <a:sym typeface="+mn-lt"/>
            </a:endParaRPr>
          </a:p>
        </p:txBody>
      </p:sp>
    </p:spTree>
    <p:extLst>
      <p:ext uri="{BB962C8B-B14F-4D97-AF65-F5344CB8AC3E}">
        <p14:creationId xmlns:p14="http://schemas.microsoft.com/office/powerpoint/2010/main" val="3672823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ppt_w</p:attrName>
                                        </p:attrNameLst>
                                      </p:cBhvr>
                                      <p:tavLst>
                                        <p:tav tm="0">
                                          <p:val>
                                            <p:fltVal val="0"/>
                                          </p:val>
                                        </p:tav>
                                        <p:tav tm="100000">
                                          <p:val>
                                            <p:strVal val="#ppt_w"/>
                                          </p:val>
                                        </p:tav>
                                      </p:tavLst>
                                    </p:anim>
                                    <p:anim calcmode="lin" valueType="num">
                                      <p:cBhvr>
                                        <p:cTn id="16" dur="500" fill="hold"/>
                                        <p:tgtEl>
                                          <p:spTgt spid="10"/>
                                        </p:tgtEl>
                                        <p:attrNameLst>
                                          <p:attrName>ppt_h</p:attrName>
                                        </p:attrNameLst>
                                      </p:cBhvr>
                                      <p:tavLst>
                                        <p:tav tm="0">
                                          <p:val>
                                            <p:fltVal val="0"/>
                                          </p:val>
                                        </p:tav>
                                        <p:tav tm="100000">
                                          <p:val>
                                            <p:strVal val="#ppt_h"/>
                                          </p:val>
                                        </p:tav>
                                      </p:tavLst>
                                    </p:anim>
                                    <p:animEffect transition="in" filter="fade">
                                      <p:cBhvr>
                                        <p:cTn id="17" dur="500"/>
                                        <p:tgtEl>
                                          <p:spTgt spid="10"/>
                                        </p:tgtEl>
                                      </p:cBhvr>
                                    </p:animEffect>
                                  </p:childTnLst>
                                </p:cTn>
                              </p:par>
                            </p:childTnLst>
                          </p:cTn>
                        </p:par>
                        <p:par>
                          <p:cTn id="18" fill="hold">
                            <p:stCondLst>
                              <p:cond delay="500"/>
                            </p:stCondLst>
                            <p:childTnLst>
                              <p:par>
                                <p:cTn id="19" presetID="2" presetClass="entr" presetSubtype="2"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1+#ppt_w/2"/>
                                          </p:val>
                                        </p:tav>
                                        <p:tav tm="100000">
                                          <p:val>
                                            <p:strVal val="#ppt_x"/>
                                          </p:val>
                                        </p:tav>
                                      </p:tavLst>
                                    </p:anim>
                                    <p:anim calcmode="lin" valueType="num">
                                      <p:cBhvr additive="base">
                                        <p:cTn id="22"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8211C1B-E24E-4975-80CA-81C0DD73497E}"/>
              </a:ext>
            </a:extLst>
          </p:cNvPr>
          <p:cNvSpPr txBox="1">
            <a:spLocks/>
          </p:cNvSpPr>
          <p:nvPr/>
        </p:nvSpPr>
        <p:spPr>
          <a:xfrm>
            <a:off x="3000039" y="36350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Wi-Fi Module</a:t>
            </a:r>
            <a:endParaRPr kumimoji="1" lang="zh-CN" altLang="en-US" sz="3200" dirty="0">
              <a:solidFill>
                <a:prstClr val="black">
                  <a:lumMod val="75000"/>
                  <a:lumOff val="25000"/>
                </a:prstClr>
              </a:solidFill>
              <a:cs typeface="+mn-ea"/>
              <a:sym typeface="+mn-lt"/>
            </a:endParaRPr>
          </a:p>
        </p:txBody>
      </p:sp>
      <p:sp>
        <p:nvSpPr>
          <p:cNvPr id="3" name="文本框 2">
            <a:extLst>
              <a:ext uri="{FF2B5EF4-FFF2-40B4-BE49-F238E27FC236}">
                <a16:creationId xmlns:a16="http://schemas.microsoft.com/office/drawing/2014/main" id="{FE8C268E-82DA-447A-9A86-663C6A2512E8}"/>
              </a:ext>
            </a:extLst>
          </p:cNvPr>
          <p:cNvSpPr txBox="1"/>
          <p:nvPr/>
        </p:nvSpPr>
        <p:spPr>
          <a:xfrm>
            <a:off x="1005616" y="1146368"/>
            <a:ext cx="9947686" cy="646331"/>
          </a:xfrm>
          <a:prstGeom prst="rect">
            <a:avLst/>
          </a:prstGeom>
          <a:noFill/>
        </p:spPr>
        <p:txBody>
          <a:bodyPr wrap="square">
            <a:spAutoFit/>
          </a:bodyPr>
          <a:lstStyle/>
          <a:p>
            <a:r>
              <a:rPr lang="en-US" altLang="zh-CN" dirty="0">
                <a:cs typeface="+mn-ea"/>
                <a:sym typeface="+mn-lt"/>
              </a:rPr>
              <a:t>Wi-Fi</a:t>
            </a:r>
            <a:r>
              <a:rPr lang="zh-CN" altLang="en-US" dirty="0">
                <a:cs typeface="+mn-ea"/>
                <a:sym typeface="+mn-lt"/>
              </a:rPr>
              <a:t> module</a:t>
            </a:r>
            <a:r>
              <a:rPr lang="en-US" altLang="zh-CN" dirty="0">
                <a:cs typeface="+mn-ea"/>
                <a:sym typeface="+mn-lt"/>
              </a:rPr>
              <a:t>: use ESP8266 Wi-Fi</a:t>
            </a:r>
            <a:r>
              <a:rPr lang="zh-CN" altLang="en-US" dirty="0">
                <a:cs typeface="+mn-ea"/>
                <a:sym typeface="+mn-lt"/>
              </a:rPr>
              <a:t> module </a:t>
            </a:r>
            <a:r>
              <a:rPr lang="en-US" altLang="zh-CN" dirty="0">
                <a:cs typeface="+mn-ea"/>
                <a:sym typeface="+mn-lt"/>
              </a:rPr>
              <a:t>to connect MCU to the internet and send data to a webpage hosted on ESP8266 webserver.</a:t>
            </a:r>
            <a:endParaRPr lang="zh-CN" altLang="en-US" dirty="0">
              <a:cs typeface="+mn-ea"/>
              <a:sym typeface="+mn-lt"/>
            </a:endParaRPr>
          </a:p>
        </p:txBody>
      </p:sp>
      <p:pic>
        <p:nvPicPr>
          <p:cNvPr id="4" name="图片 3" descr="图示&#10;&#10;中度可信度描述已自动生成">
            <a:extLst>
              <a:ext uri="{FF2B5EF4-FFF2-40B4-BE49-F238E27FC236}">
                <a16:creationId xmlns:a16="http://schemas.microsoft.com/office/drawing/2014/main" id="{4DAFC354-BC14-499B-892E-B99E798D6D4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73804" y="2092685"/>
            <a:ext cx="3252470" cy="1700530"/>
          </a:xfrm>
          <a:prstGeom prst="rect">
            <a:avLst/>
          </a:prstGeom>
        </p:spPr>
      </p:pic>
      <p:pic>
        <p:nvPicPr>
          <p:cNvPr id="5" name="图片 4">
            <a:extLst>
              <a:ext uri="{FF2B5EF4-FFF2-40B4-BE49-F238E27FC236}">
                <a16:creationId xmlns:a16="http://schemas.microsoft.com/office/drawing/2014/main" id="{7EBFA233-36A9-4480-A637-8BCDF95A0680}"/>
              </a:ext>
            </a:extLst>
          </p:cNvPr>
          <p:cNvPicPr>
            <a:picLocks noChangeAspect="1"/>
          </p:cNvPicPr>
          <p:nvPr/>
        </p:nvPicPr>
        <p:blipFill>
          <a:blip r:embed="rId3"/>
          <a:stretch>
            <a:fillRect/>
          </a:stretch>
        </p:blipFill>
        <p:spPr>
          <a:xfrm>
            <a:off x="1373804" y="4093202"/>
            <a:ext cx="2803505" cy="2111973"/>
          </a:xfrm>
          <a:prstGeom prst="rect">
            <a:avLst/>
          </a:prstGeom>
        </p:spPr>
      </p:pic>
      <p:graphicFrame>
        <p:nvGraphicFramePr>
          <p:cNvPr id="6" name="表格 5">
            <a:extLst>
              <a:ext uri="{FF2B5EF4-FFF2-40B4-BE49-F238E27FC236}">
                <a16:creationId xmlns:a16="http://schemas.microsoft.com/office/drawing/2014/main" id="{6B3402CC-9FC0-40AA-97EE-BBD391E1C54A}"/>
              </a:ext>
            </a:extLst>
          </p:cNvPr>
          <p:cNvGraphicFramePr>
            <a:graphicFrameLocks noGrp="1"/>
          </p:cNvGraphicFramePr>
          <p:nvPr/>
        </p:nvGraphicFramePr>
        <p:xfrm>
          <a:off x="4945139" y="2697364"/>
          <a:ext cx="6482119" cy="3990303"/>
        </p:xfrm>
        <a:graphic>
          <a:graphicData uri="http://schemas.openxmlformats.org/drawingml/2006/table">
            <a:tbl>
              <a:tblPr firstRow="1" firstCol="1" bandRow="1">
                <a:tableStyleId>{5C22544A-7EE6-4342-B048-85BDC9FD1C3A}</a:tableStyleId>
              </a:tblPr>
              <a:tblGrid>
                <a:gridCol w="1485141">
                  <a:extLst>
                    <a:ext uri="{9D8B030D-6E8A-4147-A177-3AD203B41FA5}">
                      <a16:colId xmlns:a16="http://schemas.microsoft.com/office/drawing/2014/main" val="1271763486"/>
                    </a:ext>
                  </a:extLst>
                </a:gridCol>
                <a:gridCol w="1807673">
                  <a:extLst>
                    <a:ext uri="{9D8B030D-6E8A-4147-A177-3AD203B41FA5}">
                      <a16:colId xmlns:a16="http://schemas.microsoft.com/office/drawing/2014/main" val="1332363477"/>
                    </a:ext>
                  </a:extLst>
                </a:gridCol>
                <a:gridCol w="3189305">
                  <a:extLst>
                    <a:ext uri="{9D8B030D-6E8A-4147-A177-3AD203B41FA5}">
                      <a16:colId xmlns:a16="http://schemas.microsoft.com/office/drawing/2014/main" val="3671073951"/>
                    </a:ext>
                  </a:extLst>
                </a:gridCol>
              </a:tblGrid>
              <a:tr h="443367">
                <a:tc>
                  <a:txBody>
                    <a:bodyPr/>
                    <a:lstStyle/>
                    <a:p>
                      <a:pPr algn="just"/>
                      <a:r>
                        <a:rPr lang="en-US" sz="1600" kern="100" dirty="0">
                          <a:effectLst/>
                        </a:rPr>
                        <a:t>Pin Number</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dirty="0">
                          <a:effectLst/>
                        </a:rPr>
                        <a:t>Pin Name</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a:effectLst/>
                        </a:rPr>
                        <a:t>Verification</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65100422"/>
                  </a:ext>
                </a:extLst>
              </a:tr>
              <a:tr h="443367">
                <a:tc>
                  <a:txBody>
                    <a:bodyPr/>
                    <a:lstStyle/>
                    <a:p>
                      <a:pPr algn="just"/>
                      <a:r>
                        <a:rPr lang="en-US" sz="1600" kern="100" dirty="0">
                          <a:effectLst/>
                        </a:rPr>
                        <a:t>1</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dirty="0">
                          <a:effectLst/>
                        </a:rPr>
                        <a:t>GND</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a:effectLst/>
                        </a:rPr>
                        <a:t>Ground (0 V)</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44229169"/>
                  </a:ext>
                </a:extLst>
              </a:tr>
              <a:tr h="443367">
                <a:tc>
                  <a:txBody>
                    <a:bodyPr/>
                    <a:lstStyle/>
                    <a:p>
                      <a:pPr algn="just"/>
                      <a:r>
                        <a:rPr lang="en-US" sz="1600" kern="10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dirty="0">
                          <a:effectLst/>
                        </a:rPr>
                        <a:t>TXD</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a:effectLst/>
                        </a:rPr>
                        <a:t>Transmit data bit X</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750182701"/>
                  </a:ext>
                </a:extLst>
              </a:tr>
              <a:tr h="443367">
                <a:tc>
                  <a:txBody>
                    <a:bodyPr/>
                    <a:lstStyle/>
                    <a:p>
                      <a:pPr algn="just"/>
                      <a:r>
                        <a:rPr lang="en-US" sz="1600" kern="10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dirty="0">
                          <a:effectLst/>
                        </a:rPr>
                        <a:t>GPIO 2</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a:effectLst/>
                        </a:rPr>
                        <a:t>General-purpose input/output No. 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55905340"/>
                  </a:ext>
                </a:extLst>
              </a:tr>
              <a:tr h="443367">
                <a:tc>
                  <a:txBody>
                    <a:bodyPr/>
                    <a:lstStyle/>
                    <a:p>
                      <a:pPr algn="just"/>
                      <a:r>
                        <a:rPr lang="en-US" sz="1600" kern="100">
                          <a:effectLst/>
                        </a:rPr>
                        <a:t>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dirty="0">
                          <a:effectLst/>
                        </a:rPr>
                        <a:t>CH_PD</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dirty="0">
                          <a:effectLst/>
                        </a:rPr>
                        <a:t>Chip power-down</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177828"/>
                  </a:ext>
                </a:extLst>
              </a:tr>
              <a:tr h="443367">
                <a:tc>
                  <a:txBody>
                    <a:bodyPr/>
                    <a:lstStyle/>
                    <a:p>
                      <a:pPr algn="just"/>
                      <a:r>
                        <a:rPr lang="en-US" sz="1600" kern="100">
                          <a:effectLst/>
                        </a:rPr>
                        <a:t>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dirty="0">
                          <a:effectLst/>
                        </a:rPr>
                        <a:t>GPIO0</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dirty="0">
                          <a:effectLst/>
                        </a:rPr>
                        <a:t>General-purpose input/output No. 0</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1572491"/>
                  </a:ext>
                </a:extLst>
              </a:tr>
              <a:tr h="443367">
                <a:tc>
                  <a:txBody>
                    <a:bodyPr/>
                    <a:lstStyle/>
                    <a:p>
                      <a:pPr algn="just"/>
                      <a:r>
                        <a:rPr lang="en-US" sz="1600" kern="100">
                          <a:effectLst/>
                        </a:rPr>
                        <a:t>6</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a:effectLst/>
                        </a:rPr>
                        <a:t>RST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dirty="0">
                          <a:effectLst/>
                        </a:rPr>
                        <a:t>Reset</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60899254"/>
                  </a:ext>
                </a:extLst>
              </a:tr>
              <a:tr h="443367">
                <a:tc>
                  <a:txBody>
                    <a:bodyPr/>
                    <a:lstStyle/>
                    <a:p>
                      <a:pPr algn="just"/>
                      <a:r>
                        <a:rPr lang="en-US" sz="1600" kern="100">
                          <a:effectLst/>
                        </a:rPr>
                        <a:t>7</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a:effectLst/>
                        </a:rPr>
                        <a:t>RX</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dirty="0">
                          <a:effectLst/>
                        </a:rPr>
                        <a:t>Receive data bit X</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55121802"/>
                  </a:ext>
                </a:extLst>
              </a:tr>
              <a:tr h="443367">
                <a:tc>
                  <a:txBody>
                    <a:bodyPr/>
                    <a:lstStyle/>
                    <a:p>
                      <a:pPr algn="just"/>
                      <a:r>
                        <a:rPr lang="en-US" sz="1600" kern="100">
                          <a:effectLst/>
                        </a:rPr>
                        <a:t>8</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a:effectLst/>
                        </a:rPr>
                        <a:t>VCC</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600" kern="100" dirty="0">
                          <a:effectLst/>
                        </a:rPr>
                        <a:t>Voltage (+3.3 V)</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96452745"/>
                  </a:ext>
                </a:extLst>
              </a:tr>
            </a:tbl>
          </a:graphicData>
        </a:graphic>
      </p:graphicFrame>
      <p:sp>
        <p:nvSpPr>
          <p:cNvPr id="7" name="椭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DC11221D-5A96-4617-BA9E-0312786E5880}"/>
              </a:ext>
            </a:extLst>
          </p:cNvPr>
          <p:cNvSpPr/>
          <p:nvPr/>
        </p:nvSpPr>
        <p:spPr>
          <a:xfrm>
            <a:off x="4070942" y="337748"/>
            <a:ext cx="555332" cy="555330"/>
          </a:xfrm>
          <a:prstGeom prst="ellipse">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3</a:t>
            </a:r>
            <a:endParaRPr lang="zh-CN" altLang="en-US" sz="3600" b="1" dirty="0">
              <a:solidFill>
                <a:prstClr val="white"/>
              </a:solidFill>
              <a:latin typeface="Agency FB" panose="020B0503020202020204" pitchFamily="34" charset="0"/>
            </a:endParaRPr>
          </a:p>
        </p:txBody>
      </p:sp>
      <p:cxnSp>
        <p:nvCxnSpPr>
          <p:cNvPr id="8" name="直接连接符 7">
            <a:extLst>
              <a:ext uri="{FF2B5EF4-FFF2-40B4-BE49-F238E27FC236}">
                <a16:creationId xmlns:a16="http://schemas.microsoft.com/office/drawing/2014/main" id="{B41E95E5-DB83-4CE6-B8A0-899D18EEA39D}"/>
              </a:ext>
            </a:extLst>
          </p:cNvPr>
          <p:cNvCxnSpPr>
            <a:cxnSpLocks/>
          </p:cNvCxnSpPr>
          <p:nvPr/>
        </p:nvCxnSpPr>
        <p:spPr>
          <a:xfrm>
            <a:off x="1111623" y="1792699"/>
            <a:ext cx="10452848"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12" name="组合 1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A0AA38D2-DD92-42A5-AF05-85018DEEB1CF}"/>
              </a:ext>
            </a:extLst>
          </p:cNvPr>
          <p:cNvGrpSpPr/>
          <p:nvPr/>
        </p:nvGrpSpPr>
        <p:grpSpPr>
          <a:xfrm>
            <a:off x="4177309" y="2045989"/>
            <a:ext cx="3953445" cy="573360"/>
            <a:chOff x="438993" y="3505200"/>
            <a:chExt cx="3052664" cy="573360"/>
          </a:xfrm>
        </p:grpSpPr>
        <p:sp>
          <p:nvSpPr>
            <p:cNvPr id="13" name="圆角矩形 24">
              <a:extLst>
                <a:ext uri="{FF2B5EF4-FFF2-40B4-BE49-F238E27FC236}">
                  <a16:creationId xmlns:a16="http://schemas.microsoft.com/office/drawing/2014/main" id="{5D3E9265-7F21-445A-BB62-E7D717342B39}"/>
                </a:ext>
              </a:extLst>
            </p:cNvPr>
            <p:cNvSpPr/>
            <p:nvPr/>
          </p:nvSpPr>
          <p:spPr>
            <a:xfrm>
              <a:off x="103187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4" name="文本框 13">
              <a:extLst>
                <a:ext uri="{FF2B5EF4-FFF2-40B4-BE49-F238E27FC236}">
                  <a16:creationId xmlns:a16="http://schemas.microsoft.com/office/drawing/2014/main" id="{C7B7C342-506D-4D6F-AEBC-84EAA1D70990}"/>
                </a:ext>
              </a:extLst>
            </p:cNvPr>
            <p:cNvSpPr txBox="1"/>
            <p:nvPr/>
          </p:nvSpPr>
          <p:spPr>
            <a:xfrm flipH="1">
              <a:off x="438993" y="3543436"/>
              <a:ext cx="3052664" cy="437043"/>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cs typeface="+mn-ea"/>
                  <a:sym typeface="+mn-lt"/>
                </a:rPr>
                <a:t>Pin Description</a:t>
              </a:r>
              <a:endParaRPr lang="en-US" altLang="zh-CN" sz="2000" dirty="0">
                <a:solidFill>
                  <a:schemeClr val="bg1"/>
                </a:solidFill>
                <a:cs typeface="+mn-ea"/>
                <a:sym typeface="+mn-lt"/>
              </a:endParaRPr>
            </a:p>
          </p:txBody>
        </p:sp>
      </p:grpSp>
    </p:spTree>
    <p:extLst>
      <p:ext uri="{BB962C8B-B14F-4D97-AF65-F5344CB8AC3E}">
        <p14:creationId xmlns:p14="http://schemas.microsoft.com/office/powerpoint/2010/main" val="1026316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par>
                                <p:cTn id="14" presetID="2" presetClass="entr" presetSubtype="4" fill="hold" nodeType="with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additive="base">
                                        <p:cTn id="16" dur="500" fill="hold"/>
                                        <p:tgtEl>
                                          <p:spTgt spid="12"/>
                                        </p:tgtEl>
                                        <p:attrNameLst>
                                          <p:attrName>ppt_x</p:attrName>
                                        </p:attrNameLst>
                                      </p:cBhvr>
                                      <p:tavLst>
                                        <p:tav tm="0">
                                          <p:val>
                                            <p:strVal val="#ppt_x"/>
                                          </p:val>
                                        </p:tav>
                                        <p:tav tm="100000">
                                          <p:val>
                                            <p:strVal val="#ppt_x"/>
                                          </p:val>
                                        </p:tav>
                                      </p:tavLst>
                                    </p:anim>
                                    <p:anim calcmode="lin" valueType="num">
                                      <p:cBhvr additive="base">
                                        <p:cTn id="17"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F075C42-7D96-4096-8195-CAFA9ACBDB43}"/>
              </a:ext>
            </a:extLst>
          </p:cNvPr>
          <p:cNvSpPr txBox="1">
            <a:spLocks/>
          </p:cNvSpPr>
          <p:nvPr/>
        </p:nvSpPr>
        <p:spPr>
          <a:xfrm>
            <a:off x="3000039" y="36350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Wi-Fi Module</a:t>
            </a:r>
            <a:endParaRPr kumimoji="1" lang="zh-CN" altLang="en-US" sz="3200" dirty="0">
              <a:solidFill>
                <a:prstClr val="black">
                  <a:lumMod val="75000"/>
                  <a:lumOff val="25000"/>
                </a:prstClr>
              </a:solidFill>
              <a:cs typeface="+mn-ea"/>
              <a:sym typeface="+mn-lt"/>
            </a:endParaRPr>
          </a:p>
        </p:txBody>
      </p:sp>
      <p:graphicFrame>
        <p:nvGraphicFramePr>
          <p:cNvPr id="3" name="表格 2">
            <a:extLst>
              <a:ext uri="{FF2B5EF4-FFF2-40B4-BE49-F238E27FC236}">
                <a16:creationId xmlns:a16="http://schemas.microsoft.com/office/drawing/2014/main" id="{97C1A48B-CCAA-44BC-A1B0-5927BAC1475E}"/>
              </a:ext>
            </a:extLst>
          </p:cNvPr>
          <p:cNvGraphicFramePr>
            <a:graphicFrameLocks noGrp="1"/>
          </p:cNvGraphicFramePr>
          <p:nvPr/>
        </p:nvGraphicFramePr>
        <p:xfrm>
          <a:off x="4626274" y="2110269"/>
          <a:ext cx="2258479" cy="2841228"/>
        </p:xfrm>
        <a:graphic>
          <a:graphicData uri="http://schemas.openxmlformats.org/drawingml/2006/table">
            <a:tbl>
              <a:tblPr firstRow="1" firstCol="1" bandRow="1">
                <a:tableStyleId>{5C22544A-7EE6-4342-B048-85BDC9FD1C3A}</a:tableStyleId>
              </a:tblPr>
              <a:tblGrid>
                <a:gridCol w="1161771">
                  <a:extLst>
                    <a:ext uri="{9D8B030D-6E8A-4147-A177-3AD203B41FA5}">
                      <a16:colId xmlns:a16="http://schemas.microsoft.com/office/drawing/2014/main" val="2080893856"/>
                    </a:ext>
                  </a:extLst>
                </a:gridCol>
                <a:gridCol w="1096708">
                  <a:extLst>
                    <a:ext uri="{9D8B030D-6E8A-4147-A177-3AD203B41FA5}">
                      <a16:colId xmlns:a16="http://schemas.microsoft.com/office/drawing/2014/main" val="834538905"/>
                    </a:ext>
                  </a:extLst>
                </a:gridCol>
              </a:tblGrid>
              <a:tr h="473538">
                <a:tc>
                  <a:txBody>
                    <a:bodyPr/>
                    <a:lstStyle/>
                    <a:p>
                      <a:pPr algn="l"/>
                      <a:r>
                        <a:rPr lang="en-US" sz="1600" kern="0" dirty="0">
                          <a:effectLst/>
                        </a:rPr>
                        <a:t>ESP8266</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dirty="0">
                          <a:effectLst/>
                        </a:rPr>
                        <a:t>STM32</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2471736715"/>
                  </a:ext>
                </a:extLst>
              </a:tr>
              <a:tr h="473538">
                <a:tc>
                  <a:txBody>
                    <a:bodyPr/>
                    <a:lstStyle/>
                    <a:p>
                      <a:pPr algn="l"/>
                      <a:r>
                        <a:rPr lang="en-US" sz="1600" kern="0" dirty="0">
                          <a:effectLst/>
                        </a:rPr>
                        <a:t>VCC</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dirty="0">
                          <a:effectLst/>
                        </a:rPr>
                        <a:t>3.3V</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1396462273"/>
                  </a:ext>
                </a:extLst>
              </a:tr>
              <a:tr h="473538">
                <a:tc>
                  <a:txBody>
                    <a:bodyPr/>
                    <a:lstStyle/>
                    <a:p>
                      <a:pPr algn="l"/>
                      <a:r>
                        <a:rPr lang="en-US" sz="1600" kern="0">
                          <a:effectLst/>
                        </a:rPr>
                        <a:t>GND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dirty="0">
                          <a:effectLst/>
                        </a:rPr>
                        <a:t>G</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264314858"/>
                  </a:ext>
                </a:extLst>
              </a:tr>
              <a:tr h="473538">
                <a:tc>
                  <a:txBody>
                    <a:bodyPr/>
                    <a:lstStyle/>
                    <a:p>
                      <a:pPr algn="l"/>
                      <a:r>
                        <a:rPr lang="en-US" sz="1600" kern="0">
                          <a:effectLst/>
                        </a:rPr>
                        <a:t>CH_PD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a:effectLst/>
                        </a:rPr>
                        <a:t>3.3V</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464265261"/>
                  </a:ext>
                </a:extLst>
              </a:tr>
              <a:tr h="473538">
                <a:tc>
                  <a:txBody>
                    <a:bodyPr/>
                    <a:lstStyle/>
                    <a:p>
                      <a:pPr algn="l"/>
                      <a:r>
                        <a:rPr lang="en-US" sz="1600" kern="0">
                          <a:effectLst/>
                        </a:rPr>
                        <a:t>TX</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dirty="0">
                          <a:effectLst/>
                        </a:rPr>
                        <a:t>PA3</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4025083547"/>
                  </a:ext>
                </a:extLst>
              </a:tr>
              <a:tr h="473538">
                <a:tc>
                  <a:txBody>
                    <a:bodyPr/>
                    <a:lstStyle/>
                    <a:p>
                      <a:pPr algn="l"/>
                      <a:r>
                        <a:rPr lang="en-US" sz="1600" kern="0">
                          <a:effectLst/>
                        </a:rPr>
                        <a:t>RX</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l"/>
                      <a:r>
                        <a:rPr lang="en-US" sz="1600" kern="0" dirty="0">
                          <a:effectLst/>
                        </a:rPr>
                        <a:t>PA2</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1101409474"/>
                  </a:ext>
                </a:extLst>
              </a:tr>
            </a:tbl>
          </a:graphicData>
        </a:graphic>
      </p:graphicFrame>
      <p:grpSp>
        <p:nvGrpSpPr>
          <p:cNvPr id="6" name="组合 5"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93EAB5CF-F1BC-4F43-8888-5509E3EAC75E}"/>
              </a:ext>
            </a:extLst>
          </p:cNvPr>
          <p:cNvGrpSpPr/>
          <p:nvPr/>
        </p:nvGrpSpPr>
        <p:grpSpPr>
          <a:xfrm>
            <a:off x="4241393" y="1244916"/>
            <a:ext cx="3052664" cy="573360"/>
            <a:chOff x="438993" y="3505200"/>
            <a:chExt cx="3052664" cy="573360"/>
          </a:xfrm>
        </p:grpSpPr>
        <p:sp>
          <p:nvSpPr>
            <p:cNvPr id="7" name="圆角矩形 24">
              <a:extLst>
                <a:ext uri="{FF2B5EF4-FFF2-40B4-BE49-F238E27FC236}">
                  <a16:creationId xmlns:a16="http://schemas.microsoft.com/office/drawing/2014/main" id="{1CA1C8EA-914A-451F-A241-A2CA6ECDEDB1}"/>
                </a:ext>
              </a:extLst>
            </p:cNvPr>
            <p:cNvSpPr/>
            <p:nvPr/>
          </p:nvSpPr>
          <p:spPr>
            <a:xfrm>
              <a:off x="103187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8" name="文本框 7">
              <a:extLst>
                <a:ext uri="{FF2B5EF4-FFF2-40B4-BE49-F238E27FC236}">
                  <a16:creationId xmlns:a16="http://schemas.microsoft.com/office/drawing/2014/main" id="{51C218C9-665C-426B-B1B1-8BF58AB9A289}"/>
                </a:ext>
              </a:extLst>
            </p:cNvPr>
            <p:cNvSpPr txBox="1"/>
            <p:nvPr/>
          </p:nvSpPr>
          <p:spPr>
            <a:xfrm flipH="1">
              <a:off x="438993" y="3543436"/>
              <a:ext cx="3052664" cy="437043"/>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cs typeface="+mn-ea"/>
                  <a:sym typeface="+mn-lt"/>
                </a:rPr>
                <a:t>Pin Connection</a:t>
              </a:r>
              <a:endParaRPr lang="en-US" altLang="zh-CN" sz="2000" dirty="0">
                <a:solidFill>
                  <a:schemeClr val="bg1"/>
                </a:solidFill>
                <a:cs typeface="+mn-ea"/>
                <a:sym typeface="+mn-lt"/>
              </a:endParaRPr>
            </a:p>
          </p:txBody>
        </p:sp>
      </p:grpSp>
      <p:sp>
        <p:nvSpPr>
          <p:cNvPr id="15" name="椭圆 1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87AEB92A-99B5-4F3C-AE54-0E6E0C2E886F}"/>
              </a:ext>
            </a:extLst>
          </p:cNvPr>
          <p:cNvSpPr/>
          <p:nvPr/>
        </p:nvSpPr>
        <p:spPr>
          <a:xfrm>
            <a:off x="4070942" y="337748"/>
            <a:ext cx="555332" cy="555330"/>
          </a:xfrm>
          <a:prstGeom prst="ellipse">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3</a:t>
            </a:r>
            <a:endParaRPr lang="zh-CN" altLang="en-US" sz="3600" b="1" dirty="0">
              <a:solidFill>
                <a:prstClr val="white"/>
              </a:solidFill>
              <a:latin typeface="Agency FB" panose="020B0503020202020204" pitchFamily="34" charset="0"/>
            </a:endParaRPr>
          </a:p>
        </p:txBody>
      </p:sp>
      <p:pic>
        <p:nvPicPr>
          <p:cNvPr id="16" name="图片 15" descr="图片包含 图示&#10;&#10;描述已自动生成">
            <a:extLst>
              <a:ext uri="{FF2B5EF4-FFF2-40B4-BE49-F238E27FC236}">
                <a16:creationId xmlns:a16="http://schemas.microsoft.com/office/drawing/2014/main" id="{1F0474D7-5C98-498F-A002-502C4383864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3631" y="2368458"/>
            <a:ext cx="3888740" cy="1925320"/>
          </a:xfrm>
          <a:prstGeom prst="rect">
            <a:avLst/>
          </a:prstGeom>
        </p:spPr>
      </p:pic>
      <p:sp>
        <p:nvSpPr>
          <p:cNvPr id="22" name="AutoShape 2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C100E831-32D0-45D1-B8DC-935524EACACA}"/>
              </a:ext>
            </a:extLst>
          </p:cNvPr>
          <p:cNvSpPr>
            <a:spLocks/>
          </p:cNvSpPr>
          <p:nvPr/>
        </p:nvSpPr>
        <p:spPr bwMode="auto">
          <a:xfrm>
            <a:off x="749705" y="1181700"/>
            <a:ext cx="3052664" cy="90360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39" y="0"/>
                </a:moveTo>
                <a:cubicBezTo>
                  <a:pt x="375" y="0"/>
                  <a:pt x="0" y="1638"/>
                  <a:pt x="0" y="3658"/>
                </a:cubicBezTo>
                <a:lnTo>
                  <a:pt x="0" y="12016"/>
                </a:lnTo>
                <a:cubicBezTo>
                  <a:pt x="0" y="14036"/>
                  <a:pt x="375" y="15674"/>
                  <a:pt x="839" y="15674"/>
                </a:cubicBezTo>
                <a:lnTo>
                  <a:pt x="2347" y="15674"/>
                </a:lnTo>
                <a:lnTo>
                  <a:pt x="3301" y="21599"/>
                </a:lnTo>
                <a:lnTo>
                  <a:pt x="4256" y="15674"/>
                </a:lnTo>
                <a:lnTo>
                  <a:pt x="20762" y="15674"/>
                </a:lnTo>
                <a:cubicBezTo>
                  <a:pt x="21226" y="15674"/>
                  <a:pt x="21600" y="14036"/>
                  <a:pt x="21600" y="12016"/>
                </a:cubicBezTo>
                <a:lnTo>
                  <a:pt x="21600" y="3658"/>
                </a:lnTo>
                <a:cubicBezTo>
                  <a:pt x="21599" y="1638"/>
                  <a:pt x="21226" y="0"/>
                  <a:pt x="20762" y="0"/>
                </a:cubicBezTo>
                <a:lnTo>
                  <a:pt x="839" y="0"/>
                </a:lnTo>
                <a:close/>
              </a:path>
            </a:pathLst>
          </a:custGeom>
          <a:solidFill>
            <a:srgbClr val="4BACC6"/>
          </a:solidFill>
          <a:ln>
            <a:noFill/>
          </a:ln>
          <a:effectLst/>
        </p:spPr>
        <p:txBody>
          <a:bodyPr lIns="25400" tIns="25400" rIns="25400" bIns="25400" anchor="ctr"/>
          <a:lstStyle/>
          <a:p>
            <a:pPr defTabSz="412750">
              <a:defRPr/>
            </a:pPr>
            <a:endParaRPr lang="es-ES" sz="2000">
              <a:solidFill>
                <a:prstClr val="white"/>
              </a:solidFill>
              <a:latin typeface="Agency FB" panose="020B0503020202020204" pitchFamily="34" charset="0"/>
              <a:ea typeface="ＭＳ Ｐゴシック" charset="0"/>
            </a:endParaRPr>
          </a:p>
        </p:txBody>
      </p:sp>
      <p:sp>
        <p:nvSpPr>
          <p:cNvPr id="23" name="文本框 22">
            <a:extLst>
              <a:ext uri="{FF2B5EF4-FFF2-40B4-BE49-F238E27FC236}">
                <a16:creationId xmlns:a16="http://schemas.microsoft.com/office/drawing/2014/main" id="{6F17B5E7-6623-497E-8F69-992386290DDB}"/>
              </a:ext>
            </a:extLst>
          </p:cNvPr>
          <p:cNvSpPr txBox="1"/>
          <p:nvPr/>
        </p:nvSpPr>
        <p:spPr>
          <a:xfrm flipH="1">
            <a:off x="795684" y="1098485"/>
            <a:ext cx="2929756" cy="806375"/>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effectLst/>
                <a:cs typeface="+mn-ea"/>
                <a:sym typeface="+mn-lt"/>
              </a:rPr>
              <a:t>Circuit diagram between ESP8266 and MCU</a:t>
            </a:r>
            <a:endParaRPr lang="en-US" altLang="zh-CN" sz="2000" b="1" dirty="0">
              <a:solidFill>
                <a:schemeClr val="bg1"/>
              </a:solidFill>
              <a:cs typeface="+mn-ea"/>
              <a:sym typeface="+mn-lt"/>
            </a:endParaRPr>
          </a:p>
        </p:txBody>
      </p:sp>
      <p:grpSp>
        <p:nvGrpSpPr>
          <p:cNvPr id="17" name="组合 1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05F55843-0346-4CE3-A185-AC12DD24FB3D}"/>
              </a:ext>
            </a:extLst>
          </p:cNvPr>
          <p:cNvGrpSpPr/>
          <p:nvPr/>
        </p:nvGrpSpPr>
        <p:grpSpPr>
          <a:xfrm>
            <a:off x="8134704" y="1236192"/>
            <a:ext cx="3071405" cy="570217"/>
            <a:chOff x="3097213" y="3505200"/>
            <a:chExt cx="1479121" cy="573360"/>
          </a:xfrm>
        </p:grpSpPr>
        <p:sp>
          <p:nvSpPr>
            <p:cNvPr id="18" name="圆角矩形 27">
              <a:extLst>
                <a:ext uri="{FF2B5EF4-FFF2-40B4-BE49-F238E27FC236}">
                  <a16:creationId xmlns:a16="http://schemas.microsoft.com/office/drawing/2014/main" id="{3A9B05D2-DDA9-4483-9576-D22203F258D7}"/>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9" name="文本框 18">
              <a:extLst>
                <a:ext uri="{FF2B5EF4-FFF2-40B4-BE49-F238E27FC236}">
                  <a16:creationId xmlns:a16="http://schemas.microsoft.com/office/drawing/2014/main" id="{395F45C0-2C11-4677-8FAD-467B418BE45E}"/>
                </a:ext>
              </a:extLst>
            </p:cNvPr>
            <p:cNvSpPr txBox="1"/>
            <p:nvPr/>
          </p:nvSpPr>
          <p:spPr>
            <a:xfrm flipH="1">
              <a:off x="3138427" y="3542668"/>
              <a:ext cx="1437907" cy="437043"/>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cs typeface="+mn-ea"/>
                  <a:sym typeface="+mn-lt"/>
                </a:rPr>
                <a:t>Tolerance</a:t>
              </a:r>
            </a:p>
          </p:txBody>
        </p:sp>
      </p:grpSp>
      <p:graphicFrame>
        <p:nvGraphicFramePr>
          <p:cNvPr id="20" name="表格 19">
            <a:extLst>
              <a:ext uri="{FF2B5EF4-FFF2-40B4-BE49-F238E27FC236}">
                <a16:creationId xmlns:a16="http://schemas.microsoft.com/office/drawing/2014/main" id="{520385EA-01D9-482F-A782-CB127667B1A5}"/>
              </a:ext>
            </a:extLst>
          </p:cNvPr>
          <p:cNvGraphicFramePr>
            <a:graphicFrameLocks noGrp="1"/>
          </p:cNvGraphicFramePr>
          <p:nvPr>
            <p:extLst>
              <p:ext uri="{D42A27DB-BD31-4B8C-83A1-F6EECF244321}">
                <p14:modId xmlns:p14="http://schemas.microsoft.com/office/powerpoint/2010/main" val="1570464043"/>
              </p:ext>
            </p:extLst>
          </p:nvPr>
        </p:nvGraphicFramePr>
        <p:xfrm>
          <a:off x="7767258" y="2007374"/>
          <a:ext cx="3768193" cy="1943100"/>
        </p:xfrm>
        <a:graphic>
          <a:graphicData uri="http://schemas.openxmlformats.org/drawingml/2006/table">
            <a:tbl>
              <a:tblPr firstRow="1" firstCol="1" bandRow="1">
                <a:tableStyleId>{5C22544A-7EE6-4342-B048-85BDC9FD1C3A}</a:tableStyleId>
              </a:tblPr>
              <a:tblGrid>
                <a:gridCol w="1646604">
                  <a:extLst>
                    <a:ext uri="{9D8B030D-6E8A-4147-A177-3AD203B41FA5}">
                      <a16:colId xmlns:a16="http://schemas.microsoft.com/office/drawing/2014/main" val="1206622314"/>
                    </a:ext>
                  </a:extLst>
                </a:gridCol>
                <a:gridCol w="2121589">
                  <a:extLst>
                    <a:ext uri="{9D8B030D-6E8A-4147-A177-3AD203B41FA5}">
                      <a16:colId xmlns:a16="http://schemas.microsoft.com/office/drawing/2014/main" val="1048275310"/>
                    </a:ext>
                  </a:extLst>
                </a:gridCol>
              </a:tblGrid>
              <a:tr h="453746">
                <a:tc>
                  <a:txBody>
                    <a:bodyPr/>
                    <a:lstStyle/>
                    <a:p>
                      <a:pPr algn="l"/>
                      <a:r>
                        <a:rPr lang="en-US" altLang="zh-CN" sz="1800" b="1" kern="1200" dirty="0">
                          <a:solidFill>
                            <a:schemeClr val="lt1"/>
                          </a:solidFill>
                          <a:effectLst/>
                          <a:latin typeface="+mn-lt"/>
                          <a:ea typeface="+mn-ea"/>
                          <a:cs typeface="+mn-cs"/>
                        </a:rPr>
                        <a:t>Input voltage</a:t>
                      </a:r>
                      <a:endParaRPr lang="zh-CN" sz="1600" kern="100" dirty="0">
                        <a:effectLst/>
                        <a:latin typeface="+mn-lt"/>
                        <a:ea typeface="+mn-ea"/>
                        <a:cs typeface="+mn-ea"/>
                        <a:sym typeface="+mn-lt"/>
                      </a:endParaRPr>
                    </a:p>
                  </a:txBody>
                  <a:tcPr marL="95250" marR="95250" marT="95250" marB="95250" anchor="ctr"/>
                </a:tc>
                <a:tc>
                  <a:txBody>
                    <a:bodyPr/>
                    <a:lstStyle/>
                    <a:p>
                      <a:pPr algn="l"/>
                      <a:r>
                        <a:rPr lang="en-US" altLang="zh-CN" sz="1800" b="1" kern="1200" dirty="0">
                          <a:solidFill>
                            <a:schemeClr val="lt1"/>
                          </a:solidFill>
                          <a:effectLst/>
                          <a:latin typeface="+mn-lt"/>
                          <a:ea typeface="+mn-ea"/>
                          <a:cs typeface="+mn-cs"/>
                          <a:sym typeface="+mn-lt"/>
                        </a:rPr>
                        <a:t>VDD: 2.5V to 3.6</a:t>
                      </a:r>
                    </a:p>
                  </a:txBody>
                  <a:tcPr marL="95250" marR="95250" marT="95250" marB="95250" anchor="ctr"/>
                </a:tc>
                <a:extLst>
                  <a:ext uri="{0D108BD9-81ED-4DB2-BD59-A6C34878D82A}">
                    <a16:rowId xmlns:a16="http://schemas.microsoft.com/office/drawing/2014/main" val="1165045488"/>
                  </a:ext>
                </a:extLst>
              </a:tr>
              <a:tr h="721530">
                <a:tc>
                  <a:txBody>
                    <a:bodyPr/>
                    <a:lstStyle/>
                    <a:p>
                      <a:pPr algn="l"/>
                      <a:r>
                        <a:rPr lang="en-US" altLang="zh-CN" sz="1800" b="1" kern="1200" dirty="0">
                          <a:solidFill>
                            <a:schemeClr val="lt1"/>
                          </a:solidFill>
                          <a:effectLst/>
                          <a:latin typeface="+mn-lt"/>
                          <a:ea typeface="+mn-ea"/>
                          <a:cs typeface="+mn-cs"/>
                        </a:rPr>
                        <a:t>Working Current</a:t>
                      </a:r>
                      <a:endParaRPr lang="zh-CN" sz="1600" kern="100" dirty="0">
                        <a:effectLst/>
                        <a:latin typeface="+mn-lt"/>
                        <a:ea typeface="+mn-ea"/>
                        <a:cs typeface="+mn-ea"/>
                        <a:sym typeface="+mn-lt"/>
                      </a:endParaRPr>
                    </a:p>
                  </a:txBody>
                  <a:tcPr marL="95250" marR="95250" marT="95250" marB="95250" anchor="ctr"/>
                </a:tc>
                <a:tc>
                  <a:txBody>
                    <a:bodyPr/>
                    <a:lstStyle/>
                    <a:p>
                      <a:pPr algn="l"/>
                      <a:r>
                        <a:rPr lang="en-US" altLang="zh-CN" sz="1600" kern="100" dirty="0">
                          <a:effectLst/>
                          <a:latin typeface="+mn-lt"/>
                          <a:ea typeface="+mn-ea"/>
                          <a:cs typeface="+mn-ea"/>
                          <a:sym typeface="+mn-lt"/>
                        </a:rPr>
                        <a:t>80mA</a:t>
                      </a:r>
                      <a:endParaRPr lang="zh-CN" sz="1600" kern="100" dirty="0">
                        <a:effectLst/>
                        <a:latin typeface="+mn-lt"/>
                        <a:ea typeface="+mn-ea"/>
                        <a:cs typeface="+mn-ea"/>
                        <a:sym typeface="+mn-lt"/>
                      </a:endParaRPr>
                    </a:p>
                  </a:txBody>
                  <a:tcPr marL="95250" marR="95250" marT="95250" marB="95250" anchor="ctr"/>
                </a:tc>
                <a:extLst>
                  <a:ext uri="{0D108BD9-81ED-4DB2-BD59-A6C34878D82A}">
                    <a16:rowId xmlns:a16="http://schemas.microsoft.com/office/drawing/2014/main" val="1617963373"/>
                  </a:ext>
                </a:extLst>
              </a:tr>
              <a:tr h="721530">
                <a:tc>
                  <a:txBody>
                    <a:bodyPr/>
                    <a:lstStyle/>
                    <a:p>
                      <a:pPr algn="l"/>
                      <a:r>
                        <a:rPr lang="en-US" altLang="zh-CN" sz="1800" b="1" kern="1200" dirty="0">
                          <a:solidFill>
                            <a:schemeClr val="lt1"/>
                          </a:solidFill>
                          <a:effectLst/>
                          <a:latin typeface="+mn-lt"/>
                          <a:ea typeface="+mn-ea"/>
                          <a:cs typeface="+mn-cs"/>
                        </a:rPr>
                        <a:t>Work Temperature</a:t>
                      </a:r>
                    </a:p>
                  </a:txBody>
                  <a:tcPr marL="95250" marR="95250" marT="95250" marB="95250" anchor="ctr"/>
                </a:tc>
                <a:tc>
                  <a:txBody>
                    <a:bodyPr/>
                    <a:lstStyle/>
                    <a:p>
                      <a:pPr algn="l"/>
                      <a:r>
                        <a:rPr lang="en-US" altLang="zh-CN" sz="1800" kern="1200" dirty="0">
                          <a:solidFill>
                            <a:schemeClr val="dk1"/>
                          </a:solidFill>
                          <a:effectLst/>
                          <a:latin typeface="+mn-lt"/>
                          <a:ea typeface="+mn-ea"/>
                          <a:cs typeface="+mn-cs"/>
                        </a:rPr>
                        <a:t>-40</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C to+125</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C</a:t>
                      </a:r>
                      <a:endParaRPr lang="zh-CN" altLang="zh-CN" sz="1600" kern="100" dirty="0">
                        <a:effectLst/>
                        <a:latin typeface="+mn-lt"/>
                        <a:ea typeface="+mn-ea"/>
                        <a:cs typeface="+mn-ea"/>
                        <a:sym typeface="+mn-lt"/>
                      </a:endParaRPr>
                    </a:p>
                  </a:txBody>
                  <a:tcPr marL="95250" marR="95250" marT="95250" marB="95250" anchor="ctr"/>
                </a:tc>
                <a:extLst>
                  <a:ext uri="{0D108BD9-81ED-4DB2-BD59-A6C34878D82A}">
                    <a16:rowId xmlns:a16="http://schemas.microsoft.com/office/drawing/2014/main" val="1490059933"/>
                  </a:ext>
                </a:extLst>
              </a:tr>
            </a:tbl>
          </a:graphicData>
        </a:graphic>
      </p:graphicFrame>
    </p:spTree>
    <p:extLst>
      <p:ext uri="{BB962C8B-B14F-4D97-AF65-F5344CB8AC3E}">
        <p14:creationId xmlns:p14="http://schemas.microsoft.com/office/powerpoint/2010/main" val="151107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2" presetClass="entr" presetSubtype="8" fill="hold" grpId="0" nodeType="withEffect">
                                  <p:stCondLst>
                                    <p:cond delay="0"/>
                                  </p:stCondLst>
                                  <p:childTnLst>
                                    <p:set>
                                      <p:cBhvr>
                                        <p:cTn id="19" dur="1" fill="hold">
                                          <p:stCondLst>
                                            <p:cond delay="0"/>
                                          </p:stCondLst>
                                        </p:cTn>
                                        <p:tgtEl>
                                          <p:spTgt spid="22"/>
                                        </p:tgtEl>
                                        <p:attrNameLst>
                                          <p:attrName>style.visibility</p:attrName>
                                        </p:attrNameLst>
                                      </p:cBhvr>
                                      <p:to>
                                        <p:strVal val="visible"/>
                                      </p:to>
                                    </p:set>
                                    <p:anim calcmode="lin" valueType="num">
                                      <p:cBhvr additive="base">
                                        <p:cTn id="20" dur="500" fill="hold"/>
                                        <p:tgtEl>
                                          <p:spTgt spid="22"/>
                                        </p:tgtEl>
                                        <p:attrNameLst>
                                          <p:attrName>ppt_x</p:attrName>
                                        </p:attrNameLst>
                                      </p:cBhvr>
                                      <p:tavLst>
                                        <p:tav tm="0">
                                          <p:val>
                                            <p:strVal val="0-#ppt_w/2"/>
                                          </p:val>
                                        </p:tav>
                                        <p:tav tm="100000">
                                          <p:val>
                                            <p:strVal val="#ppt_x"/>
                                          </p:val>
                                        </p:tav>
                                      </p:tavLst>
                                    </p:anim>
                                    <p:anim calcmode="lin" valueType="num">
                                      <p:cBhvr additive="base">
                                        <p:cTn id="21" dur="500" fill="hold"/>
                                        <p:tgtEl>
                                          <p:spTgt spid="22"/>
                                        </p:tgtEl>
                                        <p:attrNameLst>
                                          <p:attrName>ppt_y</p:attrName>
                                        </p:attrNameLst>
                                      </p:cBhvr>
                                      <p:tavLst>
                                        <p:tav tm="0">
                                          <p:val>
                                            <p:strVal val="#ppt_y"/>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500" fill="hold"/>
                                        <p:tgtEl>
                                          <p:spTgt spid="17"/>
                                        </p:tgtEl>
                                        <p:attrNameLst>
                                          <p:attrName>ppt_x</p:attrName>
                                        </p:attrNameLst>
                                      </p:cBhvr>
                                      <p:tavLst>
                                        <p:tav tm="0">
                                          <p:val>
                                            <p:strVal val="#ppt_x"/>
                                          </p:val>
                                        </p:tav>
                                        <p:tav tm="100000">
                                          <p:val>
                                            <p:strVal val="#ppt_x"/>
                                          </p:val>
                                        </p:tav>
                                      </p:tavLst>
                                    </p:anim>
                                    <p:anim calcmode="lin" valueType="num">
                                      <p:cBhvr additive="base">
                                        <p:cTn id="25"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animBg="1"/>
      <p:bldP spid="2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F075C42-7D96-4096-8195-CAFA9ACBDB43}"/>
              </a:ext>
            </a:extLst>
          </p:cNvPr>
          <p:cNvSpPr txBox="1">
            <a:spLocks/>
          </p:cNvSpPr>
          <p:nvPr/>
        </p:nvSpPr>
        <p:spPr>
          <a:xfrm>
            <a:off x="3000039" y="36350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Wi-Fi Module</a:t>
            </a:r>
            <a:endParaRPr kumimoji="1" lang="zh-CN" altLang="en-US" sz="3200" dirty="0">
              <a:solidFill>
                <a:prstClr val="black">
                  <a:lumMod val="75000"/>
                  <a:lumOff val="25000"/>
                </a:prstClr>
              </a:solidFill>
              <a:cs typeface="+mn-ea"/>
              <a:sym typeface="+mn-lt"/>
            </a:endParaRPr>
          </a:p>
        </p:txBody>
      </p:sp>
      <p:graphicFrame>
        <p:nvGraphicFramePr>
          <p:cNvPr id="4" name="表格 3">
            <a:extLst>
              <a:ext uri="{FF2B5EF4-FFF2-40B4-BE49-F238E27FC236}">
                <a16:creationId xmlns:a16="http://schemas.microsoft.com/office/drawing/2014/main" id="{B4E91A7B-97DC-4E2E-950D-27C5BFA73111}"/>
              </a:ext>
            </a:extLst>
          </p:cNvPr>
          <p:cNvGraphicFramePr>
            <a:graphicFrameLocks noGrp="1"/>
          </p:cNvGraphicFramePr>
          <p:nvPr>
            <p:extLst>
              <p:ext uri="{D42A27DB-BD31-4B8C-83A1-F6EECF244321}">
                <p14:modId xmlns:p14="http://schemas.microsoft.com/office/powerpoint/2010/main" val="2453022463"/>
              </p:ext>
            </p:extLst>
          </p:nvPr>
        </p:nvGraphicFramePr>
        <p:xfrm>
          <a:off x="3105876" y="1816804"/>
          <a:ext cx="5634833" cy="4788999"/>
        </p:xfrm>
        <a:graphic>
          <a:graphicData uri="http://schemas.openxmlformats.org/drawingml/2006/table">
            <a:tbl>
              <a:tblPr firstRow="1" firstCol="1" bandRow="1">
                <a:tableStyleId>{5C22544A-7EE6-4342-B048-85BDC9FD1C3A}</a:tableStyleId>
              </a:tblPr>
              <a:tblGrid>
                <a:gridCol w="2692440">
                  <a:extLst>
                    <a:ext uri="{9D8B030D-6E8A-4147-A177-3AD203B41FA5}">
                      <a16:colId xmlns:a16="http://schemas.microsoft.com/office/drawing/2014/main" val="1518572142"/>
                    </a:ext>
                  </a:extLst>
                </a:gridCol>
                <a:gridCol w="2942393">
                  <a:extLst>
                    <a:ext uri="{9D8B030D-6E8A-4147-A177-3AD203B41FA5}">
                      <a16:colId xmlns:a16="http://schemas.microsoft.com/office/drawing/2014/main" val="1845477389"/>
                    </a:ext>
                  </a:extLst>
                </a:gridCol>
              </a:tblGrid>
              <a:tr h="463647">
                <a:tc>
                  <a:txBody>
                    <a:bodyPr/>
                    <a:lstStyle/>
                    <a:p>
                      <a:pPr algn="just"/>
                      <a:r>
                        <a:rPr lang="en-US" sz="1400" kern="100" dirty="0">
                          <a:effectLst/>
                        </a:rPr>
                        <a:t>Requirement</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400" kern="100" dirty="0">
                          <a:effectLst/>
                        </a:rPr>
                        <a:t>Verification</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00117725"/>
                  </a:ext>
                </a:extLst>
              </a:tr>
              <a:tr h="2749094">
                <a:tc>
                  <a:txBody>
                    <a:bodyPr/>
                    <a:lstStyle/>
                    <a:p>
                      <a:pPr algn="l"/>
                      <a:r>
                        <a:rPr lang="en-US" sz="1400" kern="100" dirty="0">
                          <a:effectLst/>
                        </a:rPr>
                        <a:t>The WIFI module could interface with the MCU to allow varieties of data to transmit to the server</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342900" lvl="0" indent="-342900" algn="l">
                        <a:buFont typeface="+mj-lt"/>
                        <a:buAutoNum type="alphaUcPeriod"/>
                      </a:pPr>
                      <a:r>
                        <a:rPr lang="en-US" sz="1400" kern="100" dirty="0">
                          <a:effectLst/>
                        </a:rPr>
                        <a:t>Working frequency of this module should be consistent with Mini controller.</a:t>
                      </a:r>
                      <a:endParaRPr lang="zh-CN" sz="1400" kern="100" dirty="0">
                        <a:effectLst/>
                      </a:endParaRPr>
                    </a:p>
                    <a:p>
                      <a:pPr marL="342900" lvl="0" indent="-342900" algn="l">
                        <a:buFont typeface="+mj-lt"/>
                        <a:buAutoNum type="alphaUcPeriod"/>
                      </a:pPr>
                      <a:r>
                        <a:rPr lang="en-US" sz="1400" kern="100" dirty="0">
                          <a:effectLst/>
                        </a:rPr>
                        <a:t>The pins of WIFI module and the pin of MCU could be linked properly to allow the WIFI module work properly (Voltage, </a:t>
                      </a:r>
                      <a:r>
                        <a:rPr lang="en-US" sz="1400" kern="100" dirty="0" err="1">
                          <a:effectLst/>
                        </a:rPr>
                        <a:t>Groud</a:t>
                      </a:r>
                      <a:r>
                        <a:rPr lang="en-US" sz="1400" kern="100" dirty="0">
                          <a:effectLst/>
                        </a:rPr>
                        <a:t>, Ports for data sent and received </a:t>
                      </a:r>
                      <a:r>
                        <a:rPr lang="en-US" sz="1400" kern="100" dirty="0" err="1">
                          <a:effectLst/>
                        </a:rPr>
                        <a:t>etc</a:t>
                      </a:r>
                      <a:r>
                        <a:rPr lang="en-US" sz="1400" kern="100" dirty="0">
                          <a:effectLst/>
                        </a:rPr>
                        <a:t>)</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32214296"/>
                  </a:ext>
                </a:extLst>
              </a:tr>
              <a:tr h="1576258">
                <a:tc>
                  <a:txBody>
                    <a:bodyPr/>
                    <a:lstStyle/>
                    <a:p>
                      <a:pPr algn="l"/>
                      <a:r>
                        <a:rPr lang="en-US" sz="1400" kern="100">
                          <a:effectLst/>
                        </a:rPr>
                        <a:t>The ESP8266 would be programmed to run a HTTP server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l"/>
                      <a:r>
                        <a:rPr lang="en-US" sz="1400" kern="100" dirty="0">
                          <a:effectLst/>
                        </a:rPr>
                        <a:t>we can communicate over the cloud server to the backend service by transmitting the data in the required format</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60850627"/>
                  </a:ext>
                </a:extLst>
              </a:tr>
            </a:tbl>
          </a:graphicData>
        </a:graphic>
      </p:graphicFrame>
      <p:grpSp>
        <p:nvGrpSpPr>
          <p:cNvPr id="9" name="组合 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A5130C0E-89C6-40E2-B669-CDB9D7438090}"/>
              </a:ext>
            </a:extLst>
          </p:cNvPr>
          <p:cNvGrpSpPr/>
          <p:nvPr/>
        </p:nvGrpSpPr>
        <p:grpSpPr>
          <a:xfrm>
            <a:off x="3956192" y="1024148"/>
            <a:ext cx="3827553" cy="1399850"/>
            <a:chOff x="3097213" y="3505200"/>
            <a:chExt cx="1479121" cy="1213172"/>
          </a:xfrm>
        </p:grpSpPr>
        <p:sp>
          <p:nvSpPr>
            <p:cNvPr id="10" name="圆角矩形 27">
              <a:extLst>
                <a:ext uri="{FF2B5EF4-FFF2-40B4-BE49-F238E27FC236}">
                  <a16:creationId xmlns:a16="http://schemas.microsoft.com/office/drawing/2014/main" id="{91DE4DD9-8559-4B1C-A02D-3833665B9B63}"/>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1" name="文本框 10">
              <a:extLst>
                <a:ext uri="{FF2B5EF4-FFF2-40B4-BE49-F238E27FC236}">
                  <a16:creationId xmlns:a16="http://schemas.microsoft.com/office/drawing/2014/main" id="{029B3609-FCDA-410C-A650-9CF722E3B2CD}"/>
                </a:ext>
              </a:extLst>
            </p:cNvPr>
            <p:cNvSpPr txBox="1"/>
            <p:nvPr/>
          </p:nvSpPr>
          <p:spPr>
            <a:xfrm flipH="1">
              <a:off x="3138427" y="3542666"/>
              <a:ext cx="1437907" cy="1175706"/>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effectLst/>
                  <a:cs typeface="+mn-ea"/>
                  <a:sym typeface="+mn-lt"/>
                </a:rPr>
                <a:t>Requirement &amp; Verification</a:t>
              </a:r>
              <a:endParaRPr lang="en-US" altLang="zh-CN" sz="2000" b="1" dirty="0">
                <a:solidFill>
                  <a:schemeClr val="bg1"/>
                </a:solidFill>
                <a:cs typeface="+mn-ea"/>
                <a:sym typeface="+mn-lt"/>
              </a:endParaRPr>
            </a:p>
          </p:txBody>
        </p:sp>
      </p:grpSp>
      <p:sp>
        <p:nvSpPr>
          <p:cNvPr id="15" name="椭圆 1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87AEB92A-99B5-4F3C-AE54-0E6E0C2E886F}"/>
              </a:ext>
            </a:extLst>
          </p:cNvPr>
          <p:cNvSpPr/>
          <p:nvPr/>
        </p:nvSpPr>
        <p:spPr>
          <a:xfrm>
            <a:off x="4070942" y="337748"/>
            <a:ext cx="555332" cy="555330"/>
          </a:xfrm>
          <a:prstGeom prst="ellipse">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3</a:t>
            </a:r>
            <a:endParaRPr lang="zh-CN" altLang="en-US" sz="3600" b="1" dirty="0">
              <a:solidFill>
                <a:prstClr val="white"/>
              </a:solidFill>
              <a:latin typeface="Agency FB" panose="020B0503020202020204" pitchFamily="34" charset="0"/>
            </a:endParaRPr>
          </a:p>
        </p:txBody>
      </p:sp>
    </p:spTree>
    <p:extLst>
      <p:ext uri="{BB962C8B-B14F-4D97-AF65-F5344CB8AC3E}">
        <p14:creationId xmlns:p14="http://schemas.microsoft.com/office/powerpoint/2010/main" val="3754477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D8FD77BB-D208-4B2F-9080-D79D00860AC6}"/>
              </a:ext>
            </a:extLst>
          </p:cNvPr>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NEO-6M GPS Module</a:t>
            </a:r>
            <a:endParaRPr kumimoji="1" lang="zh-CN" altLang="en-US" sz="3200" dirty="0">
              <a:solidFill>
                <a:prstClr val="black">
                  <a:lumMod val="75000"/>
                  <a:lumOff val="25000"/>
                </a:prstClr>
              </a:solidFill>
              <a:cs typeface="+mn-ea"/>
              <a:sym typeface="+mn-lt"/>
            </a:endParaRPr>
          </a:p>
        </p:txBody>
      </p:sp>
      <p:pic>
        <p:nvPicPr>
          <p:cNvPr id="3" name="图片 2" descr="手机屏幕的截图&#10;&#10;中度可信度描述已自动生成">
            <a:extLst>
              <a:ext uri="{FF2B5EF4-FFF2-40B4-BE49-F238E27FC236}">
                <a16:creationId xmlns:a16="http://schemas.microsoft.com/office/drawing/2014/main" id="{6CC2721E-E77F-42F1-84E4-9A5840BB5C0A}"/>
              </a:ext>
            </a:extLst>
          </p:cNvPr>
          <p:cNvPicPr>
            <a:picLocks noChangeAspect="1"/>
          </p:cNvPicPr>
          <p:nvPr/>
        </p:nvPicPr>
        <p:blipFill>
          <a:blip r:embed="rId2"/>
          <a:stretch>
            <a:fillRect/>
          </a:stretch>
        </p:blipFill>
        <p:spPr>
          <a:xfrm>
            <a:off x="1500244" y="2765843"/>
            <a:ext cx="2913401" cy="3170282"/>
          </a:xfrm>
          <a:prstGeom prst="rect">
            <a:avLst/>
          </a:prstGeom>
        </p:spPr>
      </p:pic>
      <p:graphicFrame>
        <p:nvGraphicFramePr>
          <p:cNvPr id="4" name="表格 3">
            <a:extLst>
              <a:ext uri="{FF2B5EF4-FFF2-40B4-BE49-F238E27FC236}">
                <a16:creationId xmlns:a16="http://schemas.microsoft.com/office/drawing/2014/main" id="{DF97157D-5288-4CE1-9BC6-817D9DE5AAA2}"/>
              </a:ext>
            </a:extLst>
          </p:cNvPr>
          <p:cNvGraphicFramePr>
            <a:graphicFrameLocks noGrp="1"/>
          </p:cNvGraphicFramePr>
          <p:nvPr/>
        </p:nvGraphicFramePr>
        <p:xfrm>
          <a:off x="5853953" y="2988155"/>
          <a:ext cx="4452954" cy="3623755"/>
        </p:xfrm>
        <a:graphic>
          <a:graphicData uri="http://schemas.openxmlformats.org/drawingml/2006/table">
            <a:tbl>
              <a:tblPr firstRow="1" firstCol="1" bandRow="1">
                <a:tableStyleId>{5C22544A-7EE6-4342-B048-85BDC9FD1C3A}</a:tableStyleId>
              </a:tblPr>
              <a:tblGrid>
                <a:gridCol w="1020231">
                  <a:extLst>
                    <a:ext uri="{9D8B030D-6E8A-4147-A177-3AD203B41FA5}">
                      <a16:colId xmlns:a16="http://schemas.microsoft.com/office/drawing/2014/main" val="978018313"/>
                    </a:ext>
                  </a:extLst>
                </a:gridCol>
                <a:gridCol w="1241798">
                  <a:extLst>
                    <a:ext uri="{9D8B030D-6E8A-4147-A177-3AD203B41FA5}">
                      <a16:colId xmlns:a16="http://schemas.microsoft.com/office/drawing/2014/main" val="2066681749"/>
                    </a:ext>
                  </a:extLst>
                </a:gridCol>
                <a:gridCol w="2190925">
                  <a:extLst>
                    <a:ext uri="{9D8B030D-6E8A-4147-A177-3AD203B41FA5}">
                      <a16:colId xmlns:a16="http://schemas.microsoft.com/office/drawing/2014/main" val="2803785863"/>
                    </a:ext>
                  </a:extLst>
                </a:gridCol>
              </a:tblGrid>
              <a:tr h="724751">
                <a:tc>
                  <a:txBody>
                    <a:bodyPr/>
                    <a:lstStyle/>
                    <a:p>
                      <a:pPr algn="just"/>
                      <a:r>
                        <a:rPr lang="en-US" sz="1600" kern="100" dirty="0">
                          <a:effectLst/>
                          <a:latin typeface="+mn-lt"/>
                          <a:ea typeface="+mn-ea"/>
                          <a:cs typeface="+mn-ea"/>
                          <a:sym typeface="+mn-lt"/>
                        </a:rPr>
                        <a:t>Pin Number</a:t>
                      </a:r>
                      <a:endParaRPr lang="zh-CN" sz="1600" kern="100" dirty="0">
                        <a:effectLst/>
                        <a:latin typeface="+mn-lt"/>
                        <a:ea typeface="+mn-ea"/>
                        <a:cs typeface="+mn-ea"/>
                        <a:sym typeface="+mn-lt"/>
                      </a:endParaRPr>
                    </a:p>
                  </a:txBody>
                  <a:tcPr marL="68580" marR="68580" marT="0" marB="0"/>
                </a:tc>
                <a:tc>
                  <a:txBody>
                    <a:bodyPr/>
                    <a:lstStyle/>
                    <a:p>
                      <a:pPr algn="just"/>
                      <a:r>
                        <a:rPr lang="en-US" sz="1600" kern="100" dirty="0">
                          <a:effectLst/>
                          <a:latin typeface="+mn-lt"/>
                          <a:ea typeface="+mn-ea"/>
                          <a:cs typeface="+mn-ea"/>
                          <a:sym typeface="+mn-lt"/>
                        </a:rPr>
                        <a:t>Pin Name</a:t>
                      </a:r>
                      <a:endParaRPr lang="zh-CN" sz="1600" kern="100" dirty="0">
                        <a:effectLst/>
                        <a:latin typeface="+mn-lt"/>
                        <a:ea typeface="+mn-ea"/>
                        <a:cs typeface="+mn-ea"/>
                        <a:sym typeface="+mn-lt"/>
                      </a:endParaRPr>
                    </a:p>
                  </a:txBody>
                  <a:tcPr marL="68580" marR="68580" marT="0" marB="0"/>
                </a:tc>
                <a:tc>
                  <a:txBody>
                    <a:bodyPr/>
                    <a:lstStyle/>
                    <a:p>
                      <a:pPr algn="just"/>
                      <a:r>
                        <a:rPr lang="en-US" sz="1600" kern="100" dirty="0">
                          <a:effectLst/>
                          <a:latin typeface="+mn-lt"/>
                          <a:ea typeface="+mn-ea"/>
                          <a:cs typeface="+mn-ea"/>
                          <a:sym typeface="+mn-lt"/>
                        </a:rPr>
                        <a:t>Verification</a:t>
                      </a:r>
                      <a:endParaRPr lang="zh-CN" sz="1600" kern="100" dirty="0">
                        <a:effectLst/>
                        <a:latin typeface="+mn-lt"/>
                        <a:ea typeface="+mn-ea"/>
                        <a:cs typeface="+mn-ea"/>
                        <a:sym typeface="+mn-lt"/>
                      </a:endParaRPr>
                    </a:p>
                  </a:txBody>
                  <a:tcPr marL="68580" marR="68580" marT="0" marB="0"/>
                </a:tc>
                <a:extLst>
                  <a:ext uri="{0D108BD9-81ED-4DB2-BD59-A6C34878D82A}">
                    <a16:rowId xmlns:a16="http://schemas.microsoft.com/office/drawing/2014/main" val="606401560"/>
                  </a:ext>
                </a:extLst>
              </a:tr>
              <a:tr h="724751">
                <a:tc>
                  <a:txBody>
                    <a:bodyPr/>
                    <a:lstStyle/>
                    <a:p>
                      <a:pPr algn="just"/>
                      <a:r>
                        <a:rPr lang="en-US" sz="1600" kern="100" dirty="0">
                          <a:effectLst/>
                          <a:latin typeface="+mn-lt"/>
                          <a:ea typeface="+mn-ea"/>
                          <a:cs typeface="+mn-ea"/>
                          <a:sym typeface="+mn-lt"/>
                        </a:rPr>
                        <a:t>1</a:t>
                      </a:r>
                      <a:endParaRPr lang="zh-CN" sz="1600" kern="100" dirty="0">
                        <a:effectLst/>
                        <a:latin typeface="+mn-lt"/>
                        <a:ea typeface="+mn-ea"/>
                        <a:cs typeface="+mn-ea"/>
                        <a:sym typeface="+mn-lt"/>
                      </a:endParaRPr>
                    </a:p>
                  </a:txBody>
                  <a:tcPr marL="68580" marR="68580" marT="0" marB="0"/>
                </a:tc>
                <a:tc>
                  <a:txBody>
                    <a:bodyPr/>
                    <a:lstStyle/>
                    <a:p>
                      <a:pPr algn="just"/>
                      <a:r>
                        <a:rPr lang="en-US" sz="1600" kern="100" dirty="0">
                          <a:effectLst/>
                          <a:latin typeface="+mn-lt"/>
                          <a:ea typeface="+mn-ea"/>
                          <a:cs typeface="+mn-ea"/>
                          <a:sym typeface="+mn-lt"/>
                        </a:rPr>
                        <a:t>GND</a:t>
                      </a:r>
                      <a:endParaRPr lang="zh-CN" sz="1600" kern="100" dirty="0">
                        <a:effectLst/>
                        <a:latin typeface="+mn-lt"/>
                        <a:ea typeface="+mn-ea"/>
                        <a:cs typeface="+mn-ea"/>
                        <a:sym typeface="+mn-lt"/>
                      </a:endParaRPr>
                    </a:p>
                  </a:txBody>
                  <a:tcPr marL="68580" marR="68580" marT="0" marB="0"/>
                </a:tc>
                <a:tc>
                  <a:txBody>
                    <a:bodyPr/>
                    <a:lstStyle/>
                    <a:p>
                      <a:pPr algn="just"/>
                      <a:r>
                        <a:rPr lang="en-US" sz="1600" kern="100" dirty="0">
                          <a:effectLst/>
                          <a:latin typeface="+mn-lt"/>
                          <a:ea typeface="+mn-ea"/>
                          <a:cs typeface="+mn-ea"/>
                          <a:sym typeface="+mn-lt"/>
                        </a:rPr>
                        <a:t>Ground (0 V)</a:t>
                      </a:r>
                      <a:endParaRPr lang="zh-CN" sz="1600" kern="100" dirty="0">
                        <a:effectLst/>
                        <a:latin typeface="+mn-lt"/>
                        <a:ea typeface="+mn-ea"/>
                        <a:cs typeface="+mn-ea"/>
                        <a:sym typeface="+mn-lt"/>
                      </a:endParaRPr>
                    </a:p>
                  </a:txBody>
                  <a:tcPr marL="68580" marR="68580" marT="0" marB="0"/>
                </a:tc>
                <a:extLst>
                  <a:ext uri="{0D108BD9-81ED-4DB2-BD59-A6C34878D82A}">
                    <a16:rowId xmlns:a16="http://schemas.microsoft.com/office/drawing/2014/main" val="2652922965"/>
                  </a:ext>
                </a:extLst>
              </a:tr>
              <a:tr h="724751">
                <a:tc>
                  <a:txBody>
                    <a:bodyPr/>
                    <a:lstStyle/>
                    <a:p>
                      <a:pPr algn="just"/>
                      <a:r>
                        <a:rPr lang="en-US" sz="1600" kern="100">
                          <a:effectLst/>
                          <a:latin typeface="+mn-lt"/>
                          <a:ea typeface="+mn-ea"/>
                          <a:cs typeface="+mn-ea"/>
                          <a:sym typeface="+mn-lt"/>
                        </a:rPr>
                        <a:t>2</a:t>
                      </a:r>
                      <a:endParaRPr lang="zh-CN" sz="1600" kern="100">
                        <a:effectLst/>
                        <a:latin typeface="+mn-lt"/>
                        <a:ea typeface="+mn-ea"/>
                        <a:cs typeface="+mn-ea"/>
                        <a:sym typeface="+mn-lt"/>
                      </a:endParaRPr>
                    </a:p>
                  </a:txBody>
                  <a:tcPr marL="68580" marR="68580" marT="0" marB="0"/>
                </a:tc>
                <a:tc>
                  <a:txBody>
                    <a:bodyPr/>
                    <a:lstStyle/>
                    <a:p>
                      <a:pPr algn="just"/>
                      <a:r>
                        <a:rPr lang="en-US" sz="1600" kern="100" dirty="0">
                          <a:effectLst/>
                          <a:latin typeface="+mn-lt"/>
                          <a:ea typeface="+mn-ea"/>
                          <a:cs typeface="+mn-ea"/>
                          <a:sym typeface="+mn-lt"/>
                        </a:rPr>
                        <a:t>TX</a:t>
                      </a:r>
                      <a:endParaRPr lang="zh-CN" sz="1600" kern="100" dirty="0">
                        <a:effectLst/>
                        <a:latin typeface="+mn-lt"/>
                        <a:ea typeface="+mn-ea"/>
                        <a:cs typeface="+mn-ea"/>
                        <a:sym typeface="+mn-lt"/>
                      </a:endParaRPr>
                    </a:p>
                  </a:txBody>
                  <a:tcPr marL="68580" marR="68580" marT="0" marB="0"/>
                </a:tc>
                <a:tc>
                  <a:txBody>
                    <a:bodyPr/>
                    <a:lstStyle/>
                    <a:p>
                      <a:pPr algn="just"/>
                      <a:r>
                        <a:rPr lang="en-US" sz="1600" kern="100" dirty="0">
                          <a:effectLst/>
                          <a:latin typeface="+mn-lt"/>
                          <a:ea typeface="+mn-ea"/>
                          <a:cs typeface="+mn-ea"/>
                          <a:sym typeface="+mn-lt"/>
                        </a:rPr>
                        <a:t>Transmit data bit X</a:t>
                      </a:r>
                      <a:endParaRPr lang="zh-CN" sz="1600" kern="100" dirty="0">
                        <a:effectLst/>
                        <a:latin typeface="+mn-lt"/>
                        <a:ea typeface="+mn-ea"/>
                        <a:cs typeface="+mn-ea"/>
                        <a:sym typeface="+mn-lt"/>
                      </a:endParaRPr>
                    </a:p>
                  </a:txBody>
                  <a:tcPr marL="68580" marR="68580" marT="0" marB="0"/>
                </a:tc>
                <a:extLst>
                  <a:ext uri="{0D108BD9-81ED-4DB2-BD59-A6C34878D82A}">
                    <a16:rowId xmlns:a16="http://schemas.microsoft.com/office/drawing/2014/main" val="4237398809"/>
                  </a:ext>
                </a:extLst>
              </a:tr>
              <a:tr h="724751">
                <a:tc>
                  <a:txBody>
                    <a:bodyPr/>
                    <a:lstStyle/>
                    <a:p>
                      <a:pPr algn="just"/>
                      <a:r>
                        <a:rPr lang="en-US" sz="1600" kern="100">
                          <a:effectLst/>
                          <a:latin typeface="+mn-lt"/>
                          <a:ea typeface="+mn-ea"/>
                          <a:cs typeface="+mn-ea"/>
                          <a:sym typeface="+mn-lt"/>
                        </a:rPr>
                        <a:t>3</a:t>
                      </a:r>
                      <a:endParaRPr lang="zh-CN" sz="1600" kern="100">
                        <a:effectLst/>
                        <a:latin typeface="+mn-lt"/>
                        <a:ea typeface="+mn-ea"/>
                        <a:cs typeface="+mn-ea"/>
                        <a:sym typeface="+mn-lt"/>
                      </a:endParaRPr>
                    </a:p>
                  </a:txBody>
                  <a:tcPr marL="68580" marR="68580" marT="0" marB="0"/>
                </a:tc>
                <a:tc>
                  <a:txBody>
                    <a:bodyPr/>
                    <a:lstStyle/>
                    <a:p>
                      <a:pPr algn="just"/>
                      <a:r>
                        <a:rPr lang="en-US" sz="1600" kern="100" dirty="0">
                          <a:effectLst/>
                          <a:latin typeface="+mn-lt"/>
                          <a:ea typeface="+mn-ea"/>
                          <a:cs typeface="+mn-ea"/>
                          <a:sym typeface="+mn-lt"/>
                        </a:rPr>
                        <a:t>RX</a:t>
                      </a:r>
                      <a:endParaRPr lang="zh-CN" sz="1600" kern="100" dirty="0">
                        <a:effectLst/>
                        <a:latin typeface="+mn-lt"/>
                        <a:ea typeface="+mn-ea"/>
                        <a:cs typeface="+mn-ea"/>
                        <a:sym typeface="+mn-lt"/>
                      </a:endParaRPr>
                    </a:p>
                  </a:txBody>
                  <a:tcPr marL="68580" marR="68580" marT="0" marB="0"/>
                </a:tc>
                <a:tc>
                  <a:txBody>
                    <a:bodyPr/>
                    <a:lstStyle/>
                    <a:p>
                      <a:pPr algn="just"/>
                      <a:r>
                        <a:rPr lang="en-US" sz="1600" kern="100" dirty="0">
                          <a:effectLst/>
                          <a:latin typeface="+mn-lt"/>
                          <a:ea typeface="+mn-ea"/>
                          <a:cs typeface="+mn-ea"/>
                          <a:sym typeface="+mn-lt"/>
                        </a:rPr>
                        <a:t>Receive data bit X</a:t>
                      </a:r>
                      <a:endParaRPr lang="zh-CN" sz="1600" kern="100" dirty="0">
                        <a:effectLst/>
                        <a:latin typeface="+mn-lt"/>
                        <a:ea typeface="+mn-ea"/>
                        <a:cs typeface="+mn-ea"/>
                        <a:sym typeface="+mn-lt"/>
                      </a:endParaRPr>
                    </a:p>
                  </a:txBody>
                  <a:tcPr marL="68580" marR="68580" marT="0" marB="0"/>
                </a:tc>
                <a:extLst>
                  <a:ext uri="{0D108BD9-81ED-4DB2-BD59-A6C34878D82A}">
                    <a16:rowId xmlns:a16="http://schemas.microsoft.com/office/drawing/2014/main" val="1978092012"/>
                  </a:ext>
                </a:extLst>
              </a:tr>
              <a:tr h="724751">
                <a:tc>
                  <a:txBody>
                    <a:bodyPr/>
                    <a:lstStyle/>
                    <a:p>
                      <a:pPr algn="just"/>
                      <a:r>
                        <a:rPr lang="en-US" sz="1600" kern="100">
                          <a:effectLst/>
                          <a:latin typeface="+mn-lt"/>
                          <a:ea typeface="+mn-ea"/>
                          <a:cs typeface="+mn-ea"/>
                          <a:sym typeface="+mn-lt"/>
                        </a:rPr>
                        <a:t>4</a:t>
                      </a:r>
                      <a:endParaRPr lang="zh-CN" sz="1600" kern="100">
                        <a:effectLst/>
                        <a:latin typeface="+mn-lt"/>
                        <a:ea typeface="+mn-ea"/>
                        <a:cs typeface="+mn-ea"/>
                        <a:sym typeface="+mn-lt"/>
                      </a:endParaRPr>
                    </a:p>
                  </a:txBody>
                  <a:tcPr marL="68580" marR="68580" marT="0" marB="0"/>
                </a:tc>
                <a:tc>
                  <a:txBody>
                    <a:bodyPr/>
                    <a:lstStyle/>
                    <a:p>
                      <a:pPr algn="just"/>
                      <a:r>
                        <a:rPr lang="en-US" sz="1600" kern="100">
                          <a:effectLst/>
                          <a:latin typeface="+mn-lt"/>
                          <a:ea typeface="+mn-ea"/>
                          <a:cs typeface="+mn-ea"/>
                          <a:sym typeface="+mn-lt"/>
                        </a:rPr>
                        <a:t>VCC</a:t>
                      </a:r>
                      <a:endParaRPr lang="zh-CN" sz="1600" kern="100">
                        <a:effectLst/>
                        <a:latin typeface="+mn-lt"/>
                        <a:ea typeface="+mn-ea"/>
                        <a:cs typeface="+mn-ea"/>
                        <a:sym typeface="+mn-lt"/>
                      </a:endParaRPr>
                    </a:p>
                  </a:txBody>
                  <a:tcPr marL="68580" marR="68580" marT="0" marB="0"/>
                </a:tc>
                <a:tc>
                  <a:txBody>
                    <a:bodyPr/>
                    <a:lstStyle/>
                    <a:p>
                      <a:pPr algn="just"/>
                      <a:r>
                        <a:rPr lang="en-US" sz="1600" kern="100" dirty="0">
                          <a:effectLst/>
                          <a:latin typeface="+mn-lt"/>
                          <a:ea typeface="+mn-ea"/>
                          <a:cs typeface="+mn-ea"/>
                          <a:sym typeface="+mn-lt"/>
                        </a:rPr>
                        <a:t>Voltage (+3.3 V)</a:t>
                      </a:r>
                      <a:endParaRPr lang="zh-CN" sz="1600" kern="100" dirty="0">
                        <a:effectLst/>
                        <a:latin typeface="+mn-lt"/>
                        <a:ea typeface="+mn-ea"/>
                        <a:cs typeface="+mn-ea"/>
                        <a:sym typeface="+mn-lt"/>
                      </a:endParaRPr>
                    </a:p>
                  </a:txBody>
                  <a:tcPr marL="68580" marR="68580" marT="0" marB="0"/>
                </a:tc>
                <a:extLst>
                  <a:ext uri="{0D108BD9-81ED-4DB2-BD59-A6C34878D82A}">
                    <a16:rowId xmlns:a16="http://schemas.microsoft.com/office/drawing/2014/main" val="2836330281"/>
                  </a:ext>
                </a:extLst>
              </a:tr>
            </a:tbl>
          </a:graphicData>
        </a:graphic>
      </p:graphicFrame>
      <p:sp>
        <p:nvSpPr>
          <p:cNvPr id="5" name="Rectangle 2">
            <a:extLst>
              <a:ext uri="{FF2B5EF4-FFF2-40B4-BE49-F238E27FC236}">
                <a16:creationId xmlns:a16="http://schemas.microsoft.com/office/drawing/2014/main" id="{DE92325B-8431-47D9-875B-75B1681C269B}"/>
              </a:ext>
            </a:extLst>
          </p:cNvPr>
          <p:cNvSpPr>
            <a:spLocks noChangeArrowheads="1"/>
          </p:cNvSpPr>
          <p:nvPr/>
        </p:nvSpPr>
        <p:spPr bwMode="auto">
          <a:xfrm>
            <a:off x="5408857" y="2482565"/>
            <a:ext cx="640472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cs typeface="+mn-ea"/>
              <a:sym typeface="+mn-lt"/>
            </a:endParaRPr>
          </a:p>
        </p:txBody>
      </p:sp>
      <p:sp>
        <p:nvSpPr>
          <p:cNvPr id="6" name="文本框 5">
            <a:extLst>
              <a:ext uri="{FF2B5EF4-FFF2-40B4-BE49-F238E27FC236}">
                <a16:creationId xmlns:a16="http://schemas.microsoft.com/office/drawing/2014/main" id="{14A250C3-6DFA-4819-8F6B-D834BA22A106}"/>
              </a:ext>
            </a:extLst>
          </p:cNvPr>
          <p:cNvSpPr txBox="1"/>
          <p:nvPr/>
        </p:nvSpPr>
        <p:spPr>
          <a:xfrm>
            <a:off x="1500244" y="1354835"/>
            <a:ext cx="9033920" cy="646331"/>
          </a:xfrm>
          <a:prstGeom prst="rect">
            <a:avLst/>
          </a:prstGeom>
          <a:noFill/>
        </p:spPr>
        <p:txBody>
          <a:bodyPr wrap="square">
            <a:spAutoFit/>
          </a:bodyPr>
          <a:lstStyle/>
          <a:p>
            <a:r>
              <a:rPr lang="zh-CN" altLang="en-US" dirty="0">
                <a:cs typeface="+mn-ea"/>
                <a:sym typeface="+mn-lt"/>
              </a:rPr>
              <a:t>NEO-6M GPS module</a:t>
            </a:r>
            <a:r>
              <a:rPr lang="en-US" altLang="zh-CN" dirty="0">
                <a:cs typeface="+mn-ea"/>
                <a:sym typeface="+mn-lt"/>
              </a:rPr>
              <a:t>: use the </a:t>
            </a:r>
            <a:r>
              <a:rPr lang="en-US" altLang="zh-CN" dirty="0" err="1">
                <a:cs typeface="+mn-ea"/>
                <a:sym typeface="+mn-lt"/>
              </a:rPr>
              <a:t>TinyGPS</a:t>
            </a:r>
            <a:r>
              <a:rPr lang="en-US" altLang="zh-CN" dirty="0">
                <a:cs typeface="+mn-ea"/>
                <a:sym typeface="+mn-lt"/>
              </a:rPr>
              <a:t> library to get data we need, such as latitude, longitude and altitude along with time. It connects to MCU to transmit the data. </a:t>
            </a:r>
            <a:endParaRPr lang="zh-CN" altLang="en-US" dirty="0">
              <a:cs typeface="+mn-ea"/>
              <a:sym typeface="+mn-lt"/>
            </a:endParaRPr>
          </a:p>
        </p:txBody>
      </p:sp>
      <p:sp>
        <p:nvSpPr>
          <p:cNvPr id="7" name="椭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0AC53CC7-6D03-47E4-8FDA-8DE4C31BB0B3}"/>
              </a:ext>
            </a:extLst>
          </p:cNvPr>
          <p:cNvSpPr/>
          <p:nvPr/>
        </p:nvSpPr>
        <p:spPr>
          <a:xfrm>
            <a:off x="3564859" y="301889"/>
            <a:ext cx="555332" cy="555330"/>
          </a:xfrm>
          <a:prstGeom prst="ellipse">
            <a:avLst/>
          </a:prstGeom>
          <a:solidFill>
            <a:srgbClr val="4BAC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4</a:t>
            </a:r>
            <a:endParaRPr lang="zh-CN" altLang="en-US" sz="3600" b="1" dirty="0">
              <a:solidFill>
                <a:prstClr val="white"/>
              </a:solidFill>
              <a:latin typeface="Agency FB" panose="020B0503020202020204" pitchFamily="34" charset="0"/>
            </a:endParaRPr>
          </a:p>
        </p:txBody>
      </p:sp>
      <p:cxnSp>
        <p:nvCxnSpPr>
          <p:cNvPr id="8" name="直接连接符 7">
            <a:extLst>
              <a:ext uri="{FF2B5EF4-FFF2-40B4-BE49-F238E27FC236}">
                <a16:creationId xmlns:a16="http://schemas.microsoft.com/office/drawing/2014/main" id="{1617C0CE-623E-4004-8811-B9EA1E189439}"/>
              </a:ext>
            </a:extLst>
          </p:cNvPr>
          <p:cNvCxnSpPr>
            <a:cxnSpLocks/>
          </p:cNvCxnSpPr>
          <p:nvPr/>
        </p:nvCxnSpPr>
        <p:spPr>
          <a:xfrm>
            <a:off x="1643046" y="2065956"/>
            <a:ext cx="8998060"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10" name="组合 9"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DD0BBB76-D335-40FB-BBB5-1942B60DEF51}"/>
              </a:ext>
            </a:extLst>
          </p:cNvPr>
          <p:cNvGrpSpPr/>
          <p:nvPr/>
        </p:nvGrpSpPr>
        <p:grpSpPr>
          <a:xfrm>
            <a:off x="5121976" y="2346666"/>
            <a:ext cx="3953445" cy="573360"/>
            <a:chOff x="438993" y="3505200"/>
            <a:chExt cx="3052664" cy="573360"/>
          </a:xfrm>
        </p:grpSpPr>
        <p:sp>
          <p:nvSpPr>
            <p:cNvPr id="11" name="圆角矩形 24">
              <a:extLst>
                <a:ext uri="{FF2B5EF4-FFF2-40B4-BE49-F238E27FC236}">
                  <a16:creationId xmlns:a16="http://schemas.microsoft.com/office/drawing/2014/main" id="{A26EDC3E-A201-48C8-AC23-9E2657EE30DD}"/>
                </a:ext>
              </a:extLst>
            </p:cNvPr>
            <p:cNvSpPr/>
            <p:nvPr/>
          </p:nvSpPr>
          <p:spPr>
            <a:xfrm>
              <a:off x="103187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2" name="文本框 11">
              <a:extLst>
                <a:ext uri="{FF2B5EF4-FFF2-40B4-BE49-F238E27FC236}">
                  <a16:creationId xmlns:a16="http://schemas.microsoft.com/office/drawing/2014/main" id="{CCBBEA68-3ABD-4192-97B5-6A9F96AF288B}"/>
                </a:ext>
              </a:extLst>
            </p:cNvPr>
            <p:cNvSpPr txBox="1"/>
            <p:nvPr/>
          </p:nvSpPr>
          <p:spPr>
            <a:xfrm flipH="1">
              <a:off x="438993" y="3543436"/>
              <a:ext cx="3052664" cy="437043"/>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cs typeface="+mn-ea"/>
                  <a:sym typeface="+mn-lt"/>
                </a:rPr>
                <a:t>Pin Description</a:t>
              </a:r>
              <a:endParaRPr lang="en-US" altLang="zh-CN" sz="2000" dirty="0">
                <a:solidFill>
                  <a:schemeClr val="bg1"/>
                </a:solidFill>
                <a:cs typeface="+mn-ea"/>
                <a:sym typeface="+mn-lt"/>
              </a:endParaRPr>
            </a:p>
          </p:txBody>
        </p:sp>
      </p:grpSp>
    </p:spTree>
    <p:extLst>
      <p:ext uri="{BB962C8B-B14F-4D97-AF65-F5344CB8AC3E}">
        <p14:creationId xmlns:p14="http://schemas.microsoft.com/office/powerpoint/2010/main" val="3940053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par>
                                <p:cTn id="14" presetID="2" presetClass="entr" presetSubtype="4"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ppt_x"/>
                                          </p:val>
                                        </p:tav>
                                        <p:tav tm="100000">
                                          <p:val>
                                            <p:strVal val="#ppt_x"/>
                                          </p:val>
                                        </p:tav>
                                      </p:tavLst>
                                    </p:anim>
                                    <p:anim calcmode="lin" valueType="num">
                                      <p:cBhvr additive="base">
                                        <p:cTn id="1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5A221E6A-C218-471B-83EF-D958043F7BED}"/>
              </a:ext>
            </a:extLst>
          </p:cNvPr>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NEO-6M GPS Module</a:t>
            </a:r>
            <a:endParaRPr kumimoji="1" lang="zh-CN" altLang="en-US" sz="3200" dirty="0">
              <a:solidFill>
                <a:prstClr val="black">
                  <a:lumMod val="75000"/>
                  <a:lumOff val="25000"/>
                </a:prstClr>
              </a:solidFill>
              <a:cs typeface="+mn-ea"/>
              <a:sym typeface="+mn-lt"/>
            </a:endParaRPr>
          </a:p>
        </p:txBody>
      </p:sp>
      <p:graphicFrame>
        <p:nvGraphicFramePr>
          <p:cNvPr id="3" name="表格 2">
            <a:extLst>
              <a:ext uri="{FF2B5EF4-FFF2-40B4-BE49-F238E27FC236}">
                <a16:creationId xmlns:a16="http://schemas.microsoft.com/office/drawing/2014/main" id="{61A829FA-6A98-445B-8E10-2402D812C6E1}"/>
              </a:ext>
            </a:extLst>
          </p:cNvPr>
          <p:cNvGraphicFramePr>
            <a:graphicFrameLocks noGrp="1"/>
          </p:cNvGraphicFramePr>
          <p:nvPr/>
        </p:nvGraphicFramePr>
        <p:xfrm>
          <a:off x="968189" y="2274547"/>
          <a:ext cx="2788023" cy="3135735"/>
        </p:xfrm>
        <a:graphic>
          <a:graphicData uri="http://schemas.openxmlformats.org/drawingml/2006/table">
            <a:tbl>
              <a:tblPr firstRow="1" firstCol="1" bandRow="1">
                <a:tableStyleId>{5C22544A-7EE6-4342-B048-85BDC9FD1C3A}</a:tableStyleId>
              </a:tblPr>
              <a:tblGrid>
                <a:gridCol w="1544160">
                  <a:extLst>
                    <a:ext uri="{9D8B030D-6E8A-4147-A177-3AD203B41FA5}">
                      <a16:colId xmlns:a16="http://schemas.microsoft.com/office/drawing/2014/main" val="2553995738"/>
                    </a:ext>
                  </a:extLst>
                </a:gridCol>
                <a:gridCol w="1243863">
                  <a:extLst>
                    <a:ext uri="{9D8B030D-6E8A-4147-A177-3AD203B41FA5}">
                      <a16:colId xmlns:a16="http://schemas.microsoft.com/office/drawing/2014/main" val="3840173449"/>
                    </a:ext>
                  </a:extLst>
                </a:gridCol>
              </a:tblGrid>
              <a:tr h="627147">
                <a:tc>
                  <a:txBody>
                    <a:bodyPr/>
                    <a:lstStyle/>
                    <a:p>
                      <a:pPr algn="l"/>
                      <a:r>
                        <a:rPr lang="en-US" sz="1600" kern="100" dirty="0">
                          <a:effectLst/>
                          <a:latin typeface="+mn-lt"/>
                          <a:ea typeface="+mn-ea"/>
                          <a:cs typeface="+mn-ea"/>
                          <a:sym typeface="+mn-lt"/>
                        </a:rPr>
                        <a:t>NEO-6M</a:t>
                      </a:r>
                      <a:endParaRPr lang="zh-CN" sz="1600" kern="100" dirty="0">
                        <a:effectLst/>
                        <a:latin typeface="+mn-lt"/>
                        <a:ea typeface="+mn-ea"/>
                        <a:cs typeface="+mn-ea"/>
                        <a:sym typeface="+mn-lt"/>
                      </a:endParaRPr>
                    </a:p>
                  </a:txBody>
                  <a:tcPr marL="95250" marR="95250" marT="95250" marB="95250" anchor="ctr"/>
                </a:tc>
                <a:tc>
                  <a:txBody>
                    <a:bodyPr/>
                    <a:lstStyle/>
                    <a:p>
                      <a:pPr algn="l"/>
                      <a:r>
                        <a:rPr lang="en-US" sz="1600" kern="0" dirty="0">
                          <a:effectLst/>
                          <a:latin typeface="+mn-lt"/>
                          <a:ea typeface="+mn-ea"/>
                          <a:cs typeface="+mn-ea"/>
                          <a:sym typeface="+mn-lt"/>
                        </a:rPr>
                        <a:t>STM32</a:t>
                      </a:r>
                      <a:endParaRPr lang="zh-CN" sz="1600" kern="100" dirty="0">
                        <a:effectLst/>
                        <a:latin typeface="+mn-lt"/>
                        <a:ea typeface="+mn-ea"/>
                        <a:cs typeface="+mn-ea"/>
                        <a:sym typeface="+mn-lt"/>
                      </a:endParaRPr>
                    </a:p>
                  </a:txBody>
                  <a:tcPr marL="95250" marR="95250" marT="95250" marB="95250" anchor="ctr"/>
                </a:tc>
                <a:extLst>
                  <a:ext uri="{0D108BD9-81ED-4DB2-BD59-A6C34878D82A}">
                    <a16:rowId xmlns:a16="http://schemas.microsoft.com/office/drawing/2014/main" val="2841055741"/>
                  </a:ext>
                </a:extLst>
              </a:tr>
              <a:tr h="627147">
                <a:tc>
                  <a:txBody>
                    <a:bodyPr/>
                    <a:lstStyle/>
                    <a:p>
                      <a:pPr algn="l"/>
                      <a:r>
                        <a:rPr lang="en-US" sz="1600" kern="0" dirty="0">
                          <a:effectLst/>
                          <a:latin typeface="+mn-lt"/>
                          <a:ea typeface="+mn-ea"/>
                          <a:cs typeface="+mn-ea"/>
                          <a:sym typeface="+mn-lt"/>
                        </a:rPr>
                        <a:t>GND</a:t>
                      </a:r>
                      <a:endParaRPr lang="zh-CN" sz="1600" kern="100" dirty="0">
                        <a:effectLst/>
                        <a:latin typeface="+mn-lt"/>
                        <a:ea typeface="+mn-ea"/>
                        <a:cs typeface="+mn-ea"/>
                        <a:sym typeface="+mn-lt"/>
                      </a:endParaRPr>
                    </a:p>
                  </a:txBody>
                  <a:tcPr marL="95250" marR="95250" marT="95250" marB="95250" anchor="ctr"/>
                </a:tc>
                <a:tc>
                  <a:txBody>
                    <a:bodyPr/>
                    <a:lstStyle/>
                    <a:p>
                      <a:pPr algn="l"/>
                      <a:r>
                        <a:rPr lang="en-US" sz="1600" kern="0">
                          <a:effectLst/>
                          <a:latin typeface="+mn-lt"/>
                          <a:ea typeface="+mn-ea"/>
                          <a:cs typeface="+mn-ea"/>
                          <a:sym typeface="+mn-lt"/>
                        </a:rPr>
                        <a:t>G</a:t>
                      </a:r>
                      <a:endParaRPr lang="zh-CN" sz="1600" kern="100">
                        <a:effectLst/>
                        <a:latin typeface="+mn-lt"/>
                        <a:ea typeface="+mn-ea"/>
                        <a:cs typeface="+mn-ea"/>
                        <a:sym typeface="+mn-lt"/>
                      </a:endParaRPr>
                    </a:p>
                  </a:txBody>
                  <a:tcPr marL="95250" marR="95250" marT="95250" marB="95250" anchor="ctr"/>
                </a:tc>
                <a:extLst>
                  <a:ext uri="{0D108BD9-81ED-4DB2-BD59-A6C34878D82A}">
                    <a16:rowId xmlns:a16="http://schemas.microsoft.com/office/drawing/2014/main" val="3170585325"/>
                  </a:ext>
                </a:extLst>
              </a:tr>
              <a:tr h="627147">
                <a:tc>
                  <a:txBody>
                    <a:bodyPr/>
                    <a:lstStyle/>
                    <a:p>
                      <a:pPr algn="l"/>
                      <a:r>
                        <a:rPr lang="en-US" sz="1600" kern="0" dirty="0">
                          <a:effectLst/>
                          <a:latin typeface="+mn-lt"/>
                          <a:ea typeface="+mn-ea"/>
                          <a:cs typeface="+mn-ea"/>
                          <a:sym typeface="+mn-lt"/>
                        </a:rPr>
                        <a:t>TX</a:t>
                      </a:r>
                      <a:endParaRPr lang="zh-CN" sz="1600" kern="100" dirty="0">
                        <a:effectLst/>
                        <a:latin typeface="+mn-lt"/>
                        <a:ea typeface="+mn-ea"/>
                        <a:cs typeface="+mn-ea"/>
                        <a:sym typeface="+mn-lt"/>
                      </a:endParaRPr>
                    </a:p>
                  </a:txBody>
                  <a:tcPr marL="95250" marR="95250" marT="95250" marB="95250" anchor="ctr"/>
                </a:tc>
                <a:tc>
                  <a:txBody>
                    <a:bodyPr/>
                    <a:lstStyle/>
                    <a:p>
                      <a:pPr algn="l"/>
                      <a:r>
                        <a:rPr lang="en-US" sz="1600" kern="0" dirty="0">
                          <a:effectLst/>
                          <a:latin typeface="+mn-lt"/>
                          <a:ea typeface="+mn-ea"/>
                          <a:cs typeface="+mn-ea"/>
                          <a:sym typeface="+mn-lt"/>
                        </a:rPr>
                        <a:t>PA9</a:t>
                      </a:r>
                      <a:endParaRPr lang="zh-CN" sz="1600" kern="100" dirty="0">
                        <a:effectLst/>
                        <a:latin typeface="+mn-lt"/>
                        <a:ea typeface="+mn-ea"/>
                        <a:cs typeface="+mn-ea"/>
                        <a:sym typeface="+mn-lt"/>
                      </a:endParaRPr>
                    </a:p>
                  </a:txBody>
                  <a:tcPr marL="95250" marR="95250" marT="95250" marB="95250" anchor="ctr"/>
                </a:tc>
                <a:extLst>
                  <a:ext uri="{0D108BD9-81ED-4DB2-BD59-A6C34878D82A}">
                    <a16:rowId xmlns:a16="http://schemas.microsoft.com/office/drawing/2014/main" val="1179748439"/>
                  </a:ext>
                </a:extLst>
              </a:tr>
              <a:tr h="627147">
                <a:tc>
                  <a:txBody>
                    <a:bodyPr/>
                    <a:lstStyle/>
                    <a:p>
                      <a:pPr algn="l"/>
                      <a:r>
                        <a:rPr lang="en-US" sz="1600" kern="0">
                          <a:effectLst/>
                          <a:latin typeface="+mn-lt"/>
                          <a:ea typeface="+mn-ea"/>
                          <a:cs typeface="+mn-ea"/>
                          <a:sym typeface="+mn-lt"/>
                        </a:rPr>
                        <a:t>RX</a:t>
                      </a:r>
                      <a:endParaRPr lang="zh-CN" sz="1600" kern="100">
                        <a:effectLst/>
                        <a:latin typeface="+mn-lt"/>
                        <a:ea typeface="+mn-ea"/>
                        <a:cs typeface="+mn-ea"/>
                        <a:sym typeface="+mn-lt"/>
                      </a:endParaRPr>
                    </a:p>
                  </a:txBody>
                  <a:tcPr marL="95250" marR="95250" marT="95250" marB="95250" anchor="ctr"/>
                </a:tc>
                <a:tc>
                  <a:txBody>
                    <a:bodyPr/>
                    <a:lstStyle/>
                    <a:p>
                      <a:pPr algn="l"/>
                      <a:r>
                        <a:rPr lang="en-US" sz="1600" kern="0" dirty="0">
                          <a:effectLst/>
                          <a:latin typeface="+mn-lt"/>
                          <a:ea typeface="+mn-ea"/>
                          <a:cs typeface="+mn-ea"/>
                          <a:sym typeface="+mn-lt"/>
                        </a:rPr>
                        <a:t>PA2</a:t>
                      </a:r>
                      <a:endParaRPr lang="zh-CN" sz="1600" kern="100" dirty="0">
                        <a:effectLst/>
                        <a:latin typeface="+mn-lt"/>
                        <a:ea typeface="+mn-ea"/>
                        <a:cs typeface="+mn-ea"/>
                        <a:sym typeface="+mn-lt"/>
                      </a:endParaRPr>
                    </a:p>
                  </a:txBody>
                  <a:tcPr marL="95250" marR="95250" marT="95250" marB="95250" anchor="ctr"/>
                </a:tc>
                <a:extLst>
                  <a:ext uri="{0D108BD9-81ED-4DB2-BD59-A6C34878D82A}">
                    <a16:rowId xmlns:a16="http://schemas.microsoft.com/office/drawing/2014/main" val="1094587809"/>
                  </a:ext>
                </a:extLst>
              </a:tr>
              <a:tr h="627147">
                <a:tc>
                  <a:txBody>
                    <a:bodyPr/>
                    <a:lstStyle/>
                    <a:p>
                      <a:pPr algn="l"/>
                      <a:r>
                        <a:rPr lang="en-US" sz="1600" kern="0">
                          <a:effectLst/>
                          <a:latin typeface="+mn-lt"/>
                          <a:ea typeface="+mn-ea"/>
                          <a:cs typeface="+mn-ea"/>
                          <a:sym typeface="+mn-lt"/>
                        </a:rPr>
                        <a:t>VCC</a:t>
                      </a:r>
                      <a:endParaRPr lang="zh-CN" sz="1600" kern="100">
                        <a:effectLst/>
                        <a:latin typeface="+mn-lt"/>
                        <a:ea typeface="+mn-ea"/>
                        <a:cs typeface="+mn-ea"/>
                        <a:sym typeface="+mn-lt"/>
                      </a:endParaRPr>
                    </a:p>
                  </a:txBody>
                  <a:tcPr marL="95250" marR="95250" marT="95250" marB="95250" anchor="ctr"/>
                </a:tc>
                <a:tc>
                  <a:txBody>
                    <a:bodyPr/>
                    <a:lstStyle/>
                    <a:p>
                      <a:pPr algn="l"/>
                      <a:r>
                        <a:rPr lang="en-US" sz="1600" kern="0" dirty="0">
                          <a:effectLst/>
                          <a:latin typeface="+mn-lt"/>
                          <a:ea typeface="+mn-ea"/>
                          <a:cs typeface="+mn-ea"/>
                          <a:sym typeface="+mn-lt"/>
                        </a:rPr>
                        <a:t>3.3V</a:t>
                      </a:r>
                      <a:endParaRPr lang="zh-CN" sz="1600" kern="100" dirty="0">
                        <a:effectLst/>
                        <a:latin typeface="+mn-lt"/>
                        <a:ea typeface="+mn-ea"/>
                        <a:cs typeface="+mn-ea"/>
                        <a:sym typeface="+mn-lt"/>
                      </a:endParaRPr>
                    </a:p>
                  </a:txBody>
                  <a:tcPr marL="95250" marR="95250" marT="95250" marB="95250" anchor="ctr"/>
                </a:tc>
                <a:extLst>
                  <a:ext uri="{0D108BD9-81ED-4DB2-BD59-A6C34878D82A}">
                    <a16:rowId xmlns:a16="http://schemas.microsoft.com/office/drawing/2014/main" val="968417939"/>
                  </a:ext>
                </a:extLst>
              </a:tr>
            </a:tbl>
          </a:graphicData>
        </a:graphic>
      </p:graphicFrame>
      <p:graphicFrame>
        <p:nvGraphicFramePr>
          <p:cNvPr id="4" name="表格 3">
            <a:extLst>
              <a:ext uri="{FF2B5EF4-FFF2-40B4-BE49-F238E27FC236}">
                <a16:creationId xmlns:a16="http://schemas.microsoft.com/office/drawing/2014/main" id="{F6BB6386-B3EC-4D46-BF41-C824435DA00A}"/>
              </a:ext>
            </a:extLst>
          </p:cNvPr>
          <p:cNvGraphicFramePr>
            <a:graphicFrameLocks noGrp="1"/>
          </p:cNvGraphicFramePr>
          <p:nvPr/>
        </p:nvGraphicFramePr>
        <p:xfrm>
          <a:off x="4135614" y="2274547"/>
          <a:ext cx="3633900" cy="3203686"/>
        </p:xfrm>
        <a:graphic>
          <a:graphicData uri="http://schemas.openxmlformats.org/drawingml/2006/table">
            <a:tbl>
              <a:tblPr firstRow="1" bandRow="1">
                <a:tableStyleId>{5C22544A-7EE6-4342-B048-85BDC9FD1C3A}</a:tableStyleId>
              </a:tblPr>
              <a:tblGrid>
                <a:gridCol w="1858004">
                  <a:extLst>
                    <a:ext uri="{9D8B030D-6E8A-4147-A177-3AD203B41FA5}">
                      <a16:colId xmlns:a16="http://schemas.microsoft.com/office/drawing/2014/main" val="755912401"/>
                    </a:ext>
                  </a:extLst>
                </a:gridCol>
                <a:gridCol w="1775896">
                  <a:extLst>
                    <a:ext uri="{9D8B030D-6E8A-4147-A177-3AD203B41FA5}">
                      <a16:colId xmlns:a16="http://schemas.microsoft.com/office/drawing/2014/main" val="1380879120"/>
                    </a:ext>
                  </a:extLst>
                </a:gridCol>
              </a:tblGrid>
              <a:tr h="673846">
                <a:tc>
                  <a:txBody>
                    <a:bodyPr/>
                    <a:lstStyle/>
                    <a:p>
                      <a:r>
                        <a:rPr lang="en-US" altLang="zh-CN" sz="1600" b="1" kern="1200" dirty="0">
                          <a:solidFill>
                            <a:schemeClr val="lt1"/>
                          </a:solidFill>
                          <a:effectLst/>
                          <a:latin typeface="+mn-lt"/>
                          <a:ea typeface="+mn-ea"/>
                          <a:cs typeface="+mn-ea"/>
                          <a:sym typeface="+mn-lt"/>
                        </a:rPr>
                        <a:t>Requirement</a:t>
                      </a:r>
                      <a:endParaRPr lang="zh-CN" altLang="en-US" sz="1600" dirty="0">
                        <a:latin typeface="+mn-lt"/>
                        <a:ea typeface="+mn-ea"/>
                        <a:cs typeface="+mn-ea"/>
                        <a:sym typeface="+mn-lt"/>
                      </a:endParaRPr>
                    </a:p>
                  </a:txBody>
                  <a:tcPr/>
                </a:tc>
                <a:tc>
                  <a:txBody>
                    <a:bodyPr/>
                    <a:lstStyle/>
                    <a:p>
                      <a:r>
                        <a:rPr lang="en-US" altLang="zh-CN" sz="1600" b="1" kern="1200" dirty="0">
                          <a:solidFill>
                            <a:schemeClr val="lt1"/>
                          </a:solidFill>
                          <a:effectLst/>
                          <a:latin typeface="+mn-lt"/>
                          <a:ea typeface="+mn-ea"/>
                          <a:cs typeface="+mn-ea"/>
                          <a:sym typeface="+mn-lt"/>
                        </a:rPr>
                        <a:t>Verification</a:t>
                      </a:r>
                      <a:endParaRPr lang="zh-CN" altLang="en-US" sz="1600" dirty="0">
                        <a:latin typeface="+mn-lt"/>
                        <a:ea typeface="+mn-ea"/>
                        <a:cs typeface="+mn-ea"/>
                        <a:sym typeface="+mn-lt"/>
                      </a:endParaRPr>
                    </a:p>
                  </a:txBody>
                  <a:tcPr/>
                </a:tc>
                <a:extLst>
                  <a:ext uri="{0D108BD9-81ED-4DB2-BD59-A6C34878D82A}">
                    <a16:rowId xmlns:a16="http://schemas.microsoft.com/office/drawing/2014/main" val="3926745009"/>
                  </a:ext>
                </a:extLst>
              </a:tr>
              <a:tr h="1235297">
                <a:tc>
                  <a:txBody>
                    <a:bodyPr/>
                    <a:lstStyle/>
                    <a:p>
                      <a:r>
                        <a:rPr lang="en-US" altLang="zh-CN" sz="1600" kern="1200" dirty="0">
                          <a:solidFill>
                            <a:schemeClr val="dk1"/>
                          </a:solidFill>
                          <a:effectLst/>
                          <a:latin typeface="+mn-lt"/>
                          <a:ea typeface="+mn-ea"/>
                          <a:cs typeface="+mn-ea"/>
                          <a:sym typeface="+mn-lt"/>
                        </a:rPr>
                        <a:t>The batteries should hold sufficient capability to support the hold system work</a:t>
                      </a:r>
                      <a:endParaRPr lang="zh-CN" altLang="en-US" sz="1600" dirty="0">
                        <a:latin typeface="+mn-lt"/>
                        <a:ea typeface="+mn-ea"/>
                        <a:cs typeface="+mn-ea"/>
                        <a:sym typeface="+mn-lt"/>
                      </a:endParaRPr>
                    </a:p>
                  </a:txBody>
                  <a:tcPr/>
                </a:tc>
                <a:tc>
                  <a:txBody>
                    <a:bodyPr/>
                    <a:lstStyle/>
                    <a:p>
                      <a:r>
                        <a:rPr lang="en-US" altLang="zh-CN" sz="1600" kern="1200" dirty="0">
                          <a:solidFill>
                            <a:schemeClr val="dk1"/>
                          </a:solidFill>
                          <a:effectLst/>
                          <a:latin typeface="+mn-lt"/>
                          <a:ea typeface="+mn-ea"/>
                          <a:cs typeface="+mn-ea"/>
                          <a:sym typeface="+mn-lt"/>
                        </a:rPr>
                        <a:t>We need to check the batteries’ capability to ensure that the available working time of power supply should exceed the time for a vehicle’s test period on a road </a:t>
                      </a:r>
                      <a:endParaRPr lang="zh-CN" altLang="en-US" sz="1600" dirty="0">
                        <a:latin typeface="+mn-lt"/>
                        <a:ea typeface="+mn-ea"/>
                        <a:cs typeface="+mn-ea"/>
                        <a:sym typeface="+mn-lt"/>
                      </a:endParaRPr>
                    </a:p>
                  </a:txBody>
                  <a:tcPr/>
                </a:tc>
                <a:extLst>
                  <a:ext uri="{0D108BD9-81ED-4DB2-BD59-A6C34878D82A}">
                    <a16:rowId xmlns:a16="http://schemas.microsoft.com/office/drawing/2014/main" val="519885407"/>
                  </a:ext>
                </a:extLst>
              </a:tr>
            </a:tbl>
          </a:graphicData>
        </a:graphic>
      </p:graphicFrame>
      <p:graphicFrame>
        <p:nvGraphicFramePr>
          <p:cNvPr id="5" name="表格 4">
            <a:extLst>
              <a:ext uri="{FF2B5EF4-FFF2-40B4-BE49-F238E27FC236}">
                <a16:creationId xmlns:a16="http://schemas.microsoft.com/office/drawing/2014/main" id="{9B8FB604-93A0-4743-BDBC-6A262E87B552}"/>
              </a:ext>
            </a:extLst>
          </p:cNvPr>
          <p:cNvGraphicFramePr>
            <a:graphicFrameLocks noGrp="1"/>
          </p:cNvGraphicFramePr>
          <p:nvPr/>
        </p:nvGraphicFramePr>
        <p:xfrm>
          <a:off x="8148916" y="2274546"/>
          <a:ext cx="3633900" cy="3203688"/>
        </p:xfrm>
        <a:graphic>
          <a:graphicData uri="http://schemas.openxmlformats.org/drawingml/2006/table">
            <a:tbl>
              <a:tblPr firstRow="1" firstCol="1" bandRow="1">
                <a:tableStyleId>{5C22544A-7EE6-4342-B048-85BDC9FD1C3A}</a:tableStyleId>
              </a:tblPr>
              <a:tblGrid>
                <a:gridCol w="1587922">
                  <a:extLst>
                    <a:ext uri="{9D8B030D-6E8A-4147-A177-3AD203B41FA5}">
                      <a16:colId xmlns:a16="http://schemas.microsoft.com/office/drawing/2014/main" val="1206622314"/>
                    </a:ext>
                  </a:extLst>
                </a:gridCol>
                <a:gridCol w="2045978">
                  <a:extLst>
                    <a:ext uri="{9D8B030D-6E8A-4147-A177-3AD203B41FA5}">
                      <a16:colId xmlns:a16="http://schemas.microsoft.com/office/drawing/2014/main" val="1048275310"/>
                    </a:ext>
                  </a:extLst>
                </a:gridCol>
              </a:tblGrid>
              <a:tr h="800922">
                <a:tc>
                  <a:txBody>
                    <a:bodyPr/>
                    <a:lstStyle/>
                    <a:p>
                      <a:pPr algn="l"/>
                      <a:r>
                        <a:rPr lang="en-US" altLang="zh-CN" sz="1800" b="1" kern="1200" dirty="0">
                          <a:solidFill>
                            <a:schemeClr val="lt1"/>
                          </a:solidFill>
                          <a:effectLst/>
                          <a:latin typeface="+mn-lt"/>
                          <a:ea typeface="+mn-ea"/>
                          <a:cs typeface="+mn-cs"/>
                        </a:rPr>
                        <a:t>Input voltage</a:t>
                      </a:r>
                      <a:endParaRPr lang="zh-CN" sz="1600" kern="100" dirty="0">
                        <a:effectLst/>
                        <a:latin typeface="+mn-lt"/>
                        <a:ea typeface="+mn-ea"/>
                        <a:cs typeface="+mn-ea"/>
                        <a:sym typeface="+mn-lt"/>
                      </a:endParaRPr>
                    </a:p>
                  </a:txBody>
                  <a:tcPr marL="95250" marR="95250" marT="95250" marB="95250" anchor="ctr"/>
                </a:tc>
                <a:tc>
                  <a:txBody>
                    <a:bodyPr/>
                    <a:lstStyle/>
                    <a:p>
                      <a:pPr algn="l"/>
                      <a:r>
                        <a:rPr lang="en-US" altLang="zh-CN" sz="1800" b="1" kern="1200" dirty="0">
                          <a:solidFill>
                            <a:schemeClr val="lt1"/>
                          </a:solidFill>
                          <a:effectLst/>
                          <a:latin typeface="+mn-lt"/>
                          <a:ea typeface="+mn-ea"/>
                          <a:cs typeface="+mn-cs"/>
                        </a:rPr>
                        <a:t>3.3 – 5.5V</a:t>
                      </a:r>
                      <a:endParaRPr lang="zh-CN" sz="1600" kern="100" dirty="0">
                        <a:effectLst/>
                        <a:latin typeface="+mn-lt"/>
                        <a:ea typeface="+mn-ea"/>
                        <a:cs typeface="+mn-ea"/>
                        <a:sym typeface="+mn-lt"/>
                      </a:endParaRPr>
                    </a:p>
                  </a:txBody>
                  <a:tcPr marL="95250" marR="95250" marT="95250" marB="95250" anchor="ctr"/>
                </a:tc>
                <a:extLst>
                  <a:ext uri="{0D108BD9-81ED-4DB2-BD59-A6C34878D82A}">
                    <a16:rowId xmlns:a16="http://schemas.microsoft.com/office/drawing/2014/main" val="1165045488"/>
                  </a:ext>
                </a:extLst>
              </a:tr>
              <a:tr h="800922">
                <a:tc>
                  <a:txBody>
                    <a:bodyPr/>
                    <a:lstStyle/>
                    <a:p>
                      <a:pPr algn="l"/>
                      <a:r>
                        <a:rPr lang="en-US" altLang="zh-CN" sz="1800" b="1" kern="1200" dirty="0">
                          <a:solidFill>
                            <a:schemeClr val="lt1"/>
                          </a:solidFill>
                          <a:effectLst/>
                          <a:latin typeface="+mn-lt"/>
                          <a:ea typeface="+mn-ea"/>
                          <a:cs typeface="+mn-cs"/>
                        </a:rPr>
                        <a:t>Power Dissipation</a:t>
                      </a:r>
                      <a:endParaRPr lang="zh-CN" sz="1600" kern="100" dirty="0">
                        <a:effectLst/>
                        <a:latin typeface="+mn-lt"/>
                        <a:ea typeface="+mn-ea"/>
                        <a:cs typeface="+mn-ea"/>
                        <a:sym typeface="+mn-lt"/>
                      </a:endParaRPr>
                    </a:p>
                  </a:txBody>
                  <a:tcPr marL="95250" marR="95250" marT="95250" marB="95250" anchor="ctr"/>
                </a:tc>
                <a:tc>
                  <a:txBody>
                    <a:bodyPr/>
                    <a:lstStyle/>
                    <a:p>
                      <a:pPr algn="l"/>
                      <a:r>
                        <a:rPr lang="en-US" altLang="zh-CN" sz="1800" kern="1200" dirty="0">
                          <a:solidFill>
                            <a:schemeClr val="dk1"/>
                          </a:solidFill>
                          <a:effectLst/>
                          <a:latin typeface="+mn-lt"/>
                          <a:ea typeface="+mn-ea"/>
                          <a:cs typeface="+mn-cs"/>
                        </a:rPr>
                        <a:t>50mA</a:t>
                      </a:r>
                      <a:endParaRPr lang="zh-CN" sz="1600" kern="100" dirty="0">
                        <a:effectLst/>
                        <a:latin typeface="+mn-lt"/>
                        <a:ea typeface="+mn-ea"/>
                        <a:cs typeface="+mn-ea"/>
                        <a:sym typeface="+mn-lt"/>
                      </a:endParaRPr>
                    </a:p>
                  </a:txBody>
                  <a:tcPr marL="95250" marR="95250" marT="95250" marB="95250" anchor="ctr"/>
                </a:tc>
                <a:extLst>
                  <a:ext uri="{0D108BD9-81ED-4DB2-BD59-A6C34878D82A}">
                    <a16:rowId xmlns:a16="http://schemas.microsoft.com/office/drawing/2014/main" val="1617963373"/>
                  </a:ext>
                </a:extLst>
              </a:tr>
              <a:tr h="800922">
                <a:tc>
                  <a:txBody>
                    <a:bodyPr/>
                    <a:lstStyle/>
                    <a:p>
                      <a:pPr algn="l"/>
                      <a:r>
                        <a:rPr lang="en-US" altLang="zh-CN" sz="1800" b="1" kern="1200" dirty="0">
                          <a:solidFill>
                            <a:schemeClr val="lt1"/>
                          </a:solidFill>
                          <a:effectLst/>
                          <a:latin typeface="+mn-lt"/>
                          <a:ea typeface="+mn-ea"/>
                          <a:cs typeface="+mn-cs"/>
                        </a:rPr>
                        <a:t>Work Temperature</a:t>
                      </a:r>
                      <a:endParaRPr lang="zh-CN" sz="1600" kern="100" dirty="0">
                        <a:effectLst/>
                        <a:latin typeface="+mn-lt"/>
                        <a:ea typeface="+mn-ea"/>
                        <a:cs typeface="+mn-ea"/>
                        <a:sym typeface="+mn-lt"/>
                      </a:endParaRPr>
                    </a:p>
                  </a:txBody>
                  <a:tcPr marL="95250" marR="95250" marT="95250" marB="95250" anchor="ctr"/>
                </a:tc>
                <a:tc>
                  <a:txBody>
                    <a:bodyPr/>
                    <a:lstStyle/>
                    <a:p>
                      <a:pPr algn="l"/>
                      <a:r>
                        <a:rPr lang="en-US" altLang="zh-CN" sz="1800" kern="1200" dirty="0">
                          <a:solidFill>
                            <a:schemeClr val="dk1"/>
                          </a:solidFill>
                          <a:effectLst/>
                          <a:latin typeface="+mn-lt"/>
                          <a:ea typeface="+mn-ea"/>
                          <a:cs typeface="+mn-cs"/>
                        </a:rPr>
                        <a:t>-40</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C to+85</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C</a:t>
                      </a:r>
                      <a:endParaRPr lang="zh-CN" altLang="zh-CN" sz="1600" kern="100" dirty="0">
                        <a:effectLst/>
                        <a:latin typeface="+mn-lt"/>
                        <a:ea typeface="+mn-ea"/>
                        <a:cs typeface="+mn-ea"/>
                        <a:sym typeface="+mn-lt"/>
                      </a:endParaRPr>
                    </a:p>
                  </a:txBody>
                  <a:tcPr marL="95250" marR="95250" marT="95250" marB="95250" anchor="ctr"/>
                </a:tc>
                <a:extLst>
                  <a:ext uri="{0D108BD9-81ED-4DB2-BD59-A6C34878D82A}">
                    <a16:rowId xmlns:a16="http://schemas.microsoft.com/office/drawing/2014/main" val="1490059933"/>
                  </a:ext>
                </a:extLst>
              </a:tr>
              <a:tr h="800922">
                <a:tc>
                  <a:txBody>
                    <a:bodyPr/>
                    <a:lstStyle/>
                    <a:p>
                      <a:pPr algn="l"/>
                      <a:r>
                        <a:rPr lang="en-US" altLang="zh-CN" sz="1800" b="1" kern="1200" dirty="0">
                          <a:solidFill>
                            <a:schemeClr val="lt1"/>
                          </a:solidFill>
                          <a:effectLst/>
                          <a:latin typeface="+mn-lt"/>
                          <a:ea typeface="+mn-ea"/>
                          <a:cs typeface="+mn-cs"/>
                        </a:rPr>
                        <a:t>Storage Temperature</a:t>
                      </a:r>
                      <a:endParaRPr lang="zh-CN" sz="1600" kern="100" dirty="0">
                        <a:effectLst/>
                        <a:latin typeface="+mn-lt"/>
                        <a:ea typeface="+mn-ea"/>
                        <a:cs typeface="+mn-ea"/>
                        <a:sym typeface="+mn-lt"/>
                      </a:endParaRPr>
                    </a:p>
                  </a:txBody>
                  <a:tcPr marL="95250" marR="95250" marT="95250" marB="95250" anchor="ctr"/>
                </a:tc>
                <a:tc>
                  <a:txBody>
                    <a:bodyPr/>
                    <a:lstStyle/>
                    <a:p>
                      <a:pPr algn="l"/>
                      <a:r>
                        <a:rPr lang="en-US" altLang="zh-CN" sz="1800" kern="1200" dirty="0">
                          <a:solidFill>
                            <a:schemeClr val="dk1"/>
                          </a:solidFill>
                          <a:effectLst/>
                          <a:latin typeface="+mn-lt"/>
                          <a:ea typeface="+mn-ea"/>
                          <a:cs typeface="+mn-cs"/>
                        </a:rPr>
                        <a:t>-55</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C to+100</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C</a:t>
                      </a:r>
                      <a:endParaRPr lang="zh-CN" sz="1600" kern="100" dirty="0">
                        <a:effectLst/>
                        <a:latin typeface="+mn-lt"/>
                        <a:ea typeface="+mn-ea"/>
                        <a:cs typeface="+mn-ea"/>
                        <a:sym typeface="+mn-lt"/>
                      </a:endParaRPr>
                    </a:p>
                  </a:txBody>
                  <a:tcPr marL="95250" marR="95250" marT="95250" marB="95250" anchor="ctr"/>
                </a:tc>
                <a:extLst>
                  <a:ext uri="{0D108BD9-81ED-4DB2-BD59-A6C34878D82A}">
                    <a16:rowId xmlns:a16="http://schemas.microsoft.com/office/drawing/2014/main" val="1336268569"/>
                  </a:ext>
                </a:extLst>
              </a:tr>
            </a:tbl>
          </a:graphicData>
        </a:graphic>
      </p:graphicFrame>
      <p:grpSp>
        <p:nvGrpSpPr>
          <p:cNvPr id="6" name="组合 5"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32A279EA-08E1-4889-9C0E-3B658D47B339}"/>
              </a:ext>
            </a:extLst>
          </p:cNvPr>
          <p:cNvGrpSpPr/>
          <p:nvPr/>
        </p:nvGrpSpPr>
        <p:grpSpPr>
          <a:xfrm>
            <a:off x="904882" y="1460306"/>
            <a:ext cx="3052664" cy="573360"/>
            <a:chOff x="438993" y="3505200"/>
            <a:chExt cx="3052664" cy="573360"/>
          </a:xfrm>
        </p:grpSpPr>
        <p:sp>
          <p:nvSpPr>
            <p:cNvPr id="7" name="圆角矩形 24">
              <a:extLst>
                <a:ext uri="{FF2B5EF4-FFF2-40B4-BE49-F238E27FC236}">
                  <a16:creationId xmlns:a16="http://schemas.microsoft.com/office/drawing/2014/main" id="{A599C887-0047-416D-B4CD-A9CE92600625}"/>
                </a:ext>
              </a:extLst>
            </p:cNvPr>
            <p:cNvSpPr/>
            <p:nvPr/>
          </p:nvSpPr>
          <p:spPr>
            <a:xfrm>
              <a:off x="103187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8" name="文本框 7">
              <a:extLst>
                <a:ext uri="{FF2B5EF4-FFF2-40B4-BE49-F238E27FC236}">
                  <a16:creationId xmlns:a16="http://schemas.microsoft.com/office/drawing/2014/main" id="{62104915-B7B9-477A-8447-D5167BC258F9}"/>
                </a:ext>
              </a:extLst>
            </p:cNvPr>
            <p:cNvSpPr txBox="1"/>
            <p:nvPr/>
          </p:nvSpPr>
          <p:spPr>
            <a:xfrm flipH="1">
              <a:off x="438993" y="3543436"/>
              <a:ext cx="3052664" cy="437043"/>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cs typeface="+mn-ea"/>
                  <a:sym typeface="+mn-lt"/>
                </a:rPr>
                <a:t>Pin Connection</a:t>
              </a:r>
              <a:endParaRPr lang="en-US" altLang="zh-CN" sz="2000" dirty="0">
                <a:solidFill>
                  <a:schemeClr val="bg1"/>
                </a:solidFill>
                <a:cs typeface="+mn-ea"/>
                <a:sym typeface="+mn-lt"/>
              </a:endParaRPr>
            </a:p>
          </p:txBody>
        </p:sp>
      </p:grpSp>
      <p:grpSp>
        <p:nvGrpSpPr>
          <p:cNvPr id="9" name="组合 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1D23EB62-7D6A-4783-89EA-008D4B4AA864}"/>
              </a:ext>
            </a:extLst>
          </p:cNvPr>
          <p:cNvGrpSpPr/>
          <p:nvPr/>
        </p:nvGrpSpPr>
        <p:grpSpPr>
          <a:xfrm>
            <a:off x="4349094" y="1460306"/>
            <a:ext cx="3326545" cy="1213174"/>
            <a:chOff x="3097213" y="3505200"/>
            <a:chExt cx="1479121" cy="1213174"/>
          </a:xfrm>
        </p:grpSpPr>
        <p:sp>
          <p:nvSpPr>
            <p:cNvPr id="10" name="圆角矩形 27">
              <a:extLst>
                <a:ext uri="{FF2B5EF4-FFF2-40B4-BE49-F238E27FC236}">
                  <a16:creationId xmlns:a16="http://schemas.microsoft.com/office/drawing/2014/main" id="{A8AABF20-D17F-4DF9-843B-DF217371137C}"/>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1" name="文本框 10">
              <a:extLst>
                <a:ext uri="{FF2B5EF4-FFF2-40B4-BE49-F238E27FC236}">
                  <a16:creationId xmlns:a16="http://schemas.microsoft.com/office/drawing/2014/main" id="{11881577-7E00-4747-8F8C-82F01EFD83FB}"/>
                </a:ext>
              </a:extLst>
            </p:cNvPr>
            <p:cNvSpPr txBox="1"/>
            <p:nvPr/>
          </p:nvSpPr>
          <p:spPr>
            <a:xfrm flipH="1">
              <a:off x="3138427" y="3542668"/>
              <a:ext cx="1437907" cy="1175706"/>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effectLst/>
                  <a:cs typeface="+mn-ea"/>
                  <a:sym typeface="+mn-lt"/>
                </a:rPr>
                <a:t>Requirement &amp; Verification</a:t>
              </a:r>
              <a:endParaRPr lang="en-US" altLang="zh-CN" sz="2000" b="1" dirty="0">
                <a:solidFill>
                  <a:schemeClr val="bg1"/>
                </a:solidFill>
                <a:cs typeface="+mn-ea"/>
                <a:sym typeface="+mn-lt"/>
              </a:endParaRPr>
            </a:p>
          </p:txBody>
        </p:sp>
      </p:grpSp>
      <p:grpSp>
        <p:nvGrpSpPr>
          <p:cNvPr id="12" name="组合 1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F34DF4C7-BC8C-4FB8-966A-C820287B703A}"/>
              </a:ext>
            </a:extLst>
          </p:cNvPr>
          <p:cNvGrpSpPr/>
          <p:nvPr/>
        </p:nvGrpSpPr>
        <p:grpSpPr>
          <a:xfrm>
            <a:off x="8439534" y="1460306"/>
            <a:ext cx="3052664" cy="573360"/>
            <a:chOff x="438993" y="3505200"/>
            <a:chExt cx="3052664" cy="573360"/>
          </a:xfrm>
        </p:grpSpPr>
        <p:sp>
          <p:nvSpPr>
            <p:cNvPr id="13" name="圆角矩形 24">
              <a:extLst>
                <a:ext uri="{FF2B5EF4-FFF2-40B4-BE49-F238E27FC236}">
                  <a16:creationId xmlns:a16="http://schemas.microsoft.com/office/drawing/2014/main" id="{B07D4FD4-171C-403D-8309-246BBF792D52}"/>
                </a:ext>
              </a:extLst>
            </p:cNvPr>
            <p:cNvSpPr/>
            <p:nvPr/>
          </p:nvSpPr>
          <p:spPr>
            <a:xfrm>
              <a:off x="103187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4" name="文本框 13">
              <a:extLst>
                <a:ext uri="{FF2B5EF4-FFF2-40B4-BE49-F238E27FC236}">
                  <a16:creationId xmlns:a16="http://schemas.microsoft.com/office/drawing/2014/main" id="{DB356530-0196-4182-AFF7-098461962CEE}"/>
                </a:ext>
              </a:extLst>
            </p:cNvPr>
            <p:cNvSpPr txBox="1"/>
            <p:nvPr/>
          </p:nvSpPr>
          <p:spPr>
            <a:xfrm flipH="1">
              <a:off x="438993" y="3543436"/>
              <a:ext cx="3052664" cy="437043"/>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cs typeface="+mn-ea"/>
                  <a:sym typeface="+mn-lt"/>
                </a:rPr>
                <a:t>Tolerance</a:t>
              </a:r>
              <a:endParaRPr lang="en-US" altLang="zh-CN" sz="2000" dirty="0">
                <a:solidFill>
                  <a:schemeClr val="bg1"/>
                </a:solidFill>
                <a:cs typeface="+mn-ea"/>
                <a:sym typeface="+mn-lt"/>
              </a:endParaRPr>
            </a:p>
          </p:txBody>
        </p:sp>
      </p:grpSp>
      <p:sp>
        <p:nvSpPr>
          <p:cNvPr id="15" name="椭圆 1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608C5565-F167-4B18-A787-B76240488355}"/>
              </a:ext>
            </a:extLst>
          </p:cNvPr>
          <p:cNvSpPr/>
          <p:nvPr/>
        </p:nvSpPr>
        <p:spPr>
          <a:xfrm>
            <a:off x="3564859" y="301889"/>
            <a:ext cx="555332" cy="555330"/>
          </a:xfrm>
          <a:prstGeom prst="ellipse">
            <a:avLst/>
          </a:prstGeom>
          <a:solidFill>
            <a:srgbClr val="4BAC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4</a:t>
            </a:r>
            <a:endParaRPr lang="zh-CN" altLang="en-US" sz="3600" b="1" dirty="0">
              <a:solidFill>
                <a:prstClr val="white"/>
              </a:solidFill>
              <a:latin typeface="Agency FB" panose="020B0503020202020204" pitchFamily="34" charset="0"/>
            </a:endParaRPr>
          </a:p>
        </p:txBody>
      </p:sp>
    </p:spTree>
    <p:extLst>
      <p:ext uri="{BB962C8B-B14F-4D97-AF65-F5344CB8AC3E}">
        <p14:creationId xmlns:p14="http://schemas.microsoft.com/office/powerpoint/2010/main" val="130934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par>
                                <p:cTn id="21" presetID="53" presetClass="entr" presetSubtype="16"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p:cTn id="23" dur="500" fill="hold"/>
                                        <p:tgtEl>
                                          <p:spTgt spid="15"/>
                                        </p:tgtEl>
                                        <p:attrNameLst>
                                          <p:attrName>ppt_w</p:attrName>
                                        </p:attrNameLst>
                                      </p:cBhvr>
                                      <p:tavLst>
                                        <p:tav tm="0">
                                          <p:val>
                                            <p:fltVal val="0"/>
                                          </p:val>
                                        </p:tav>
                                        <p:tav tm="100000">
                                          <p:val>
                                            <p:strVal val="#ppt_w"/>
                                          </p:val>
                                        </p:tav>
                                      </p:tavLst>
                                    </p:anim>
                                    <p:anim calcmode="lin" valueType="num">
                                      <p:cBhvr>
                                        <p:cTn id="24" dur="500" fill="hold"/>
                                        <p:tgtEl>
                                          <p:spTgt spid="15"/>
                                        </p:tgtEl>
                                        <p:attrNameLst>
                                          <p:attrName>ppt_h</p:attrName>
                                        </p:attrNameLst>
                                      </p:cBhvr>
                                      <p:tavLst>
                                        <p:tav tm="0">
                                          <p:val>
                                            <p:fltVal val="0"/>
                                          </p:val>
                                        </p:tav>
                                        <p:tav tm="100000">
                                          <p:val>
                                            <p:strVal val="#ppt_h"/>
                                          </p:val>
                                        </p:tav>
                                      </p:tavLst>
                                    </p:anim>
                                    <p:animEffect transition="in" filter="fade">
                                      <p:cBhvr>
                                        <p:cTn id="2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57"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a:grpSpLocks noChangeAspect="1"/>
          </p:cNvGrpSpPr>
          <p:nvPr/>
        </p:nvGrpSpPr>
        <p:grpSpPr bwMode="auto">
          <a:xfrm>
            <a:off x="6749853" y="2078926"/>
            <a:ext cx="1034902" cy="1034898"/>
            <a:chOff x="4490" y="944"/>
            <a:chExt cx="926" cy="926"/>
          </a:xfrm>
        </p:grpSpPr>
        <p:sp>
          <p:nvSpPr>
            <p:cNvPr id="6" name="Oval 458"/>
            <p:cNvSpPr>
              <a:spLocks noChangeArrowheads="1"/>
            </p:cNvSpPr>
            <p:nvPr/>
          </p:nvSpPr>
          <p:spPr bwMode="auto">
            <a:xfrm>
              <a:off x="4490" y="944"/>
              <a:ext cx="926" cy="926"/>
            </a:xfrm>
            <a:prstGeom prst="ellipse">
              <a:avLst/>
            </a:prstGeom>
            <a:solidFill>
              <a:srgbClr val="F400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7" name="Freeform 459"/>
            <p:cNvSpPr>
              <a:spLocks/>
            </p:cNvSpPr>
            <p:nvPr/>
          </p:nvSpPr>
          <p:spPr bwMode="auto">
            <a:xfrm>
              <a:off x="4588" y="1284"/>
              <a:ext cx="587" cy="405"/>
            </a:xfrm>
            <a:custGeom>
              <a:avLst/>
              <a:gdLst>
                <a:gd name="T0" fmla="*/ 53 w 247"/>
                <a:gd name="T1" fmla="*/ 170 h 170"/>
                <a:gd name="T2" fmla="*/ 43 w 247"/>
                <a:gd name="T3" fmla="*/ 163 h 170"/>
                <a:gd name="T4" fmla="*/ 0 w 247"/>
                <a:gd name="T5" fmla="*/ 28 h 170"/>
                <a:gd name="T6" fmla="*/ 0 w 247"/>
                <a:gd name="T7" fmla="*/ 28 h 170"/>
                <a:gd name="T8" fmla="*/ 2 w 247"/>
                <a:gd name="T9" fmla="*/ 7 h 170"/>
                <a:gd name="T10" fmla="*/ 2 w 247"/>
                <a:gd name="T11" fmla="*/ 6 h 170"/>
                <a:gd name="T12" fmla="*/ 10 w 247"/>
                <a:gd name="T13" fmla="*/ 0 h 170"/>
                <a:gd name="T14" fmla="*/ 10 w 247"/>
                <a:gd name="T15" fmla="*/ 0 h 170"/>
                <a:gd name="T16" fmla="*/ 61 w 247"/>
                <a:gd name="T17" fmla="*/ 1 h 170"/>
                <a:gd name="T18" fmla="*/ 91 w 247"/>
                <a:gd name="T19" fmla="*/ 1 h 170"/>
                <a:gd name="T20" fmla="*/ 91 w 247"/>
                <a:gd name="T21" fmla="*/ 1 h 170"/>
                <a:gd name="T22" fmla="*/ 101 w 247"/>
                <a:gd name="T23" fmla="*/ 6 h 170"/>
                <a:gd name="T24" fmla="*/ 113 w 247"/>
                <a:gd name="T25" fmla="*/ 22 h 170"/>
                <a:gd name="T26" fmla="*/ 115 w 247"/>
                <a:gd name="T27" fmla="*/ 23 h 170"/>
                <a:gd name="T28" fmla="*/ 198 w 247"/>
                <a:gd name="T29" fmla="*/ 24 h 170"/>
                <a:gd name="T30" fmla="*/ 223 w 247"/>
                <a:gd name="T31" fmla="*/ 24 h 170"/>
                <a:gd name="T32" fmla="*/ 231 w 247"/>
                <a:gd name="T33" fmla="*/ 28 h 170"/>
                <a:gd name="T34" fmla="*/ 231 w 247"/>
                <a:gd name="T35" fmla="*/ 29 h 170"/>
                <a:gd name="T36" fmla="*/ 234 w 247"/>
                <a:gd name="T37" fmla="*/ 53 h 170"/>
                <a:gd name="T38" fmla="*/ 247 w 247"/>
                <a:gd name="T39" fmla="*/ 148 h 170"/>
                <a:gd name="T40" fmla="*/ 243 w 247"/>
                <a:gd name="T41" fmla="*/ 149 h 170"/>
                <a:gd name="T42" fmla="*/ 53 w 247"/>
                <a:gd name="T43"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7" h="170">
                  <a:moveTo>
                    <a:pt x="53" y="170"/>
                  </a:moveTo>
                  <a:cubicBezTo>
                    <a:pt x="46" y="170"/>
                    <a:pt x="43" y="165"/>
                    <a:pt x="43" y="163"/>
                  </a:cubicBezTo>
                  <a:cubicBezTo>
                    <a:pt x="0" y="28"/>
                    <a:pt x="0" y="28"/>
                    <a:pt x="0" y="28"/>
                  </a:cubicBezTo>
                  <a:cubicBezTo>
                    <a:pt x="0" y="28"/>
                    <a:pt x="0" y="28"/>
                    <a:pt x="0" y="28"/>
                  </a:cubicBezTo>
                  <a:cubicBezTo>
                    <a:pt x="0" y="26"/>
                    <a:pt x="1" y="9"/>
                    <a:pt x="2" y="7"/>
                  </a:cubicBezTo>
                  <a:cubicBezTo>
                    <a:pt x="2" y="6"/>
                    <a:pt x="2" y="6"/>
                    <a:pt x="2" y="6"/>
                  </a:cubicBezTo>
                  <a:cubicBezTo>
                    <a:pt x="2" y="3"/>
                    <a:pt x="4" y="0"/>
                    <a:pt x="10" y="0"/>
                  </a:cubicBezTo>
                  <a:cubicBezTo>
                    <a:pt x="10" y="0"/>
                    <a:pt x="10" y="0"/>
                    <a:pt x="10" y="0"/>
                  </a:cubicBezTo>
                  <a:cubicBezTo>
                    <a:pt x="14" y="0"/>
                    <a:pt x="39" y="0"/>
                    <a:pt x="61" y="1"/>
                  </a:cubicBezTo>
                  <a:cubicBezTo>
                    <a:pt x="76" y="1"/>
                    <a:pt x="90" y="1"/>
                    <a:pt x="91" y="1"/>
                  </a:cubicBezTo>
                  <a:cubicBezTo>
                    <a:pt x="91" y="1"/>
                    <a:pt x="91" y="1"/>
                    <a:pt x="91" y="1"/>
                  </a:cubicBezTo>
                  <a:cubicBezTo>
                    <a:pt x="95" y="1"/>
                    <a:pt x="99" y="3"/>
                    <a:pt x="101" y="6"/>
                  </a:cubicBezTo>
                  <a:cubicBezTo>
                    <a:pt x="103" y="9"/>
                    <a:pt x="112" y="21"/>
                    <a:pt x="113" y="22"/>
                  </a:cubicBezTo>
                  <a:cubicBezTo>
                    <a:pt x="114" y="23"/>
                    <a:pt x="114" y="23"/>
                    <a:pt x="115" y="23"/>
                  </a:cubicBezTo>
                  <a:cubicBezTo>
                    <a:pt x="118" y="23"/>
                    <a:pt x="168" y="24"/>
                    <a:pt x="198" y="24"/>
                  </a:cubicBezTo>
                  <a:cubicBezTo>
                    <a:pt x="212" y="24"/>
                    <a:pt x="222" y="24"/>
                    <a:pt x="223" y="24"/>
                  </a:cubicBezTo>
                  <a:cubicBezTo>
                    <a:pt x="228" y="23"/>
                    <a:pt x="230" y="25"/>
                    <a:pt x="231" y="28"/>
                  </a:cubicBezTo>
                  <a:cubicBezTo>
                    <a:pt x="231" y="29"/>
                    <a:pt x="231" y="29"/>
                    <a:pt x="231" y="29"/>
                  </a:cubicBezTo>
                  <a:cubicBezTo>
                    <a:pt x="234" y="53"/>
                    <a:pt x="234" y="53"/>
                    <a:pt x="234" y="53"/>
                  </a:cubicBezTo>
                  <a:cubicBezTo>
                    <a:pt x="247" y="148"/>
                    <a:pt x="247" y="148"/>
                    <a:pt x="247" y="148"/>
                  </a:cubicBezTo>
                  <a:cubicBezTo>
                    <a:pt x="243" y="149"/>
                    <a:pt x="243" y="149"/>
                    <a:pt x="243" y="149"/>
                  </a:cubicBezTo>
                  <a:cubicBezTo>
                    <a:pt x="179" y="157"/>
                    <a:pt x="53" y="170"/>
                    <a:pt x="53" y="17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8" name="Freeform 460"/>
            <p:cNvSpPr>
              <a:spLocks/>
            </p:cNvSpPr>
            <p:nvPr/>
          </p:nvSpPr>
          <p:spPr bwMode="auto">
            <a:xfrm>
              <a:off x="4595" y="1287"/>
              <a:ext cx="573" cy="404"/>
            </a:xfrm>
            <a:custGeom>
              <a:avLst/>
              <a:gdLst>
                <a:gd name="T0" fmla="*/ 227 w 241"/>
                <a:gd name="T1" fmla="*/ 28 h 170"/>
                <a:gd name="T2" fmla="*/ 241 w 241"/>
                <a:gd name="T3" fmla="*/ 144 h 170"/>
                <a:gd name="T4" fmla="*/ 51 w 241"/>
                <a:gd name="T5" fmla="*/ 169 h 170"/>
                <a:gd name="T6" fmla="*/ 42 w 241"/>
                <a:gd name="T7" fmla="*/ 161 h 170"/>
                <a:gd name="T8" fmla="*/ 0 w 241"/>
                <a:gd name="T9" fmla="*/ 27 h 170"/>
                <a:gd name="T10" fmla="*/ 1 w 241"/>
                <a:gd name="T11" fmla="*/ 7 h 170"/>
                <a:gd name="T12" fmla="*/ 8 w 241"/>
                <a:gd name="T13" fmla="*/ 1 h 170"/>
                <a:gd name="T14" fmla="*/ 88 w 241"/>
                <a:gd name="T15" fmla="*/ 1 h 170"/>
                <a:gd name="T16" fmla="*/ 98 w 241"/>
                <a:gd name="T17" fmla="*/ 7 h 170"/>
                <a:gd name="T18" fmla="*/ 109 w 241"/>
                <a:gd name="T19" fmla="*/ 21 h 170"/>
                <a:gd name="T20" fmla="*/ 114 w 241"/>
                <a:gd name="T21" fmla="*/ 23 h 170"/>
                <a:gd name="T22" fmla="*/ 222 w 241"/>
                <a:gd name="T23" fmla="*/ 24 h 170"/>
                <a:gd name="T24" fmla="*/ 227 w 241"/>
                <a:gd name="T25" fmla="*/ 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1" h="170">
                  <a:moveTo>
                    <a:pt x="227" y="28"/>
                  </a:moveTo>
                  <a:cubicBezTo>
                    <a:pt x="241" y="144"/>
                    <a:pt x="241" y="144"/>
                    <a:pt x="241" y="144"/>
                  </a:cubicBezTo>
                  <a:cubicBezTo>
                    <a:pt x="241" y="144"/>
                    <a:pt x="54" y="168"/>
                    <a:pt x="51" y="169"/>
                  </a:cubicBezTo>
                  <a:cubicBezTo>
                    <a:pt x="46" y="170"/>
                    <a:pt x="42" y="161"/>
                    <a:pt x="42" y="161"/>
                  </a:cubicBezTo>
                  <a:cubicBezTo>
                    <a:pt x="0" y="27"/>
                    <a:pt x="0" y="27"/>
                    <a:pt x="0" y="27"/>
                  </a:cubicBezTo>
                  <a:cubicBezTo>
                    <a:pt x="0" y="27"/>
                    <a:pt x="1" y="9"/>
                    <a:pt x="1" y="7"/>
                  </a:cubicBezTo>
                  <a:cubicBezTo>
                    <a:pt x="2" y="4"/>
                    <a:pt x="4" y="1"/>
                    <a:pt x="8" y="1"/>
                  </a:cubicBezTo>
                  <a:cubicBezTo>
                    <a:pt x="12" y="0"/>
                    <a:pt x="86" y="2"/>
                    <a:pt x="88" y="1"/>
                  </a:cubicBezTo>
                  <a:cubicBezTo>
                    <a:pt x="90" y="1"/>
                    <a:pt x="95" y="2"/>
                    <a:pt x="98" y="7"/>
                  </a:cubicBezTo>
                  <a:cubicBezTo>
                    <a:pt x="100" y="9"/>
                    <a:pt x="108" y="20"/>
                    <a:pt x="109" y="21"/>
                  </a:cubicBezTo>
                  <a:cubicBezTo>
                    <a:pt x="110" y="23"/>
                    <a:pt x="111" y="23"/>
                    <a:pt x="114" y="23"/>
                  </a:cubicBezTo>
                  <a:cubicBezTo>
                    <a:pt x="118" y="23"/>
                    <a:pt x="219" y="24"/>
                    <a:pt x="222" y="24"/>
                  </a:cubicBezTo>
                  <a:cubicBezTo>
                    <a:pt x="226" y="24"/>
                    <a:pt x="227" y="24"/>
                    <a:pt x="227"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9" name="Freeform 461"/>
            <p:cNvSpPr>
              <a:spLocks/>
            </p:cNvSpPr>
            <p:nvPr/>
          </p:nvSpPr>
          <p:spPr bwMode="auto">
            <a:xfrm>
              <a:off x="4685" y="1349"/>
              <a:ext cx="488" cy="325"/>
            </a:xfrm>
            <a:custGeom>
              <a:avLst/>
              <a:gdLst>
                <a:gd name="T0" fmla="*/ 33 w 488"/>
                <a:gd name="T1" fmla="*/ 325 h 325"/>
                <a:gd name="T2" fmla="*/ 0 w 488"/>
                <a:gd name="T3" fmla="*/ 2 h 325"/>
                <a:gd name="T4" fmla="*/ 443 w 488"/>
                <a:gd name="T5" fmla="*/ 0 h 325"/>
                <a:gd name="T6" fmla="*/ 488 w 488"/>
                <a:gd name="T7" fmla="*/ 280 h 325"/>
                <a:gd name="T8" fmla="*/ 33 w 488"/>
                <a:gd name="T9" fmla="*/ 325 h 325"/>
              </a:gdLst>
              <a:ahLst/>
              <a:cxnLst>
                <a:cxn ang="0">
                  <a:pos x="T0" y="T1"/>
                </a:cxn>
                <a:cxn ang="0">
                  <a:pos x="T2" y="T3"/>
                </a:cxn>
                <a:cxn ang="0">
                  <a:pos x="T4" y="T5"/>
                </a:cxn>
                <a:cxn ang="0">
                  <a:pos x="T6" y="T7"/>
                </a:cxn>
                <a:cxn ang="0">
                  <a:pos x="T8" y="T9"/>
                </a:cxn>
              </a:cxnLst>
              <a:rect l="0" t="0" r="r" b="b"/>
              <a:pathLst>
                <a:path w="488" h="325">
                  <a:moveTo>
                    <a:pt x="33" y="325"/>
                  </a:moveTo>
                  <a:lnTo>
                    <a:pt x="0" y="2"/>
                  </a:lnTo>
                  <a:lnTo>
                    <a:pt x="443" y="0"/>
                  </a:lnTo>
                  <a:lnTo>
                    <a:pt x="488" y="280"/>
                  </a:lnTo>
                  <a:lnTo>
                    <a:pt x="33" y="3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0" name="Freeform 462"/>
            <p:cNvSpPr>
              <a:spLocks/>
            </p:cNvSpPr>
            <p:nvPr/>
          </p:nvSpPr>
          <p:spPr bwMode="auto">
            <a:xfrm>
              <a:off x="4692" y="1125"/>
              <a:ext cx="481" cy="545"/>
            </a:xfrm>
            <a:custGeom>
              <a:avLst/>
              <a:gdLst>
                <a:gd name="T0" fmla="*/ 31 w 481"/>
                <a:gd name="T1" fmla="*/ 545 h 545"/>
                <a:gd name="T2" fmla="*/ 0 w 481"/>
                <a:gd name="T3" fmla="*/ 2 h 545"/>
                <a:gd name="T4" fmla="*/ 436 w 481"/>
                <a:gd name="T5" fmla="*/ 0 h 545"/>
                <a:gd name="T6" fmla="*/ 481 w 481"/>
                <a:gd name="T7" fmla="*/ 502 h 545"/>
                <a:gd name="T8" fmla="*/ 31 w 481"/>
                <a:gd name="T9" fmla="*/ 545 h 545"/>
              </a:gdLst>
              <a:ahLst/>
              <a:cxnLst>
                <a:cxn ang="0">
                  <a:pos x="T0" y="T1"/>
                </a:cxn>
                <a:cxn ang="0">
                  <a:pos x="T2" y="T3"/>
                </a:cxn>
                <a:cxn ang="0">
                  <a:pos x="T4" y="T5"/>
                </a:cxn>
                <a:cxn ang="0">
                  <a:pos x="T6" y="T7"/>
                </a:cxn>
                <a:cxn ang="0">
                  <a:pos x="T8" y="T9"/>
                </a:cxn>
              </a:cxnLst>
              <a:rect l="0" t="0" r="r" b="b"/>
              <a:pathLst>
                <a:path w="481" h="545">
                  <a:moveTo>
                    <a:pt x="31" y="545"/>
                  </a:moveTo>
                  <a:lnTo>
                    <a:pt x="0" y="2"/>
                  </a:lnTo>
                  <a:lnTo>
                    <a:pt x="436" y="0"/>
                  </a:lnTo>
                  <a:lnTo>
                    <a:pt x="481" y="502"/>
                  </a:lnTo>
                  <a:lnTo>
                    <a:pt x="31" y="545"/>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1" name="Freeform 463"/>
            <p:cNvSpPr>
              <a:spLocks/>
            </p:cNvSpPr>
            <p:nvPr/>
          </p:nvSpPr>
          <p:spPr bwMode="auto">
            <a:xfrm>
              <a:off x="4704" y="1410"/>
              <a:ext cx="617" cy="279"/>
            </a:xfrm>
            <a:custGeom>
              <a:avLst/>
              <a:gdLst>
                <a:gd name="T0" fmla="*/ 0 w 259"/>
                <a:gd name="T1" fmla="*/ 114 h 117"/>
                <a:gd name="T2" fmla="*/ 8 w 259"/>
                <a:gd name="T3" fmla="*/ 109 h 117"/>
                <a:gd name="T4" fmla="*/ 46 w 259"/>
                <a:gd name="T5" fmla="*/ 36 h 117"/>
                <a:gd name="T6" fmla="*/ 63 w 259"/>
                <a:gd name="T7" fmla="*/ 5 h 117"/>
                <a:gd name="T8" fmla="*/ 67 w 259"/>
                <a:gd name="T9" fmla="*/ 1 h 117"/>
                <a:gd name="T10" fmla="*/ 71 w 259"/>
                <a:gd name="T11" fmla="*/ 1 h 117"/>
                <a:gd name="T12" fmla="*/ 76 w 259"/>
                <a:gd name="T13" fmla="*/ 1 h 117"/>
                <a:gd name="T14" fmla="*/ 253 w 259"/>
                <a:gd name="T15" fmla="*/ 0 h 117"/>
                <a:gd name="T16" fmla="*/ 258 w 259"/>
                <a:gd name="T17" fmla="*/ 5 h 117"/>
                <a:gd name="T18" fmla="*/ 200 w 259"/>
                <a:gd name="T19" fmla="*/ 94 h 117"/>
                <a:gd name="T20" fmla="*/ 191 w 259"/>
                <a:gd name="T21" fmla="*/ 98 h 117"/>
                <a:gd name="T22" fmla="*/ 4 w 259"/>
                <a:gd name="T23" fmla="*/ 117 h 117"/>
                <a:gd name="T24" fmla="*/ 0 w 259"/>
                <a:gd name="T25" fmla="*/ 116 h 117"/>
                <a:gd name="T26" fmla="*/ 0 w 259"/>
                <a:gd name="T27" fmla="*/ 114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9" h="117">
                  <a:moveTo>
                    <a:pt x="0" y="114"/>
                  </a:moveTo>
                  <a:cubicBezTo>
                    <a:pt x="0" y="114"/>
                    <a:pt x="4" y="117"/>
                    <a:pt x="8" y="109"/>
                  </a:cubicBezTo>
                  <a:cubicBezTo>
                    <a:pt x="16" y="96"/>
                    <a:pt x="35" y="58"/>
                    <a:pt x="46" y="36"/>
                  </a:cubicBezTo>
                  <a:cubicBezTo>
                    <a:pt x="58" y="14"/>
                    <a:pt x="63" y="5"/>
                    <a:pt x="63" y="5"/>
                  </a:cubicBezTo>
                  <a:cubicBezTo>
                    <a:pt x="65" y="2"/>
                    <a:pt x="64" y="1"/>
                    <a:pt x="67" y="1"/>
                  </a:cubicBezTo>
                  <a:cubicBezTo>
                    <a:pt x="68" y="1"/>
                    <a:pt x="71" y="1"/>
                    <a:pt x="71" y="1"/>
                  </a:cubicBezTo>
                  <a:cubicBezTo>
                    <a:pt x="71" y="1"/>
                    <a:pt x="75" y="1"/>
                    <a:pt x="76" y="1"/>
                  </a:cubicBezTo>
                  <a:cubicBezTo>
                    <a:pt x="99" y="1"/>
                    <a:pt x="239" y="0"/>
                    <a:pt x="253" y="0"/>
                  </a:cubicBezTo>
                  <a:cubicBezTo>
                    <a:pt x="258" y="0"/>
                    <a:pt x="259" y="3"/>
                    <a:pt x="258" y="5"/>
                  </a:cubicBezTo>
                  <a:cubicBezTo>
                    <a:pt x="252" y="13"/>
                    <a:pt x="200" y="94"/>
                    <a:pt x="200" y="94"/>
                  </a:cubicBezTo>
                  <a:cubicBezTo>
                    <a:pt x="198" y="97"/>
                    <a:pt x="199" y="98"/>
                    <a:pt x="191" y="98"/>
                  </a:cubicBezTo>
                  <a:cubicBezTo>
                    <a:pt x="186" y="99"/>
                    <a:pt x="66" y="110"/>
                    <a:pt x="4" y="117"/>
                  </a:cubicBezTo>
                  <a:cubicBezTo>
                    <a:pt x="4" y="117"/>
                    <a:pt x="1" y="117"/>
                    <a:pt x="0" y="116"/>
                  </a:cubicBezTo>
                  <a:cubicBezTo>
                    <a:pt x="0" y="116"/>
                    <a:pt x="0" y="114"/>
                    <a:pt x="0" y="1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2" name="Freeform 464"/>
            <p:cNvSpPr>
              <a:spLocks/>
            </p:cNvSpPr>
            <p:nvPr/>
          </p:nvSpPr>
          <p:spPr bwMode="auto">
            <a:xfrm>
              <a:off x="4716" y="1420"/>
              <a:ext cx="602" cy="269"/>
            </a:xfrm>
            <a:custGeom>
              <a:avLst/>
              <a:gdLst>
                <a:gd name="T0" fmla="*/ 253 w 253"/>
                <a:gd name="T1" fmla="*/ 0 h 113"/>
                <a:gd name="T2" fmla="*/ 253 w 253"/>
                <a:gd name="T3" fmla="*/ 1 h 113"/>
                <a:gd name="T4" fmla="*/ 195 w 253"/>
                <a:gd name="T5" fmla="*/ 90 h 113"/>
                <a:gd name="T6" fmla="*/ 186 w 253"/>
                <a:gd name="T7" fmla="*/ 94 h 113"/>
                <a:gd name="T8" fmla="*/ 0 w 253"/>
                <a:gd name="T9" fmla="*/ 113 h 113"/>
                <a:gd name="T10" fmla="*/ 4 w 253"/>
                <a:gd name="T11" fmla="*/ 109 h 113"/>
                <a:gd name="T12" fmla="*/ 59 w 253"/>
                <a:gd name="T13" fmla="*/ 3 h 113"/>
                <a:gd name="T14" fmla="*/ 63 w 253"/>
                <a:gd name="T15" fmla="*/ 1 h 113"/>
                <a:gd name="T16" fmla="*/ 253 w 253"/>
                <a:gd name="T17"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113">
                  <a:moveTo>
                    <a:pt x="253" y="0"/>
                  </a:moveTo>
                  <a:cubicBezTo>
                    <a:pt x="253" y="0"/>
                    <a:pt x="253" y="0"/>
                    <a:pt x="253" y="1"/>
                  </a:cubicBezTo>
                  <a:cubicBezTo>
                    <a:pt x="248" y="9"/>
                    <a:pt x="197" y="87"/>
                    <a:pt x="195" y="90"/>
                  </a:cubicBezTo>
                  <a:cubicBezTo>
                    <a:pt x="193" y="93"/>
                    <a:pt x="193" y="94"/>
                    <a:pt x="186" y="94"/>
                  </a:cubicBezTo>
                  <a:cubicBezTo>
                    <a:pt x="179" y="95"/>
                    <a:pt x="0" y="113"/>
                    <a:pt x="0" y="113"/>
                  </a:cubicBezTo>
                  <a:cubicBezTo>
                    <a:pt x="0" y="113"/>
                    <a:pt x="3" y="110"/>
                    <a:pt x="4" y="109"/>
                  </a:cubicBezTo>
                  <a:cubicBezTo>
                    <a:pt x="5" y="108"/>
                    <a:pt x="58" y="5"/>
                    <a:pt x="59" y="3"/>
                  </a:cubicBezTo>
                  <a:cubicBezTo>
                    <a:pt x="60" y="2"/>
                    <a:pt x="61" y="1"/>
                    <a:pt x="63" y="1"/>
                  </a:cubicBezTo>
                  <a:cubicBezTo>
                    <a:pt x="65" y="2"/>
                    <a:pt x="253" y="0"/>
                    <a:pt x="25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3" name="Freeform 465"/>
            <p:cNvSpPr>
              <a:spLocks/>
            </p:cNvSpPr>
            <p:nvPr/>
          </p:nvSpPr>
          <p:spPr bwMode="auto">
            <a:xfrm>
              <a:off x="4787" y="1422"/>
              <a:ext cx="529" cy="176"/>
            </a:xfrm>
            <a:custGeom>
              <a:avLst/>
              <a:gdLst>
                <a:gd name="T0" fmla="*/ 175 w 222"/>
                <a:gd name="T1" fmla="*/ 74 h 74"/>
                <a:gd name="T2" fmla="*/ 217 w 222"/>
                <a:gd name="T3" fmla="*/ 9 h 74"/>
                <a:gd name="T4" fmla="*/ 222 w 222"/>
                <a:gd name="T5" fmla="*/ 2 h 74"/>
                <a:gd name="T6" fmla="*/ 219 w 222"/>
                <a:gd name="T7" fmla="*/ 0 h 74"/>
                <a:gd name="T8" fmla="*/ 33 w 222"/>
                <a:gd name="T9" fmla="*/ 0 h 74"/>
                <a:gd name="T10" fmla="*/ 29 w 222"/>
                <a:gd name="T11" fmla="*/ 3 h 74"/>
                <a:gd name="T12" fmla="*/ 0 w 222"/>
                <a:gd name="T13" fmla="*/ 59 h 74"/>
                <a:gd name="T14" fmla="*/ 175 w 222"/>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74">
                  <a:moveTo>
                    <a:pt x="175" y="74"/>
                  </a:moveTo>
                  <a:cubicBezTo>
                    <a:pt x="187" y="55"/>
                    <a:pt x="207" y="25"/>
                    <a:pt x="217" y="9"/>
                  </a:cubicBezTo>
                  <a:cubicBezTo>
                    <a:pt x="219" y="6"/>
                    <a:pt x="221" y="3"/>
                    <a:pt x="222" y="2"/>
                  </a:cubicBezTo>
                  <a:cubicBezTo>
                    <a:pt x="222" y="1"/>
                    <a:pt x="221" y="0"/>
                    <a:pt x="219" y="0"/>
                  </a:cubicBezTo>
                  <a:cubicBezTo>
                    <a:pt x="217" y="0"/>
                    <a:pt x="34" y="0"/>
                    <a:pt x="33" y="0"/>
                  </a:cubicBezTo>
                  <a:cubicBezTo>
                    <a:pt x="30" y="1"/>
                    <a:pt x="30" y="1"/>
                    <a:pt x="29" y="3"/>
                  </a:cubicBezTo>
                  <a:cubicBezTo>
                    <a:pt x="29" y="3"/>
                    <a:pt x="9" y="42"/>
                    <a:pt x="0" y="59"/>
                  </a:cubicBezTo>
                  <a:cubicBezTo>
                    <a:pt x="48" y="28"/>
                    <a:pt x="157" y="21"/>
                    <a:pt x="175"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4" name="Freeform 466"/>
            <p:cNvSpPr>
              <a:spLocks/>
            </p:cNvSpPr>
            <p:nvPr/>
          </p:nvSpPr>
          <p:spPr bwMode="auto">
            <a:xfrm>
              <a:off x="4759" y="1241"/>
              <a:ext cx="316" cy="22"/>
            </a:xfrm>
            <a:custGeom>
              <a:avLst/>
              <a:gdLst>
                <a:gd name="T0" fmla="*/ 2 w 316"/>
                <a:gd name="T1" fmla="*/ 22 h 22"/>
                <a:gd name="T2" fmla="*/ 0 w 316"/>
                <a:gd name="T3" fmla="*/ 8 h 22"/>
                <a:gd name="T4" fmla="*/ 316 w 316"/>
                <a:gd name="T5" fmla="*/ 0 h 22"/>
                <a:gd name="T6" fmla="*/ 316 w 316"/>
                <a:gd name="T7" fmla="*/ 15 h 22"/>
                <a:gd name="T8" fmla="*/ 2 w 316"/>
                <a:gd name="T9" fmla="*/ 22 h 22"/>
              </a:gdLst>
              <a:ahLst/>
              <a:cxnLst>
                <a:cxn ang="0">
                  <a:pos x="T0" y="T1"/>
                </a:cxn>
                <a:cxn ang="0">
                  <a:pos x="T2" y="T3"/>
                </a:cxn>
                <a:cxn ang="0">
                  <a:pos x="T4" y="T5"/>
                </a:cxn>
                <a:cxn ang="0">
                  <a:pos x="T6" y="T7"/>
                </a:cxn>
                <a:cxn ang="0">
                  <a:pos x="T8" y="T9"/>
                </a:cxn>
              </a:cxnLst>
              <a:rect l="0" t="0" r="r" b="b"/>
              <a:pathLst>
                <a:path w="316" h="22">
                  <a:moveTo>
                    <a:pt x="2" y="22"/>
                  </a:moveTo>
                  <a:lnTo>
                    <a:pt x="0" y="8"/>
                  </a:lnTo>
                  <a:lnTo>
                    <a:pt x="316" y="0"/>
                  </a:lnTo>
                  <a:lnTo>
                    <a:pt x="316" y="15"/>
                  </a:lnTo>
                  <a:lnTo>
                    <a:pt x="2" y="22"/>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5" name="Freeform 467"/>
            <p:cNvSpPr>
              <a:spLocks/>
            </p:cNvSpPr>
            <p:nvPr/>
          </p:nvSpPr>
          <p:spPr bwMode="auto">
            <a:xfrm>
              <a:off x="4759" y="1315"/>
              <a:ext cx="316" cy="24"/>
            </a:xfrm>
            <a:custGeom>
              <a:avLst/>
              <a:gdLst>
                <a:gd name="T0" fmla="*/ 2 w 316"/>
                <a:gd name="T1" fmla="*/ 24 h 24"/>
                <a:gd name="T2" fmla="*/ 0 w 316"/>
                <a:gd name="T3" fmla="*/ 10 h 24"/>
                <a:gd name="T4" fmla="*/ 316 w 316"/>
                <a:gd name="T5" fmla="*/ 0 h 24"/>
                <a:gd name="T6" fmla="*/ 316 w 316"/>
                <a:gd name="T7" fmla="*/ 17 h 24"/>
                <a:gd name="T8" fmla="*/ 2 w 316"/>
                <a:gd name="T9" fmla="*/ 24 h 24"/>
              </a:gdLst>
              <a:ahLst/>
              <a:cxnLst>
                <a:cxn ang="0">
                  <a:pos x="T0" y="T1"/>
                </a:cxn>
                <a:cxn ang="0">
                  <a:pos x="T2" y="T3"/>
                </a:cxn>
                <a:cxn ang="0">
                  <a:pos x="T4" y="T5"/>
                </a:cxn>
                <a:cxn ang="0">
                  <a:pos x="T6" y="T7"/>
                </a:cxn>
                <a:cxn ang="0">
                  <a:pos x="T8" y="T9"/>
                </a:cxn>
              </a:cxnLst>
              <a:rect l="0" t="0" r="r" b="b"/>
              <a:pathLst>
                <a:path w="316" h="24">
                  <a:moveTo>
                    <a:pt x="2" y="24"/>
                  </a:moveTo>
                  <a:lnTo>
                    <a:pt x="0" y="10"/>
                  </a:lnTo>
                  <a:lnTo>
                    <a:pt x="316" y="0"/>
                  </a:lnTo>
                  <a:lnTo>
                    <a:pt x="316" y="17"/>
                  </a:lnTo>
                  <a:lnTo>
                    <a:pt x="2" y="2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grpSp>
      <p:grpSp>
        <p:nvGrpSpPr>
          <p:cNvPr id="16" name="Group 47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a:grpSpLocks noChangeAspect="1"/>
          </p:cNvGrpSpPr>
          <p:nvPr/>
        </p:nvGrpSpPr>
        <p:grpSpPr bwMode="auto">
          <a:xfrm>
            <a:off x="9205510" y="2019692"/>
            <a:ext cx="1155600" cy="1153366"/>
            <a:chOff x="5558" y="904"/>
            <a:chExt cx="1034" cy="1032"/>
          </a:xfrm>
        </p:grpSpPr>
        <p:sp>
          <p:nvSpPr>
            <p:cNvPr id="17" name="Freeform 471"/>
            <p:cNvSpPr>
              <a:spLocks/>
            </p:cNvSpPr>
            <p:nvPr/>
          </p:nvSpPr>
          <p:spPr bwMode="auto">
            <a:xfrm>
              <a:off x="5558" y="904"/>
              <a:ext cx="1034" cy="1032"/>
            </a:xfrm>
            <a:custGeom>
              <a:avLst/>
              <a:gdLst>
                <a:gd name="T0" fmla="*/ 31 w 434"/>
                <a:gd name="T1" fmla="*/ 160 h 434"/>
                <a:gd name="T2" fmla="*/ 274 w 434"/>
                <a:gd name="T3" fmla="*/ 31 h 434"/>
                <a:gd name="T4" fmla="*/ 403 w 434"/>
                <a:gd name="T5" fmla="*/ 274 h 434"/>
                <a:gd name="T6" fmla="*/ 161 w 434"/>
                <a:gd name="T7" fmla="*/ 403 h 434"/>
                <a:gd name="T8" fmla="*/ 31 w 434"/>
                <a:gd name="T9" fmla="*/ 160 h 434"/>
              </a:gdLst>
              <a:ahLst/>
              <a:cxnLst>
                <a:cxn ang="0">
                  <a:pos x="T0" y="T1"/>
                </a:cxn>
                <a:cxn ang="0">
                  <a:pos x="T2" y="T3"/>
                </a:cxn>
                <a:cxn ang="0">
                  <a:pos x="T4" y="T5"/>
                </a:cxn>
                <a:cxn ang="0">
                  <a:pos x="T6" y="T7"/>
                </a:cxn>
                <a:cxn ang="0">
                  <a:pos x="T8" y="T9"/>
                </a:cxn>
              </a:cxnLst>
              <a:rect l="0" t="0" r="r" b="b"/>
              <a:pathLst>
                <a:path w="434" h="434">
                  <a:moveTo>
                    <a:pt x="31" y="160"/>
                  </a:moveTo>
                  <a:cubicBezTo>
                    <a:pt x="63" y="58"/>
                    <a:pt x="171" y="0"/>
                    <a:pt x="274" y="31"/>
                  </a:cubicBezTo>
                  <a:cubicBezTo>
                    <a:pt x="377" y="63"/>
                    <a:pt x="434" y="171"/>
                    <a:pt x="403" y="274"/>
                  </a:cubicBezTo>
                  <a:cubicBezTo>
                    <a:pt x="372" y="376"/>
                    <a:pt x="263" y="434"/>
                    <a:pt x="161" y="403"/>
                  </a:cubicBezTo>
                  <a:cubicBezTo>
                    <a:pt x="58" y="371"/>
                    <a:pt x="0" y="263"/>
                    <a:pt x="31" y="160"/>
                  </a:cubicBezTo>
                  <a:close/>
                </a:path>
              </a:pathLst>
            </a:custGeom>
            <a:solidFill>
              <a:srgbClr val="96D0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8" name="Freeform 472"/>
            <p:cNvSpPr>
              <a:spLocks noEditPoints="1"/>
            </p:cNvSpPr>
            <p:nvPr/>
          </p:nvSpPr>
          <p:spPr bwMode="auto">
            <a:xfrm>
              <a:off x="5737" y="1051"/>
              <a:ext cx="679" cy="738"/>
            </a:xfrm>
            <a:custGeom>
              <a:avLst/>
              <a:gdLst>
                <a:gd name="T0" fmla="*/ 221 w 285"/>
                <a:gd name="T1" fmla="*/ 145 h 310"/>
                <a:gd name="T2" fmla="*/ 212 w 285"/>
                <a:gd name="T3" fmla="*/ 178 h 310"/>
                <a:gd name="T4" fmla="*/ 211 w 285"/>
                <a:gd name="T5" fmla="*/ 208 h 310"/>
                <a:gd name="T6" fmla="*/ 216 w 285"/>
                <a:gd name="T7" fmla="*/ 210 h 310"/>
                <a:gd name="T8" fmla="*/ 240 w 285"/>
                <a:gd name="T9" fmla="*/ 246 h 310"/>
                <a:gd name="T10" fmla="*/ 211 w 285"/>
                <a:gd name="T11" fmla="*/ 226 h 310"/>
                <a:gd name="T12" fmla="*/ 215 w 285"/>
                <a:gd name="T13" fmla="*/ 64 h 310"/>
                <a:gd name="T14" fmla="*/ 246 w 285"/>
                <a:gd name="T15" fmla="*/ 45 h 310"/>
                <a:gd name="T16" fmla="*/ 220 w 285"/>
                <a:gd name="T17" fmla="*/ 79 h 310"/>
                <a:gd name="T18" fmla="*/ 215 w 285"/>
                <a:gd name="T19" fmla="*/ 81 h 310"/>
                <a:gd name="T20" fmla="*/ 278 w 285"/>
                <a:gd name="T21" fmla="*/ 139 h 310"/>
                <a:gd name="T22" fmla="*/ 235 w 285"/>
                <a:gd name="T23" fmla="*/ 145 h 310"/>
                <a:gd name="T24" fmla="*/ 277 w 285"/>
                <a:gd name="T25" fmla="*/ 154 h 310"/>
                <a:gd name="T26" fmla="*/ 278 w 285"/>
                <a:gd name="T27" fmla="*/ 139 h 310"/>
                <a:gd name="T28" fmla="*/ 143 w 285"/>
                <a:gd name="T29" fmla="*/ 309 h 310"/>
                <a:gd name="T30" fmla="*/ 184 w 285"/>
                <a:gd name="T31" fmla="*/ 209 h 310"/>
                <a:gd name="T32" fmla="*/ 214 w 285"/>
                <a:gd name="T33" fmla="*/ 111 h 310"/>
                <a:gd name="T34" fmla="*/ 143 w 285"/>
                <a:gd name="T35" fmla="*/ 80 h 310"/>
                <a:gd name="T36" fmla="*/ 204 w 285"/>
                <a:gd name="T37" fmla="*/ 144 h 310"/>
                <a:gd name="T38" fmla="*/ 172 w 285"/>
                <a:gd name="T39" fmla="*/ 197 h 310"/>
                <a:gd name="T40" fmla="*/ 167 w 285"/>
                <a:gd name="T41" fmla="*/ 240 h 310"/>
                <a:gd name="T42" fmla="*/ 137 w 285"/>
                <a:gd name="T43" fmla="*/ 309 h 310"/>
                <a:gd name="T44" fmla="*/ 215 w 285"/>
                <a:gd name="T45" fmla="*/ 81 h 310"/>
                <a:gd name="T46" fmla="*/ 210 w 285"/>
                <a:gd name="T47" fmla="*/ 69 h 310"/>
                <a:gd name="T48" fmla="*/ 211 w 285"/>
                <a:gd name="T49" fmla="*/ 208 h 310"/>
                <a:gd name="T50" fmla="*/ 206 w 285"/>
                <a:gd name="T51" fmla="*/ 220 h 310"/>
                <a:gd name="T52" fmla="*/ 211 w 285"/>
                <a:gd name="T53" fmla="*/ 208 h 310"/>
                <a:gd name="T54" fmla="*/ 146 w 285"/>
                <a:gd name="T55" fmla="*/ 0 h 310"/>
                <a:gd name="T56" fmla="*/ 153 w 285"/>
                <a:gd name="T57" fmla="*/ 8 h 310"/>
                <a:gd name="T58" fmla="*/ 145 w 285"/>
                <a:gd name="T59" fmla="*/ 50 h 310"/>
                <a:gd name="T60" fmla="*/ 144 w 285"/>
                <a:gd name="T61" fmla="*/ 50 h 310"/>
                <a:gd name="T62" fmla="*/ 72 w 285"/>
                <a:gd name="T63" fmla="*/ 106 h 310"/>
                <a:gd name="T64" fmla="*/ 97 w 285"/>
                <a:gd name="T65" fmla="*/ 207 h 310"/>
                <a:gd name="T66" fmla="*/ 133 w 285"/>
                <a:gd name="T67" fmla="*/ 309 h 310"/>
                <a:gd name="T68" fmla="*/ 139 w 285"/>
                <a:gd name="T69" fmla="*/ 239 h 310"/>
                <a:gd name="T70" fmla="*/ 113 w 285"/>
                <a:gd name="T71" fmla="*/ 203 h 310"/>
                <a:gd name="T72" fmla="*/ 79 w 285"/>
                <a:gd name="T73" fmla="*/ 141 h 310"/>
                <a:gd name="T74" fmla="*/ 143 w 285"/>
                <a:gd name="T75" fmla="*/ 80 h 310"/>
                <a:gd name="T76" fmla="*/ 144 w 285"/>
                <a:gd name="T77" fmla="*/ 64 h 310"/>
                <a:gd name="T78" fmla="*/ 146 w 285"/>
                <a:gd name="T79" fmla="*/ 0 h 310"/>
                <a:gd name="T80" fmla="*/ 138 w 285"/>
                <a:gd name="T81" fmla="*/ 43 h 310"/>
                <a:gd name="T82" fmla="*/ 146 w 285"/>
                <a:gd name="T83" fmla="*/ 0 h 310"/>
                <a:gd name="T84" fmla="*/ 69 w 285"/>
                <a:gd name="T85" fmla="*/ 204 h 310"/>
                <a:gd name="T86" fmla="*/ 75 w 285"/>
                <a:gd name="T87" fmla="*/ 217 h 310"/>
                <a:gd name="T88" fmla="*/ 73 w 285"/>
                <a:gd name="T89" fmla="*/ 77 h 310"/>
                <a:gd name="T90" fmla="*/ 79 w 285"/>
                <a:gd name="T91" fmla="*/ 65 h 310"/>
                <a:gd name="T92" fmla="*/ 73 w 285"/>
                <a:gd name="T93" fmla="*/ 77 h 310"/>
                <a:gd name="T94" fmla="*/ 63 w 285"/>
                <a:gd name="T95" fmla="*/ 140 h 310"/>
                <a:gd name="T96" fmla="*/ 72 w 285"/>
                <a:gd name="T97" fmla="*/ 106 h 310"/>
                <a:gd name="T98" fmla="*/ 73 w 285"/>
                <a:gd name="T99" fmla="*/ 77 h 310"/>
                <a:gd name="T100" fmla="*/ 68 w 285"/>
                <a:gd name="T101" fmla="*/ 75 h 310"/>
                <a:gd name="T102" fmla="*/ 44 w 285"/>
                <a:gd name="T103" fmla="*/ 39 h 310"/>
                <a:gd name="T104" fmla="*/ 73 w 285"/>
                <a:gd name="T105" fmla="*/ 59 h 310"/>
                <a:gd name="T106" fmla="*/ 69 w 285"/>
                <a:gd name="T107" fmla="*/ 222 h 310"/>
                <a:gd name="T108" fmla="*/ 39 w 285"/>
                <a:gd name="T109" fmla="*/ 241 h 310"/>
                <a:gd name="T110" fmla="*/ 64 w 285"/>
                <a:gd name="T111" fmla="*/ 206 h 310"/>
                <a:gd name="T112" fmla="*/ 69 w 285"/>
                <a:gd name="T113" fmla="*/ 204 h 310"/>
                <a:gd name="T114" fmla="*/ 49 w 285"/>
                <a:gd name="T115" fmla="*/ 140 h 310"/>
                <a:gd name="T116" fmla="*/ 7 w 285"/>
                <a:gd name="T117" fmla="*/ 132 h 310"/>
                <a:gd name="T118" fmla="*/ 7 w 285"/>
                <a:gd name="T119" fmla="*/ 146 h 310"/>
                <a:gd name="T120" fmla="*/ 49 w 285"/>
                <a:gd name="T12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5" h="310">
                  <a:moveTo>
                    <a:pt x="212" y="178"/>
                  </a:moveTo>
                  <a:cubicBezTo>
                    <a:pt x="217" y="168"/>
                    <a:pt x="220" y="157"/>
                    <a:pt x="221" y="145"/>
                  </a:cubicBezTo>
                  <a:cubicBezTo>
                    <a:pt x="221" y="133"/>
                    <a:pt x="218" y="122"/>
                    <a:pt x="214" y="111"/>
                  </a:cubicBezTo>
                  <a:cubicBezTo>
                    <a:pt x="212" y="178"/>
                    <a:pt x="212" y="178"/>
                    <a:pt x="212" y="178"/>
                  </a:cubicBezTo>
                  <a:close/>
                  <a:moveTo>
                    <a:pt x="211" y="226"/>
                  </a:moveTo>
                  <a:cubicBezTo>
                    <a:pt x="211" y="208"/>
                    <a:pt x="211" y="208"/>
                    <a:pt x="211" y="208"/>
                  </a:cubicBezTo>
                  <a:cubicBezTo>
                    <a:pt x="213" y="208"/>
                    <a:pt x="215" y="209"/>
                    <a:pt x="216" y="210"/>
                  </a:cubicBezTo>
                  <a:cubicBezTo>
                    <a:pt x="216" y="210"/>
                    <a:pt x="216" y="210"/>
                    <a:pt x="216" y="210"/>
                  </a:cubicBezTo>
                  <a:cubicBezTo>
                    <a:pt x="241" y="236"/>
                    <a:pt x="241" y="236"/>
                    <a:pt x="241" y="236"/>
                  </a:cubicBezTo>
                  <a:cubicBezTo>
                    <a:pt x="243" y="239"/>
                    <a:pt x="243" y="243"/>
                    <a:pt x="240" y="246"/>
                  </a:cubicBezTo>
                  <a:cubicBezTo>
                    <a:pt x="237" y="249"/>
                    <a:pt x="233" y="249"/>
                    <a:pt x="230" y="246"/>
                  </a:cubicBezTo>
                  <a:cubicBezTo>
                    <a:pt x="211" y="226"/>
                    <a:pt x="211" y="226"/>
                    <a:pt x="211" y="226"/>
                  </a:cubicBezTo>
                  <a:close/>
                  <a:moveTo>
                    <a:pt x="215" y="81"/>
                  </a:moveTo>
                  <a:cubicBezTo>
                    <a:pt x="215" y="64"/>
                    <a:pt x="215" y="64"/>
                    <a:pt x="215" y="64"/>
                  </a:cubicBezTo>
                  <a:cubicBezTo>
                    <a:pt x="236" y="45"/>
                    <a:pt x="236" y="45"/>
                    <a:pt x="236" y="45"/>
                  </a:cubicBezTo>
                  <a:cubicBezTo>
                    <a:pt x="238" y="42"/>
                    <a:pt x="243" y="42"/>
                    <a:pt x="246" y="45"/>
                  </a:cubicBezTo>
                  <a:cubicBezTo>
                    <a:pt x="249" y="48"/>
                    <a:pt x="248" y="52"/>
                    <a:pt x="246" y="55"/>
                  </a:cubicBezTo>
                  <a:cubicBezTo>
                    <a:pt x="220" y="79"/>
                    <a:pt x="220" y="79"/>
                    <a:pt x="220" y="79"/>
                  </a:cubicBezTo>
                  <a:cubicBezTo>
                    <a:pt x="220" y="79"/>
                    <a:pt x="220" y="79"/>
                    <a:pt x="220" y="79"/>
                  </a:cubicBezTo>
                  <a:cubicBezTo>
                    <a:pt x="219" y="81"/>
                    <a:pt x="217" y="81"/>
                    <a:pt x="215" y="81"/>
                  </a:cubicBezTo>
                  <a:close/>
                  <a:moveTo>
                    <a:pt x="278" y="139"/>
                  </a:moveTo>
                  <a:cubicBezTo>
                    <a:pt x="278" y="139"/>
                    <a:pt x="278" y="139"/>
                    <a:pt x="278" y="139"/>
                  </a:cubicBezTo>
                  <a:cubicBezTo>
                    <a:pt x="242" y="138"/>
                    <a:pt x="242" y="138"/>
                    <a:pt x="242" y="138"/>
                  </a:cubicBezTo>
                  <a:cubicBezTo>
                    <a:pt x="238" y="138"/>
                    <a:pt x="235" y="141"/>
                    <a:pt x="235" y="145"/>
                  </a:cubicBezTo>
                  <a:cubicBezTo>
                    <a:pt x="235" y="149"/>
                    <a:pt x="238" y="153"/>
                    <a:pt x="242" y="153"/>
                  </a:cubicBezTo>
                  <a:cubicBezTo>
                    <a:pt x="277" y="154"/>
                    <a:pt x="277" y="154"/>
                    <a:pt x="277" y="154"/>
                  </a:cubicBezTo>
                  <a:cubicBezTo>
                    <a:pt x="281" y="154"/>
                    <a:pt x="285" y="151"/>
                    <a:pt x="285" y="147"/>
                  </a:cubicBezTo>
                  <a:cubicBezTo>
                    <a:pt x="285" y="143"/>
                    <a:pt x="282" y="139"/>
                    <a:pt x="278" y="139"/>
                  </a:cubicBezTo>
                  <a:close/>
                  <a:moveTo>
                    <a:pt x="137" y="309"/>
                  </a:moveTo>
                  <a:cubicBezTo>
                    <a:pt x="143" y="309"/>
                    <a:pt x="143" y="309"/>
                    <a:pt x="143" y="309"/>
                  </a:cubicBezTo>
                  <a:cubicBezTo>
                    <a:pt x="164" y="310"/>
                    <a:pt x="182" y="293"/>
                    <a:pt x="183" y="272"/>
                  </a:cubicBezTo>
                  <a:cubicBezTo>
                    <a:pt x="184" y="209"/>
                    <a:pt x="184" y="209"/>
                    <a:pt x="184" y="209"/>
                  </a:cubicBezTo>
                  <a:cubicBezTo>
                    <a:pt x="196" y="201"/>
                    <a:pt x="206" y="191"/>
                    <a:pt x="212" y="178"/>
                  </a:cubicBezTo>
                  <a:cubicBezTo>
                    <a:pt x="214" y="111"/>
                    <a:pt x="214" y="111"/>
                    <a:pt x="214" y="111"/>
                  </a:cubicBezTo>
                  <a:cubicBezTo>
                    <a:pt x="202" y="84"/>
                    <a:pt x="175" y="65"/>
                    <a:pt x="144" y="64"/>
                  </a:cubicBezTo>
                  <a:cubicBezTo>
                    <a:pt x="143" y="80"/>
                    <a:pt x="143" y="80"/>
                    <a:pt x="143" y="80"/>
                  </a:cubicBezTo>
                  <a:cubicBezTo>
                    <a:pt x="161" y="81"/>
                    <a:pt x="176" y="88"/>
                    <a:pt x="187" y="100"/>
                  </a:cubicBezTo>
                  <a:cubicBezTo>
                    <a:pt x="198" y="111"/>
                    <a:pt x="205" y="127"/>
                    <a:pt x="204" y="144"/>
                  </a:cubicBezTo>
                  <a:cubicBezTo>
                    <a:pt x="204" y="167"/>
                    <a:pt x="191" y="187"/>
                    <a:pt x="172" y="197"/>
                  </a:cubicBezTo>
                  <a:cubicBezTo>
                    <a:pt x="172" y="197"/>
                    <a:pt x="172" y="197"/>
                    <a:pt x="172" y="197"/>
                  </a:cubicBezTo>
                  <a:cubicBezTo>
                    <a:pt x="170" y="199"/>
                    <a:pt x="168" y="201"/>
                    <a:pt x="168" y="204"/>
                  </a:cubicBezTo>
                  <a:cubicBezTo>
                    <a:pt x="167" y="240"/>
                    <a:pt x="167" y="240"/>
                    <a:pt x="167" y="240"/>
                  </a:cubicBezTo>
                  <a:cubicBezTo>
                    <a:pt x="139" y="239"/>
                    <a:pt x="139" y="239"/>
                    <a:pt x="139" y="239"/>
                  </a:cubicBezTo>
                  <a:cubicBezTo>
                    <a:pt x="137" y="309"/>
                    <a:pt x="137" y="309"/>
                    <a:pt x="137" y="309"/>
                  </a:cubicBezTo>
                  <a:close/>
                  <a:moveTo>
                    <a:pt x="215" y="64"/>
                  </a:moveTo>
                  <a:cubicBezTo>
                    <a:pt x="215" y="81"/>
                    <a:pt x="215" y="81"/>
                    <a:pt x="215" y="81"/>
                  </a:cubicBezTo>
                  <a:cubicBezTo>
                    <a:pt x="213" y="81"/>
                    <a:pt x="211" y="81"/>
                    <a:pt x="210" y="79"/>
                  </a:cubicBezTo>
                  <a:cubicBezTo>
                    <a:pt x="207" y="76"/>
                    <a:pt x="207" y="72"/>
                    <a:pt x="210" y="69"/>
                  </a:cubicBezTo>
                  <a:cubicBezTo>
                    <a:pt x="215" y="64"/>
                    <a:pt x="215" y="64"/>
                    <a:pt x="215" y="64"/>
                  </a:cubicBezTo>
                  <a:close/>
                  <a:moveTo>
                    <a:pt x="211" y="208"/>
                  </a:moveTo>
                  <a:cubicBezTo>
                    <a:pt x="211" y="226"/>
                    <a:pt x="211" y="226"/>
                    <a:pt x="211" y="226"/>
                  </a:cubicBezTo>
                  <a:cubicBezTo>
                    <a:pt x="206" y="220"/>
                    <a:pt x="206" y="220"/>
                    <a:pt x="206" y="220"/>
                  </a:cubicBezTo>
                  <a:cubicBezTo>
                    <a:pt x="203" y="217"/>
                    <a:pt x="203" y="213"/>
                    <a:pt x="206" y="210"/>
                  </a:cubicBezTo>
                  <a:cubicBezTo>
                    <a:pt x="207" y="209"/>
                    <a:pt x="209" y="208"/>
                    <a:pt x="211" y="208"/>
                  </a:cubicBezTo>
                  <a:close/>
                  <a:moveTo>
                    <a:pt x="144" y="50"/>
                  </a:moveTo>
                  <a:cubicBezTo>
                    <a:pt x="146" y="0"/>
                    <a:pt x="146" y="0"/>
                    <a:pt x="146" y="0"/>
                  </a:cubicBezTo>
                  <a:cubicBezTo>
                    <a:pt x="146" y="0"/>
                    <a:pt x="146" y="0"/>
                    <a:pt x="146" y="0"/>
                  </a:cubicBezTo>
                  <a:cubicBezTo>
                    <a:pt x="150" y="0"/>
                    <a:pt x="153" y="4"/>
                    <a:pt x="153" y="8"/>
                  </a:cubicBezTo>
                  <a:cubicBezTo>
                    <a:pt x="152" y="43"/>
                    <a:pt x="152" y="43"/>
                    <a:pt x="152" y="43"/>
                  </a:cubicBezTo>
                  <a:cubicBezTo>
                    <a:pt x="152" y="47"/>
                    <a:pt x="149" y="50"/>
                    <a:pt x="145" y="50"/>
                  </a:cubicBezTo>
                  <a:cubicBezTo>
                    <a:pt x="145" y="50"/>
                    <a:pt x="145" y="50"/>
                    <a:pt x="145" y="50"/>
                  </a:cubicBezTo>
                  <a:cubicBezTo>
                    <a:pt x="145" y="50"/>
                    <a:pt x="144" y="50"/>
                    <a:pt x="144" y="50"/>
                  </a:cubicBezTo>
                  <a:close/>
                  <a:moveTo>
                    <a:pt x="144" y="64"/>
                  </a:moveTo>
                  <a:cubicBezTo>
                    <a:pt x="113" y="63"/>
                    <a:pt x="85" y="80"/>
                    <a:pt x="72" y="106"/>
                  </a:cubicBezTo>
                  <a:cubicBezTo>
                    <a:pt x="70" y="175"/>
                    <a:pt x="70" y="175"/>
                    <a:pt x="70" y="175"/>
                  </a:cubicBezTo>
                  <a:cubicBezTo>
                    <a:pt x="76" y="188"/>
                    <a:pt x="85" y="199"/>
                    <a:pt x="97" y="207"/>
                  </a:cubicBezTo>
                  <a:cubicBezTo>
                    <a:pt x="95" y="269"/>
                    <a:pt x="95" y="269"/>
                    <a:pt x="95" y="269"/>
                  </a:cubicBezTo>
                  <a:cubicBezTo>
                    <a:pt x="94" y="291"/>
                    <a:pt x="111" y="309"/>
                    <a:pt x="133" y="309"/>
                  </a:cubicBezTo>
                  <a:cubicBezTo>
                    <a:pt x="137" y="309"/>
                    <a:pt x="137" y="309"/>
                    <a:pt x="137" y="309"/>
                  </a:cubicBezTo>
                  <a:cubicBezTo>
                    <a:pt x="139" y="239"/>
                    <a:pt x="139" y="239"/>
                    <a:pt x="139" y="239"/>
                  </a:cubicBezTo>
                  <a:cubicBezTo>
                    <a:pt x="112" y="238"/>
                    <a:pt x="112" y="238"/>
                    <a:pt x="112" y="238"/>
                  </a:cubicBezTo>
                  <a:cubicBezTo>
                    <a:pt x="113" y="203"/>
                    <a:pt x="113" y="203"/>
                    <a:pt x="113" y="203"/>
                  </a:cubicBezTo>
                  <a:cubicBezTo>
                    <a:pt x="113" y="200"/>
                    <a:pt x="112" y="198"/>
                    <a:pt x="109" y="196"/>
                  </a:cubicBezTo>
                  <a:cubicBezTo>
                    <a:pt x="91" y="185"/>
                    <a:pt x="78" y="164"/>
                    <a:pt x="79" y="141"/>
                  </a:cubicBezTo>
                  <a:cubicBezTo>
                    <a:pt x="80" y="124"/>
                    <a:pt x="87" y="108"/>
                    <a:pt x="99" y="97"/>
                  </a:cubicBezTo>
                  <a:cubicBezTo>
                    <a:pt x="110" y="86"/>
                    <a:pt x="126" y="80"/>
                    <a:pt x="143" y="80"/>
                  </a:cubicBezTo>
                  <a:cubicBezTo>
                    <a:pt x="143" y="80"/>
                    <a:pt x="143" y="80"/>
                    <a:pt x="143" y="80"/>
                  </a:cubicBezTo>
                  <a:cubicBezTo>
                    <a:pt x="144" y="64"/>
                    <a:pt x="144" y="64"/>
                    <a:pt x="144" y="64"/>
                  </a:cubicBezTo>
                  <a:cubicBezTo>
                    <a:pt x="144" y="64"/>
                    <a:pt x="144" y="64"/>
                    <a:pt x="144" y="64"/>
                  </a:cubicBezTo>
                  <a:close/>
                  <a:moveTo>
                    <a:pt x="146" y="0"/>
                  </a:moveTo>
                  <a:cubicBezTo>
                    <a:pt x="144" y="50"/>
                    <a:pt x="144" y="50"/>
                    <a:pt x="144" y="50"/>
                  </a:cubicBezTo>
                  <a:cubicBezTo>
                    <a:pt x="140" y="50"/>
                    <a:pt x="138" y="46"/>
                    <a:pt x="138" y="43"/>
                  </a:cubicBezTo>
                  <a:cubicBezTo>
                    <a:pt x="139" y="7"/>
                    <a:pt x="139" y="7"/>
                    <a:pt x="139" y="7"/>
                  </a:cubicBezTo>
                  <a:cubicBezTo>
                    <a:pt x="139" y="4"/>
                    <a:pt x="142" y="1"/>
                    <a:pt x="146" y="0"/>
                  </a:cubicBezTo>
                  <a:close/>
                  <a:moveTo>
                    <a:pt x="69" y="222"/>
                  </a:moveTo>
                  <a:cubicBezTo>
                    <a:pt x="69" y="204"/>
                    <a:pt x="69" y="204"/>
                    <a:pt x="69" y="204"/>
                  </a:cubicBezTo>
                  <a:cubicBezTo>
                    <a:pt x="71" y="204"/>
                    <a:pt x="73" y="205"/>
                    <a:pt x="75" y="206"/>
                  </a:cubicBezTo>
                  <a:cubicBezTo>
                    <a:pt x="78" y="209"/>
                    <a:pt x="77" y="214"/>
                    <a:pt x="75" y="217"/>
                  </a:cubicBezTo>
                  <a:cubicBezTo>
                    <a:pt x="69" y="222"/>
                    <a:pt x="69" y="222"/>
                    <a:pt x="69" y="222"/>
                  </a:cubicBezTo>
                  <a:close/>
                  <a:moveTo>
                    <a:pt x="73" y="77"/>
                  </a:moveTo>
                  <a:cubicBezTo>
                    <a:pt x="73" y="59"/>
                    <a:pt x="73" y="59"/>
                    <a:pt x="73" y="59"/>
                  </a:cubicBezTo>
                  <a:cubicBezTo>
                    <a:pt x="79" y="65"/>
                    <a:pt x="79" y="65"/>
                    <a:pt x="79" y="65"/>
                  </a:cubicBezTo>
                  <a:cubicBezTo>
                    <a:pt x="82" y="68"/>
                    <a:pt x="81" y="73"/>
                    <a:pt x="78" y="75"/>
                  </a:cubicBezTo>
                  <a:cubicBezTo>
                    <a:pt x="77" y="77"/>
                    <a:pt x="75" y="78"/>
                    <a:pt x="73" y="77"/>
                  </a:cubicBezTo>
                  <a:close/>
                  <a:moveTo>
                    <a:pt x="72" y="106"/>
                  </a:moveTo>
                  <a:cubicBezTo>
                    <a:pt x="66" y="116"/>
                    <a:pt x="63" y="128"/>
                    <a:pt x="63" y="140"/>
                  </a:cubicBezTo>
                  <a:cubicBezTo>
                    <a:pt x="63" y="153"/>
                    <a:pt x="65" y="165"/>
                    <a:pt x="70" y="175"/>
                  </a:cubicBezTo>
                  <a:cubicBezTo>
                    <a:pt x="72" y="106"/>
                    <a:pt x="72" y="106"/>
                    <a:pt x="72" y="106"/>
                  </a:cubicBezTo>
                  <a:close/>
                  <a:moveTo>
                    <a:pt x="73" y="59"/>
                  </a:moveTo>
                  <a:cubicBezTo>
                    <a:pt x="73" y="77"/>
                    <a:pt x="73" y="77"/>
                    <a:pt x="73" y="77"/>
                  </a:cubicBezTo>
                  <a:cubicBezTo>
                    <a:pt x="71" y="77"/>
                    <a:pt x="69" y="76"/>
                    <a:pt x="68" y="75"/>
                  </a:cubicBezTo>
                  <a:cubicBezTo>
                    <a:pt x="68" y="75"/>
                    <a:pt x="68" y="75"/>
                    <a:pt x="68" y="75"/>
                  </a:cubicBezTo>
                  <a:cubicBezTo>
                    <a:pt x="44" y="50"/>
                    <a:pt x="44" y="50"/>
                    <a:pt x="44" y="50"/>
                  </a:cubicBezTo>
                  <a:cubicBezTo>
                    <a:pt x="41" y="47"/>
                    <a:pt x="41" y="42"/>
                    <a:pt x="44" y="39"/>
                  </a:cubicBezTo>
                  <a:cubicBezTo>
                    <a:pt x="47" y="36"/>
                    <a:pt x="52" y="37"/>
                    <a:pt x="55" y="40"/>
                  </a:cubicBezTo>
                  <a:cubicBezTo>
                    <a:pt x="73" y="59"/>
                    <a:pt x="73" y="59"/>
                    <a:pt x="73" y="59"/>
                  </a:cubicBezTo>
                  <a:close/>
                  <a:moveTo>
                    <a:pt x="69" y="204"/>
                  </a:moveTo>
                  <a:cubicBezTo>
                    <a:pt x="69" y="222"/>
                    <a:pt x="69" y="222"/>
                    <a:pt x="69" y="222"/>
                  </a:cubicBezTo>
                  <a:cubicBezTo>
                    <a:pt x="49" y="241"/>
                    <a:pt x="49" y="241"/>
                    <a:pt x="49" y="241"/>
                  </a:cubicBezTo>
                  <a:cubicBezTo>
                    <a:pt x="46" y="244"/>
                    <a:pt x="41" y="244"/>
                    <a:pt x="39" y="241"/>
                  </a:cubicBezTo>
                  <a:cubicBezTo>
                    <a:pt x="36" y="238"/>
                    <a:pt x="36" y="233"/>
                    <a:pt x="39" y="230"/>
                  </a:cubicBezTo>
                  <a:cubicBezTo>
                    <a:pt x="64" y="206"/>
                    <a:pt x="64" y="206"/>
                    <a:pt x="64" y="206"/>
                  </a:cubicBezTo>
                  <a:cubicBezTo>
                    <a:pt x="64" y="206"/>
                    <a:pt x="64" y="206"/>
                    <a:pt x="64" y="206"/>
                  </a:cubicBezTo>
                  <a:cubicBezTo>
                    <a:pt x="66" y="205"/>
                    <a:pt x="67" y="204"/>
                    <a:pt x="69" y="204"/>
                  </a:cubicBezTo>
                  <a:close/>
                  <a:moveTo>
                    <a:pt x="49" y="140"/>
                  </a:moveTo>
                  <a:cubicBezTo>
                    <a:pt x="49" y="140"/>
                    <a:pt x="49" y="140"/>
                    <a:pt x="49" y="140"/>
                  </a:cubicBezTo>
                  <a:cubicBezTo>
                    <a:pt x="50" y="136"/>
                    <a:pt x="46" y="133"/>
                    <a:pt x="42" y="133"/>
                  </a:cubicBezTo>
                  <a:cubicBezTo>
                    <a:pt x="7" y="132"/>
                    <a:pt x="7" y="132"/>
                    <a:pt x="7" y="132"/>
                  </a:cubicBezTo>
                  <a:cubicBezTo>
                    <a:pt x="3" y="132"/>
                    <a:pt x="0" y="135"/>
                    <a:pt x="0" y="139"/>
                  </a:cubicBezTo>
                  <a:cubicBezTo>
                    <a:pt x="0" y="143"/>
                    <a:pt x="3" y="146"/>
                    <a:pt x="7" y="146"/>
                  </a:cubicBezTo>
                  <a:cubicBezTo>
                    <a:pt x="42" y="147"/>
                    <a:pt x="42" y="147"/>
                    <a:pt x="42" y="147"/>
                  </a:cubicBezTo>
                  <a:cubicBezTo>
                    <a:pt x="46" y="147"/>
                    <a:pt x="49" y="144"/>
                    <a:pt x="49" y="1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grpSp>
      <p:grpSp>
        <p:nvGrpSpPr>
          <p:cNvPr id="19" name="组合 1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1720073" y="2078924"/>
            <a:ext cx="1033784" cy="1034902"/>
            <a:chOff x="2067705" y="1626643"/>
            <a:chExt cx="1025850" cy="1026958"/>
          </a:xfrm>
        </p:grpSpPr>
        <p:sp>
          <p:nvSpPr>
            <p:cNvPr id="20" name="Oval 436"/>
            <p:cNvSpPr>
              <a:spLocks noChangeArrowheads="1"/>
            </p:cNvSpPr>
            <p:nvPr/>
          </p:nvSpPr>
          <p:spPr bwMode="auto">
            <a:xfrm>
              <a:off x="2067705" y="1626643"/>
              <a:ext cx="1025850" cy="1026958"/>
            </a:xfrm>
            <a:prstGeom prst="ellipse">
              <a:avLst/>
            </a:prstGeom>
            <a:solidFill>
              <a:srgbClr val="E46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grpSp>
          <p:nvGrpSpPr>
            <p:cNvPr id="21" name="组合 20"/>
            <p:cNvGrpSpPr/>
            <p:nvPr/>
          </p:nvGrpSpPr>
          <p:grpSpPr>
            <a:xfrm>
              <a:off x="2207512" y="1770695"/>
              <a:ext cx="744410" cy="717960"/>
              <a:chOff x="2147680" y="1712989"/>
              <a:chExt cx="864074" cy="833372"/>
            </a:xfrm>
          </p:grpSpPr>
          <p:sp>
            <p:nvSpPr>
              <p:cNvPr id="22" name="Freeform 252"/>
              <p:cNvSpPr>
                <a:spLocks/>
              </p:cNvSpPr>
              <p:nvPr/>
            </p:nvSpPr>
            <p:spPr bwMode="auto">
              <a:xfrm>
                <a:off x="2283652" y="1901595"/>
                <a:ext cx="592132" cy="644766"/>
              </a:xfrm>
              <a:custGeom>
                <a:avLst/>
                <a:gdLst>
                  <a:gd name="T0" fmla="*/ 0 w 57"/>
                  <a:gd name="T1" fmla="*/ 26 h 62"/>
                  <a:gd name="T2" fmla="*/ 0 w 57"/>
                  <a:gd name="T3" fmla="*/ 59 h 62"/>
                  <a:gd name="T4" fmla="*/ 2 w 57"/>
                  <a:gd name="T5" fmla="*/ 62 h 62"/>
                  <a:gd name="T6" fmla="*/ 4 w 57"/>
                  <a:gd name="T7" fmla="*/ 62 h 62"/>
                  <a:gd name="T8" fmla="*/ 19 w 57"/>
                  <a:gd name="T9" fmla="*/ 62 h 62"/>
                  <a:gd name="T10" fmla="*/ 21 w 57"/>
                  <a:gd name="T11" fmla="*/ 62 h 62"/>
                  <a:gd name="T12" fmla="*/ 21 w 57"/>
                  <a:gd name="T13" fmla="*/ 61 h 62"/>
                  <a:gd name="T14" fmla="*/ 21 w 57"/>
                  <a:gd name="T15" fmla="*/ 45 h 62"/>
                  <a:gd name="T16" fmla="*/ 36 w 57"/>
                  <a:gd name="T17" fmla="*/ 45 h 62"/>
                  <a:gd name="T18" fmla="*/ 36 w 57"/>
                  <a:gd name="T19" fmla="*/ 61 h 62"/>
                  <a:gd name="T20" fmla="*/ 37 w 57"/>
                  <a:gd name="T21" fmla="*/ 62 h 62"/>
                  <a:gd name="T22" fmla="*/ 38 w 57"/>
                  <a:gd name="T23" fmla="*/ 62 h 62"/>
                  <a:gd name="T24" fmla="*/ 53 w 57"/>
                  <a:gd name="T25" fmla="*/ 62 h 62"/>
                  <a:gd name="T26" fmla="*/ 56 w 57"/>
                  <a:gd name="T27" fmla="*/ 62 h 62"/>
                  <a:gd name="T28" fmla="*/ 57 w 57"/>
                  <a:gd name="T29" fmla="*/ 59 h 62"/>
                  <a:gd name="T30" fmla="*/ 57 w 57"/>
                  <a:gd name="T31" fmla="*/ 26 h 62"/>
                  <a:gd name="T32" fmla="*/ 29 w 57"/>
                  <a:gd name="T33" fmla="*/ 0 h 62"/>
                  <a:gd name="T34" fmla="*/ 0 w 57"/>
                  <a:gd name="T35"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62">
                    <a:moveTo>
                      <a:pt x="0" y="26"/>
                    </a:moveTo>
                    <a:cubicBezTo>
                      <a:pt x="0" y="59"/>
                      <a:pt x="0" y="59"/>
                      <a:pt x="0" y="59"/>
                    </a:cubicBezTo>
                    <a:cubicBezTo>
                      <a:pt x="0" y="61"/>
                      <a:pt x="1" y="62"/>
                      <a:pt x="2" y="62"/>
                    </a:cubicBezTo>
                    <a:cubicBezTo>
                      <a:pt x="3" y="62"/>
                      <a:pt x="3" y="62"/>
                      <a:pt x="4" y="62"/>
                    </a:cubicBezTo>
                    <a:cubicBezTo>
                      <a:pt x="19" y="62"/>
                      <a:pt x="19" y="62"/>
                      <a:pt x="19" y="62"/>
                    </a:cubicBezTo>
                    <a:cubicBezTo>
                      <a:pt x="20" y="62"/>
                      <a:pt x="20" y="62"/>
                      <a:pt x="21" y="62"/>
                    </a:cubicBezTo>
                    <a:cubicBezTo>
                      <a:pt x="21" y="62"/>
                      <a:pt x="21" y="61"/>
                      <a:pt x="21" y="61"/>
                    </a:cubicBezTo>
                    <a:cubicBezTo>
                      <a:pt x="21" y="45"/>
                      <a:pt x="21" y="45"/>
                      <a:pt x="21" y="45"/>
                    </a:cubicBezTo>
                    <a:cubicBezTo>
                      <a:pt x="36" y="45"/>
                      <a:pt x="36" y="45"/>
                      <a:pt x="36" y="45"/>
                    </a:cubicBezTo>
                    <a:cubicBezTo>
                      <a:pt x="36" y="61"/>
                      <a:pt x="36" y="61"/>
                      <a:pt x="36" y="61"/>
                    </a:cubicBezTo>
                    <a:cubicBezTo>
                      <a:pt x="36" y="61"/>
                      <a:pt x="37" y="62"/>
                      <a:pt x="37" y="62"/>
                    </a:cubicBezTo>
                    <a:cubicBezTo>
                      <a:pt x="37" y="62"/>
                      <a:pt x="38" y="62"/>
                      <a:pt x="38" y="62"/>
                    </a:cubicBezTo>
                    <a:cubicBezTo>
                      <a:pt x="53" y="62"/>
                      <a:pt x="53" y="62"/>
                      <a:pt x="53" y="62"/>
                    </a:cubicBezTo>
                    <a:cubicBezTo>
                      <a:pt x="54" y="62"/>
                      <a:pt x="55" y="62"/>
                      <a:pt x="56" y="62"/>
                    </a:cubicBezTo>
                    <a:cubicBezTo>
                      <a:pt x="56" y="62"/>
                      <a:pt x="57" y="61"/>
                      <a:pt x="57" y="59"/>
                    </a:cubicBezTo>
                    <a:cubicBezTo>
                      <a:pt x="57" y="26"/>
                      <a:pt x="57" y="26"/>
                      <a:pt x="57" y="26"/>
                    </a:cubicBezTo>
                    <a:cubicBezTo>
                      <a:pt x="29" y="0"/>
                      <a:pt x="29" y="0"/>
                      <a:pt x="29" y="0"/>
                    </a:cubicBezTo>
                    <a:lnTo>
                      <a:pt x="0" y="2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425">
                  <a:solidFill>
                    <a:prstClr val="white"/>
                  </a:solidFill>
                </a:endParaRPr>
              </a:p>
            </p:txBody>
          </p:sp>
          <p:sp>
            <p:nvSpPr>
              <p:cNvPr id="23" name="Freeform 253"/>
              <p:cNvSpPr>
                <a:spLocks/>
              </p:cNvSpPr>
              <p:nvPr/>
            </p:nvSpPr>
            <p:spPr bwMode="auto">
              <a:xfrm>
                <a:off x="2147680" y="1712989"/>
                <a:ext cx="864074" cy="469320"/>
              </a:xfrm>
              <a:custGeom>
                <a:avLst/>
                <a:gdLst>
                  <a:gd name="T0" fmla="*/ 81 w 83"/>
                  <a:gd name="T1" fmla="*/ 35 h 45"/>
                  <a:gd name="T2" fmla="*/ 68 w 83"/>
                  <a:gd name="T3" fmla="*/ 23 h 45"/>
                  <a:gd name="T4" fmla="*/ 68 w 83"/>
                  <a:gd name="T5" fmla="*/ 4 h 45"/>
                  <a:gd name="T6" fmla="*/ 66 w 83"/>
                  <a:gd name="T7" fmla="*/ 2 h 45"/>
                  <a:gd name="T8" fmla="*/ 61 w 83"/>
                  <a:gd name="T9" fmla="*/ 2 h 45"/>
                  <a:gd name="T10" fmla="*/ 59 w 83"/>
                  <a:gd name="T11" fmla="*/ 4 h 45"/>
                  <a:gd name="T12" fmla="*/ 59 w 83"/>
                  <a:gd name="T13" fmla="*/ 15 h 45"/>
                  <a:gd name="T14" fmla="*/ 45 w 83"/>
                  <a:gd name="T15" fmla="*/ 2 h 45"/>
                  <a:gd name="T16" fmla="*/ 38 w 83"/>
                  <a:gd name="T17" fmla="*/ 2 h 45"/>
                  <a:gd name="T18" fmla="*/ 2 w 83"/>
                  <a:gd name="T19" fmla="*/ 35 h 45"/>
                  <a:gd name="T20" fmla="*/ 2 w 83"/>
                  <a:gd name="T21" fmla="*/ 43 h 45"/>
                  <a:gd name="T22" fmla="*/ 6 w 83"/>
                  <a:gd name="T23" fmla="*/ 44 h 45"/>
                  <a:gd name="T24" fmla="*/ 10 w 83"/>
                  <a:gd name="T25" fmla="*/ 43 h 45"/>
                  <a:gd name="T26" fmla="*/ 42 w 83"/>
                  <a:gd name="T27" fmla="*/ 13 h 45"/>
                  <a:gd name="T28" fmla="*/ 74 w 83"/>
                  <a:gd name="T29" fmla="*/ 43 h 45"/>
                  <a:gd name="T30" fmla="*/ 81 w 83"/>
                  <a:gd name="T31" fmla="*/ 43 h 45"/>
                  <a:gd name="T32" fmla="*/ 81 w 83"/>
                  <a:gd name="T33" fmla="*/ 3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 h="45">
                    <a:moveTo>
                      <a:pt x="81" y="35"/>
                    </a:moveTo>
                    <a:cubicBezTo>
                      <a:pt x="68" y="23"/>
                      <a:pt x="68" y="23"/>
                      <a:pt x="68" y="23"/>
                    </a:cubicBezTo>
                    <a:cubicBezTo>
                      <a:pt x="68" y="4"/>
                      <a:pt x="68" y="4"/>
                      <a:pt x="68" y="4"/>
                    </a:cubicBezTo>
                    <a:cubicBezTo>
                      <a:pt x="68" y="3"/>
                      <a:pt x="67" y="2"/>
                      <a:pt x="66" y="2"/>
                    </a:cubicBezTo>
                    <a:cubicBezTo>
                      <a:pt x="61" y="2"/>
                      <a:pt x="61" y="2"/>
                      <a:pt x="61" y="2"/>
                    </a:cubicBezTo>
                    <a:cubicBezTo>
                      <a:pt x="60" y="2"/>
                      <a:pt x="59" y="3"/>
                      <a:pt x="59" y="4"/>
                    </a:cubicBezTo>
                    <a:cubicBezTo>
                      <a:pt x="59" y="15"/>
                      <a:pt x="59" y="15"/>
                      <a:pt x="59" y="15"/>
                    </a:cubicBezTo>
                    <a:cubicBezTo>
                      <a:pt x="45" y="2"/>
                      <a:pt x="45" y="2"/>
                      <a:pt x="45" y="2"/>
                    </a:cubicBezTo>
                    <a:cubicBezTo>
                      <a:pt x="43" y="0"/>
                      <a:pt x="40" y="0"/>
                      <a:pt x="38" y="2"/>
                    </a:cubicBezTo>
                    <a:cubicBezTo>
                      <a:pt x="2" y="35"/>
                      <a:pt x="2" y="35"/>
                      <a:pt x="2" y="35"/>
                    </a:cubicBezTo>
                    <a:cubicBezTo>
                      <a:pt x="0" y="37"/>
                      <a:pt x="0" y="40"/>
                      <a:pt x="2" y="43"/>
                    </a:cubicBezTo>
                    <a:cubicBezTo>
                      <a:pt x="3" y="44"/>
                      <a:pt x="5" y="44"/>
                      <a:pt x="6" y="44"/>
                    </a:cubicBezTo>
                    <a:cubicBezTo>
                      <a:pt x="7" y="44"/>
                      <a:pt x="9" y="44"/>
                      <a:pt x="10" y="43"/>
                    </a:cubicBezTo>
                    <a:cubicBezTo>
                      <a:pt x="42" y="13"/>
                      <a:pt x="42" y="13"/>
                      <a:pt x="42" y="13"/>
                    </a:cubicBezTo>
                    <a:cubicBezTo>
                      <a:pt x="74" y="43"/>
                      <a:pt x="74" y="43"/>
                      <a:pt x="74" y="43"/>
                    </a:cubicBezTo>
                    <a:cubicBezTo>
                      <a:pt x="76" y="45"/>
                      <a:pt x="80" y="45"/>
                      <a:pt x="81" y="43"/>
                    </a:cubicBezTo>
                    <a:cubicBezTo>
                      <a:pt x="83" y="40"/>
                      <a:pt x="83" y="37"/>
                      <a:pt x="81" y="3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425">
                  <a:solidFill>
                    <a:prstClr val="white"/>
                  </a:solidFill>
                </a:endParaRPr>
              </a:p>
            </p:txBody>
          </p:sp>
        </p:grpSp>
      </p:grpSp>
      <p:sp>
        <p:nvSpPr>
          <p:cNvPr id="24" name="TextBox 1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a:xfrm>
            <a:off x="1720073" y="3173058"/>
            <a:ext cx="1002546" cy="338550"/>
          </a:xfrm>
          <a:prstGeom prst="rect">
            <a:avLst/>
          </a:prstGeom>
          <a:noFill/>
        </p:spPr>
        <p:txBody>
          <a:bodyPr wrap="square" lIns="91434" tIns="45718" rIns="91434" bIns="45718" rtlCol="0">
            <a:spAutoFit/>
          </a:bodyPr>
          <a:lstStyle/>
          <a:p>
            <a:pPr algn="ctr" defTabSz="914377"/>
            <a:r>
              <a:rPr lang="en-US" altLang="zh-CN" sz="1600" dirty="0">
                <a:solidFill>
                  <a:prstClr val="black">
                    <a:lumMod val="75000"/>
                    <a:lumOff val="25000"/>
                  </a:prstClr>
                </a:solidFill>
                <a:latin typeface="Arial" panose="020B0604020202020204" pitchFamily="34" charset="0"/>
                <a:ea typeface="Dotum" panose="020B0600000101010101" pitchFamily="34" charset="-127"/>
                <a:cs typeface="Arial" panose="020B0604020202020204" pitchFamily="34" charset="0"/>
              </a:rPr>
              <a:t>part  01</a:t>
            </a:r>
            <a:endParaRPr lang="zh-CN" altLang="en-US" sz="1600" dirty="0">
              <a:solidFill>
                <a:prstClr val="black">
                  <a:lumMod val="75000"/>
                  <a:lumOff val="25000"/>
                </a:prstClr>
              </a:solidFill>
              <a:latin typeface="Arial" panose="020B0604020202020204" pitchFamily="34" charset="0"/>
              <a:ea typeface="Dotum" panose="020B0600000101010101" pitchFamily="34" charset="-127"/>
              <a:cs typeface="Arial" panose="020B0604020202020204" pitchFamily="34" charset="0"/>
            </a:endParaRPr>
          </a:p>
        </p:txBody>
      </p:sp>
      <p:sp>
        <p:nvSpPr>
          <p:cNvPr id="33" name="Freeform 442"/>
          <p:cNvSpPr>
            <a:spLocks/>
          </p:cNvSpPr>
          <p:nvPr/>
        </p:nvSpPr>
        <p:spPr bwMode="auto">
          <a:xfrm>
            <a:off x="4174613" y="2019133"/>
            <a:ext cx="1154484" cy="1154484"/>
          </a:xfrm>
          <a:custGeom>
            <a:avLst/>
            <a:gdLst>
              <a:gd name="T0" fmla="*/ 31 w 434"/>
              <a:gd name="T1" fmla="*/ 160 h 434"/>
              <a:gd name="T2" fmla="*/ 274 w 434"/>
              <a:gd name="T3" fmla="*/ 31 h 434"/>
              <a:gd name="T4" fmla="*/ 403 w 434"/>
              <a:gd name="T5" fmla="*/ 273 h 434"/>
              <a:gd name="T6" fmla="*/ 160 w 434"/>
              <a:gd name="T7" fmla="*/ 402 h 434"/>
              <a:gd name="T8" fmla="*/ 31 w 434"/>
              <a:gd name="T9" fmla="*/ 160 h 434"/>
            </a:gdLst>
            <a:ahLst/>
            <a:cxnLst>
              <a:cxn ang="0">
                <a:pos x="T0" y="T1"/>
              </a:cxn>
              <a:cxn ang="0">
                <a:pos x="T2" y="T3"/>
              </a:cxn>
              <a:cxn ang="0">
                <a:pos x="T4" y="T5"/>
              </a:cxn>
              <a:cxn ang="0">
                <a:pos x="T6" y="T7"/>
              </a:cxn>
              <a:cxn ang="0">
                <a:pos x="T8" y="T9"/>
              </a:cxn>
            </a:cxnLst>
            <a:rect l="0" t="0" r="r" b="b"/>
            <a:pathLst>
              <a:path w="434" h="434">
                <a:moveTo>
                  <a:pt x="31" y="160"/>
                </a:moveTo>
                <a:cubicBezTo>
                  <a:pt x="62" y="58"/>
                  <a:pt x="171" y="0"/>
                  <a:pt x="274" y="31"/>
                </a:cubicBezTo>
                <a:cubicBezTo>
                  <a:pt x="376" y="62"/>
                  <a:pt x="434" y="171"/>
                  <a:pt x="403" y="273"/>
                </a:cubicBezTo>
                <a:cubicBezTo>
                  <a:pt x="371" y="376"/>
                  <a:pt x="263" y="434"/>
                  <a:pt x="160" y="402"/>
                </a:cubicBezTo>
                <a:cubicBezTo>
                  <a:pt x="58" y="371"/>
                  <a:pt x="0" y="263"/>
                  <a:pt x="31" y="160"/>
                </a:cubicBezTo>
                <a:close/>
              </a:path>
            </a:pathLst>
          </a:custGeom>
          <a:solidFill>
            <a:srgbClr val="009A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grpSp>
        <p:nvGrpSpPr>
          <p:cNvPr id="3" name="组合 2"/>
          <p:cNvGrpSpPr/>
          <p:nvPr/>
        </p:nvGrpSpPr>
        <p:grpSpPr>
          <a:xfrm>
            <a:off x="4286373" y="2157716"/>
            <a:ext cx="840438" cy="819203"/>
            <a:chOff x="4286373" y="2157716"/>
            <a:chExt cx="840438" cy="819203"/>
          </a:xfrm>
        </p:grpSpPr>
        <p:sp>
          <p:nvSpPr>
            <p:cNvPr id="34" name="Oval 443"/>
            <p:cNvSpPr>
              <a:spLocks noChangeArrowheads="1"/>
            </p:cNvSpPr>
            <p:nvPr/>
          </p:nvSpPr>
          <p:spPr bwMode="auto">
            <a:xfrm>
              <a:off x="4286373" y="2572347"/>
              <a:ext cx="117348" cy="11734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5" name="Oval 444"/>
            <p:cNvSpPr>
              <a:spLocks noChangeArrowheads="1"/>
            </p:cNvSpPr>
            <p:nvPr/>
          </p:nvSpPr>
          <p:spPr bwMode="auto">
            <a:xfrm>
              <a:off x="4937936" y="2751163"/>
              <a:ext cx="188875" cy="188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6" name="Oval 445"/>
            <p:cNvSpPr>
              <a:spLocks noChangeArrowheads="1"/>
            </p:cNvSpPr>
            <p:nvPr/>
          </p:nvSpPr>
          <p:spPr bwMode="auto">
            <a:xfrm>
              <a:off x="4783707" y="2157716"/>
              <a:ext cx="117348" cy="11734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7" name="Oval 446"/>
            <p:cNvSpPr>
              <a:spLocks noChangeArrowheads="1"/>
            </p:cNvSpPr>
            <p:nvPr/>
          </p:nvSpPr>
          <p:spPr bwMode="auto">
            <a:xfrm>
              <a:off x="4365723" y="2330944"/>
              <a:ext cx="82703" cy="8158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8" name="Oval 447"/>
            <p:cNvSpPr>
              <a:spLocks noChangeArrowheads="1"/>
            </p:cNvSpPr>
            <p:nvPr/>
          </p:nvSpPr>
          <p:spPr bwMode="auto">
            <a:xfrm>
              <a:off x="4978170" y="2386824"/>
              <a:ext cx="82703" cy="79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9" name="Oval 448"/>
            <p:cNvSpPr>
              <a:spLocks noChangeArrowheads="1"/>
            </p:cNvSpPr>
            <p:nvPr/>
          </p:nvSpPr>
          <p:spPr bwMode="auto">
            <a:xfrm>
              <a:off x="4509894" y="2897569"/>
              <a:ext cx="79350" cy="79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40" name="Oval 449"/>
            <p:cNvSpPr>
              <a:spLocks noChangeArrowheads="1"/>
            </p:cNvSpPr>
            <p:nvPr/>
          </p:nvSpPr>
          <p:spPr bwMode="auto">
            <a:xfrm>
              <a:off x="4584773" y="2466174"/>
              <a:ext cx="292812" cy="29504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41" name="Freeform 450"/>
            <p:cNvSpPr>
              <a:spLocks/>
            </p:cNvSpPr>
            <p:nvPr/>
          </p:nvSpPr>
          <p:spPr bwMode="auto">
            <a:xfrm>
              <a:off x="4419368" y="2381236"/>
              <a:ext cx="279401" cy="225756"/>
            </a:xfrm>
            <a:custGeom>
              <a:avLst/>
              <a:gdLst>
                <a:gd name="T0" fmla="*/ 240 w 250"/>
                <a:gd name="T1" fmla="*/ 202 h 202"/>
                <a:gd name="T2" fmla="*/ 0 w 250"/>
                <a:gd name="T3" fmla="*/ 14 h 202"/>
                <a:gd name="T4" fmla="*/ 9 w 250"/>
                <a:gd name="T5" fmla="*/ 0 h 202"/>
                <a:gd name="T6" fmla="*/ 250 w 250"/>
                <a:gd name="T7" fmla="*/ 190 h 202"/>
                <a:gd name="T8" fmla="*/ 240 w 250"/>
                <a:gd name="T9" fmla="*/ 202 h 202"/>
              </a:gdLst>
              <a:ahLst/>
              <a:cxnLst>
                <a:cxn ang="0">
                  <a:pos x="T0" y="T1"/>
                </a:cxn>
                <a:cxn ang="0">
                  <a:pos x="T2" y="T3"/>
                </a:cxn>
                <a:cxn ang="0">
                  <a:pos x="T4" y="T5"/>
                </a:cxn>
                <a:cxn ang="0">
                  <a:pos x="T6" y="T7"/>
                </a:cxn>
                <a:cxn ang="0">
                  <a:pos x="T8" y="T9"/>
                </a:cxn>
              </a:cxnLst>
              <a:rect l="0" t="0" r="r" b="b"/>
              <a:pathLst>
                <a:path w="250" h="202">
                  <a:moveTo>
                    <a:pt x="240" y="202"/>
                  </a:moveTo>
                  <a:lnTo>
                    <a:pt x="0" y="14"/>
                  </a:lnTo>
                  <a:lnTo>
                    <a:pt x="9" y="0"/>
                  </a:lnTo>
                  <a:lnTo>
                    <a:pt x="250" y="190"/>
                  </a:lnTo>
                  <a:lnTo>
                    <a:pt x="240" y="20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42" name="Freeform 451"/>
            <p:cNvSpPr>
              <a:spLocks/>
            </p:cNvSpPr>
            <p:nvPr/>
          </p:nvSpPr>
          <p:spPr bwMode="auto">
            <a:xfrm>
              <a:off x="4743473" y="2213596"/>
              <a:ext cx="282754" cy="414631"/>
            </a:xfrm>
            <a:custGeom>
              <a:avLst/>
              <a:gdLst>
                <a:gd name="T0" fmla="*/ 0 w 253"/>
                <a:gd name="T1" fmla="*/ 371 h 371"/>
                <a:gd name="T2" fmla="*/ 79 w 253"/>
                <a:gd name="T3" fmla="*/ 0 h 371"/>
                <a:gd name="T4" fmla="*/ 96 w 253"/>
                <a:gd name="T5" fmla="*/ 5 h 371"/>
                <a:gd name="T6" fmla="*/ 24 w 253"/>
                <a:gd name="T7" fmla="*/ 336 h 371"/>
                <a:gd name="T8" fmla="*/ 243 w 253"/>
                <a:gd name="T9" fmla="*/ 183 h 371"/>
                <a:gd name="T10" fmla="*/ 253 w 253"/>
                <a:gd name="T11" fmla="*/ 197 h 371"/>
                <a:gd name="T12" fmla="*/ 0 w 253"/>
                <a:gd name="T13" fmla="*/ 371 h 371"/>
              </a:gdLst>
              <a:ahLst/>
              <a:cxnLst>
                <a:cxn ang="0">
                  <a:pos x="T0" y="T1"/>
                </a:cxn>
                <a:cxn ang="0">
                  <a:pos x="T2" y="T3"/>
                </a:cxn>
                <a:cxn ang="0">
                  <a:pos x="T4" y="T5"/>
                </a:cxn>
                <a:cxn ang="0">
                  <a:pos x="T6" y="T7"/>
                </a:cxn>
                <a:cxn ang="0">
                  <a:pos x="T8" y="T9"/>
                </a:cxn>
                <a:cxn ang="0">
                  <a:pos x="T10" y="T11"/>
                </a:cxn>
                <a:cxn ang="0">
                  <a:pos x="T12" y="T13"/>
                </a:cxn>
              </a:cxnLst>
              <a:rect l="0" t="0" r="r" b="b"/>
              <a:pathLst>
                <a:path w="253" h="371">
                  <a:moveTo>
                    <a:pt x="0" y="371"/>
                  </a:moveTo>
                  <a:lnTo>
                    <a:pt x="79" y="0"/>
                  </a:lnTo>
                  <a:lnTo>
                    <a:pt x="96" y="5"/>
                  </a:lnTo>
                  <a:lnTo>
                    <a:pt x="24" y="336"/>
                  </a:lnTo>
                  <a:lnTo>
                    <a:pt x="243" y="183"/>
                  </a:lnTo>
                  <a:lnTo>
                    <a:pt x="253" y="197"/>
                  </a:lnTo>
                  <a:lnTo>
                    <a:pt x="0" y="3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43" name="Freeform 452"/>
            <p:cNvSpPr>
              <a:spLocks/>
            </p:cNvSpPr>
            <p:nvPr/>
          </p:nvSpPr>
          <p:spPr bwMode="auto">
            <a:xfrm>
              <a:off x="4386958" y="2639403"/>
              <a:ext cx="321870" cy="31293"/>
            </a:xfrm>
            <a:custGeom>
              <a:avLst/>
              <a:gdLst>
                <a:gd name="T0" fmla="*/ 288 w 288"/>
                <a:gd name="T1" fmla="*/ 28 h 28"/>
                <a:gd name="T2" fmla="*/ 0 w 288"/>
                <a:gd name="T3" fmla="*/ 14 h 28"/>
                <a:gd name="T4" fmla="*/ 3 w 288"/>
                <a:gd name="T5" fmla="*/ 0 h 28"/>
                <a:gd name="T6" fmla="*/ 288 w 288"/>
                <a:gd name="T7" fmla="*/ 12 h 28"/>
                <a:gd name="T8" fmla="*/ 288 w 288"/>
                <a:gd name="T9" fmla="*/ 28 h 28"/>
              </a:gdLst>
              <a:ahLst/>
              <a:cxnLst>
                <a:cxn ang="0">
                  <a:pos x="T0" y="T1"/>
                </a:cxn>
                <a:cxn ang="0">
                  <a:pos x="T2" y="T3"/>
                </a:cxn>
                <a:cxn ang="0">
                  <a:pos x="T4" y="T5"/>
                </a:cxn>
                <a:cxn ang="0">
                  <a:pos x="T6" y="T7"/>
                </a:cxn>
                <a:cxn ang="0">
                  <a:pos x="T8" y="T9"/>
                </a:cxn>
              </a:cxnLst>
              <a:rect l="0" t="0" r="r" b="b"/>
              <a:pathLst>
                <a:path w="288" h="28">
                  <a:moveTo>
                    <a:pt x="288" y="28"/>
                  </a:moveTo>
                  <a:lnTo>
                    <a:pt x="0" y="14"/>
                  </a:lnTo>
                  <a:lnTo>
                    <a:pt x="3" y="0"/>
                  </a:lnTo>
                  <a:lnTo>
                    <a:pt x="288" y="12"/>
                  </a:lnTo>
                  <a:lnTo>
                    <a:pt x="288"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44" name="Freeform 453"/>
            <p:cNvSpPr>
              <a:spLocks/>
            </p:cNvSpPr>
            <p:nvPr/>
          </p:nvSpPr>
          <p:spPr bwMode="auto">
            <a:xfrm>
              <a:off x="4531128" y="2684107"/>
              <a:ext cx="183287" cy="269342"/>
            </a:xfrm>
            <a:custGeom>
              <a:avLst/>
              <a:gdLst>
                <a:gd name="T0" fmla="*/ 12 w 164"/>
                <a:gd name="T1" fmla="*/ 241 h 241"/>
                <a:gd name="T2" fmla="*/ 0 w 164"/>
                <a:gd name="T3" fmla="*/ 231 h 241"/>
                <a:gd name="T4" fmla="*/ 150 w 164"/>
                <a:gd name="T5" fmla="*/ 0 h 241"/>
                <a:gd name="T6" fmla="*/ 164 w 164"/>
                <a:gd name="T7" fmla="*/ 10 h 241"/>
                <a:gd name="T8" fmla="*/ 12 w 164"/>
                <a:gd name="T9" fmla="*/ 241 h 241"/>
              </a:gdLst>
              <a:ahLst/>
              <a:cxnLst>
                <a:cxn ang="0">
                  <a:pos x="T0" y="T1"/>
                </a:cxn>
                <a:cxn ang="0">
                  <a:pos x="T2" y="T3"/>
                </a:cxn>
                <a:cxn ang="0">
                  <a:pos x="T4" y="T5"/>
                </a:cxn>
                <a:cxn ang="0">
                  <a:pos x="T6" y="T7"/>
                </a:cxn>
                <a:cxn ang="0">
                  <a:pos x="T8" y="T9"/>
                </a:cxn>
              </a:cxnLst>
              <a:rect l="0" t="0" r="r" b="b"/>
              <a:pathLst>
                <a:path w="164" h="241">
                  <a:moveTo>
                    <a:pt x="12" y="241"/>
                  </a:moveTo>
                  <a:lnTo>
                    <a:pt x="0" y="231"/>
                  </a:lnTo>
                  <a:lnTo>
                    <a:pt x="150" y="0"/>
                  </a:lnTo>
                  <a:lnTo>
                    <a:pt x="164" y="10"/>
                  </a:lnTo>
                  <a:lnTo>
                    <a:pt x="12" y="2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45" name="Freeform 454"/>
            <p:cNvSpPr>
              <a:spLocks/>
            </p:cNvSpPr>
            <p:nvPr/>
          </p:nvSpPr>
          <p:spPr bwMode="auto">
            <a:xfrm>
              <a:off x="4704357" y="2612580"/>
              <a:ext cx="358751" cy="258166"/>
            </a:xfrm>
            <a:custGeom>
              <a:avLst/>
              <a:gdLst>
                <a:gd name="T0" fmla="*/ 312 w 321"/>
                <a:gd name="T1" fmla="*/ 231 h 231"/>
                <a:gd name="T2" fmla="*/ 0 w 321"/>
                <a:gd name="T3" fmla="*/ 14 h 231"/>
                <a:gd name="T4" fmla="*/ 9 w 321"/>
                <a:gd name="T5" fmla="*/ 0 h 231"/>
                <a:gd name="T6" fmla="*/ 321 w 321"/>
                <a:gd name="T7" fmla="*/ 217 h 231"/>
                <a:gd name="T8" fmla="*/ 312 w 321"/>
                <a:gd name="T9" fmla="*/ 231 h 231"/>
              </a:gdLst>
              <a:ahLst/>
              <a:cxnLst>
                <a:cxn ang="0">
                  <a:pos x="T0" y="T1"/>
                </a:cxn>
                <a:cxn ang="0">
                  <a:pos x="T2" y="T3"/>
                </a:cxn>
                <a:cxn ang="0">
                  <a:pos x="T4" y="T5"/>
                </a:cxn>
                <a:cxn ang="0">
                  <a:pos x="T6" y="T7"/>
                </a:cxn>
                <a:cxn ang="0">
                  <a:pos x="T8" y="T9"/>
                </a:cxn>
              </a:cxnLst>
              <a:rect l="0" t="0" r="r" b="b"/>
              <a:pathLst>
                <a:path w="321" h="231">
                  <a:moveTo>
                    <a:pt x="312" y="231"/>
                  </a:moveTo>
                  <a:lnTo>
                    <a:pt x="0" y="14"/>
                  </a:lnTo>
                  <a:lnTo>
                    <a:pt x="9" y="0"/>
                  </a:lnTo>
                  <a:lnTo>
                    <a:pt x="321" y="217"/>
                  </a:lnTo>
                  <a:lnTo>
                    <a:pt x="312" y="2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grpSp>
      <p:sp>
        <p:nvSpPr>
          <p:cNvPr id="49"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1084099" y="3512626"/>
            <a:ext cx="2274494" cy="4616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en-US" altLang="zh-CN" sz="2400" b="1" dirty="0">
                <a:solidFill>
                  <a:prstClr val="black">
                    <a:lumMod val="75000"/>
                    <a:lumOff val="25000"/>
                  </a:prstClr>
                </a:solidFill>
                <a:latin typeface="Arial" panose="020B0604020202020204" pitchFamily="34" charset="0"/>
                <a:ea typeface="方正正纤黑简体"/>
                <a:cs typeface="Arial" panose="020B0604020202020204" pitchFamily="34" charset="0"/>
              </a:rPr>
              <a:t>Introduction</a:t>
            </a:r>
            <a:endParaRPr lang="zh-CN" altLang="en-US" sz="2400" b="1" dirty="0">
              <a:solidFill>
                <a:prstClr val="black">
                  <a:lumMod val="75000"/>
                  <a:lumOff val="25000"/>
                </a:prstClr>
              </a:solidFill>
              <a:latin typeface="Arial" panose="020B0604020202020204" pitchFamily="34" charset="0"/>
              <a:ea typeface="方正正纤黑简体"/>
              <a:cs typeface="Arial" panose="020B0604020202020204" pitchFamily="34" charset="0"/>
            </a:endParaRPr>
          </a:p>
        </p:txBody>
      </p:sp>
      <p:sp>
        <p:nvSpPr>
          <p:cNvPr id="53" name="e7d195523061f1c0" descr="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pic>
        <p:nvPicPr>
          <p:cNvPr id="2" name="图片 1"/>
          <p:cNvPicPr>
            <a:picLocks noChangeAspect="1"/>
          </p:cNvPicPr>
          <p:nvPr/>
        </p:nvPicPr>
        <p:blipFill>
          <a:blip r:embed="rId3"/>
          <a:stretch>
            <a:fillRect/>
          </a:stretch>
        </p:blipFill>
        <p:spPr>
          <a:xfrm>
            <a:off x="5375907" y="444564"/>
            <a:ext cx="1440186" cy="1118260"/>
          </a:xfrm>
          <a:prstGeom prst="rect">
            <a:avLst/>
          </a:prstGeom>
        </p:spPr>
      </p:pic>
      <p:sp>
        <p:nvSpPr>
          <p:cNvPr id="46" name="TextBox 1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a:xfrm>
            <a:off x="4284214" y="3173058"/>
            <a:ext cx="1002546" cy="338550"/>
          </a:xfrm>
          <a:prstGeom prst="rect">
            <a:avLst/>
          </a:prstGeom>
          <a:noFill/>
        </p:spPr>
        <p:txBody>
          <a:bodyPr wrap="square" lIns="91434" tIns="45718" rIns="91434" bIns="45718" rtlCol="0">
            <a:spAutoFit/>
          </a:bodyPr>
          <a:lstStyle/>
          <a:p>
            <a:pPr algn="ctr" defTabSz="914377"/>
            <a:r>
              <a:rPr lang="en-US" altLang="zh-CN" sz="1600" dirty="0">
                <a:solidFill>
                  <a:prstClr val="black">
                    <a:lumMod val="75000"/>
                    <a:lumOff val="25000"/>
                  </a:prstClr>
                </a:solidFill>
                <a:latin typeface="Arial" panose="020B0604020202020204" pitchFamily="34" charset="0"/>
                <a:ea typeface="Dotum" panose="020B0600000101010101" pitchFamily="34" charset="-127"/>
                <a:cs typeface="Arial" panose="020B0604020202020204" pitchFamily="34" charset="0"/>
              </a:rPr>
              <a:t>part  02</a:t>
            </a:r>
            <a:endParaRPr lang="zh-CN" altLang="en-US" sz="1600" dirty="0">
              <a:solidFill>
                <a:prstClr val="black">
                  <a:lumMod val="75000"/>
                  <a:lumOff val="25000"/>
                </a:prstClr>
              </a:solidFill>
              <a:latin typeface="Arial" panose="020B0604020202020204" pitchFamily="34" charset="0"/>
              <a:ea typeface="Dotum" panose="020B0600000101010101" pitchFamily="34" charset="-127"/>
              <a:cs typeface="Arial" panose="020B0604020202020204" pitchFamily="34" charset="0"/>
            </a:endParaRPr>
          </a:p>
        </p:txBody>
      </p:sp>
      <p:sp>
        <p:nvSpPr>
          <p:cNvPr id="47"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3648240" y="3512626"/>
            <a:ext cx="2274494"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en-US" altLang="zh-CN" sz="2400" b="1" dirty="0">
                <a:solidFill>
                  <a:prstClr val="black">
                    <a:lumMod val="75000"/>
                    <a:lumOff val="25000"/>
                  </a:prstClr>
                </a:solidFill>
                <a:latin typeface="方正正纤黑简体"/>
                <a:ea typeface="方正正纤黑简体"/>
                <a:cs typeface="Ebrima" panose="02000000000000000000" pitchFamily="2" charset="0"/>
              </a:rPr>
              <a:t>Design Overview</a:t>
            </a:r>
            <a:endParaRPr lang="zh-CN" altLang="en-US" sz="2400" b="1" dirty="0">
              <a:solidFill>
                <a:prstClr val="black">
                  <a:lumMod val="75000"/>
                  <a:lumOff val="25000"/>
                </a:prstClr>
              </a:solidFill>
              <a:latin typeface="方正正纤黑简体"/>
              <a:ea typeface="方正正纤黑简体"/>
              <a:cs typeface="Ebrima" panose="02000000000000000000" pitchFamily="2" charset="0"/>
            </a:endParaRPr>
          </a:p>
        </p:txBody>
      </p:sp>
      <p:sp>
        <p:nvSpPr>
          <p:cNvPr id="48" name="TextBox 1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a:xfrm>
            <a:off x="6848355" y="3173058"/>
            <a:ext cx="1002546" cy="338550"/>
          </a:xfrm>
          <a:prstGeom prst="rect">
            <a:avLst/>
          </a:prstGeom>
          <a:noFill/>
        </p:spPr>
        <p:txBody>
          <a:bodyPr wrap="square" lIns="91434" tIns="45718" rIns="91434" bIns="45718" rtlCol="0">
            <a:spAutoFit/>
          </a:bodyPr>
          <a:lstStyle/>
          <a:p>
            <a:pPr algn="ctr" defTabSz="914377"/>
            <a:r>
              <a:rPr lang="en-US" altLang="zh-CN" sz="1600" dirty="0">
                <a:solidFill>
                  <a:prstClr val="black">
                    <a:lumMod val="75000"/>
                    <a:lumOff val="25000"/>
                  </a:prstClr>
                </a:solidFill>
                <a:latin typeface="Arial" panose="020B0604020202020204" pitchFamily="34" charset="0"/>
                <a:ea typeface="Dotum" panose="020B0600000101010101" pitchFamily="34" charset="-127"/>
                <a:cs typeface="Arial" panose="020B0604020202020204" pitchFamily="34" charset="0"/>
              </a:rPr>
              <a:t>part  03</a:t>
            </a:r>
            <a:endParaRPr lang="zh-CN" altLang="en-US" sz="1600" dirty="0">
              <a:solidFill>
                <a:prstClr val="black">
                  <a:lumMod val="75000"/>
                  <a:lumOff val="25000"/>
                </a:prstClr>
              </a:solidFill>
              <a:latin typeface="Arial" panose="020B0604020202020204" pitchFamily="34" charset="0"/>
              <a:ea typeface="Dotum" panose="020B0600000101010101" pitchFamily="34" charset="-127"/>
              <a:cs typeface="Arial" panose="020B0604020202020204" pitchFamily="34" charset="0"/>
            </a:endParaRPr>
          </a:p>
        </p:txBody>
      </p:sp>
      <p:sp>
        <p:nvSpPr>
          <p:cNvPr id="50"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5976137" y="3512626"/>
            <a:ext cx="2746982"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en-US" altLang="zh-CN" sz="2400" b="1" dirty="0">
                <a:solidFill>
                  <a:prstClr val="black">
                    <a:lumMod val="75000"/>
                    <a:lumOff val="25000"/>
                  </a:prstClr>
                </a:solidFill>
                <a:latin typeface="方正正纤黑简体"/>
                <a:ea typeface="方正正纤黑简体"/>
                <a:cs typeface="Ebrima" panose="02000000000000000000" pitchFamily="2" charset="0"/>
              </a:rPr>
              <a:t>Implementation</a:t>
            </a:r>
          </a:p>
          <a:p>
            <a:pPr algn="ctr" defTabSz="914377"/>
            <a:r>
              <a:rPr lang="en-US" altLang="zh-CN" sz="2400" b="1" dirty="0">
                <a:solidFill>
                  <a:prstClr val="black">
                    <a:lumMod val="75000"/>
                    <a:lumOff val="25000"/>
                  </a:prstClr>
                </a:solidFill>
                <a:latin typeface="方正正纤黑简体"/>
                <a:ea typeface="方正正纤黑简体"/>
                <a:cs typeface="Ebrima" panose="02000000000000000000" pitchFamily="2" charset="0"/>
              </a:rPr>
              <a:t>In Detail</a:t>
            </a:r>
            <a:endParaRPr lang="zh-CN" altLang="en-US" sz="2400" b="1" dirty="0">
              <a:solidFill>
                <a:prstClr val="black">
                  <a:lumMod val="75000"/>
                  <a:lumOff val="25000"/>
                </a:prstClr>
              </a:solidFill>
              <a:latin typeface="方正正纤黑简体"/>
              <a:ea typeface="方正正纤黑简体"/>
              <a:cs typeface="Ebrima" panose="02000000000000000000" pitchFamily="2" charset="0"/>
            </a:endParaRPr>
          </a:p>
        </p:txBody>
      </p:sp>
      <p:sp>
        <p:nvSpPr>
          <p:cNvPr id="51" name="TextBox 1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a:xfrm>
            <a:off x="9412495" y="3173058"/>
            <a:ext cx="1002546" cy="338550"/>
          </a:xfrm>
          <a:prstGeom prst="rect">
            <a:avLst/>
          </a:prstGeom>
          <a:noFill/>
        </p:spPr>
        <p:txBody>
          <a:bodyPr wrap="square" lIns="91434" tIns="45718" rIns="91434" bIns="45718" rtlCol="0">
            <a:spAutoFit/>
          </a:bodyPr>
          <a:lstStyle/>
          <a:p>
            <a:pPr algn="ctr" defTabSz="914377"/>
            <a:r>
              <a:rPr lang="en-US" altLang="zh-CN" sz="1600" dirty="0">
                <a:solidFill>
                  <a:prstClr val="black">
                    <a:lumMod val="75000"/>
                    <a:lumOff val="25000"/>
                  </a:prstClr>
                </a:solidFill>
                <a:latin typeface="Arial" panose="020B0604020202020204" pitchFamily="34" charset="0"/>
                <a:ea typeface="Dotum" panose="020B0600000101010101" pitchFamily="34" charset="-127"/>
                <a:cs typeface="Arial" panose="020B0604020202020204" pitchFamily="34" charset="0"/>
              </a:rPr>
              <a:t>part  04</a:t>
            </a:r>
            <a:endParaRPr lang="zh-CN" altLang="en-US" sz="1600" dirty="0">
              <a:solidFill>
                <a:prstClr val="black">
                  <a:lumMod val="75000"/>
                  <a:lumOff val="25000"/>
                </a:prstClr>
              </a:solidFill>
              <a:latin typeface="Arial" panose="020B0604020202020204" pitchFamily="34" charset="0"/>
              <a:ea typeface="Dotum" panose="020B0600000101010101" pitchFamily="34" charset="-127"/>
              <a:cs typeface="Arial" panose="020B0604020202020204" pitchFamily="34" charset="0"/>
            </a:endParaRPr>
          </a:p>
        </p:txBody>
      </p:sp>
      <p:sp>
        <p:nvSpPr>
          <p:cNvPr id="52"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8776521" y="3512626"/>
            <a:ext cx="2274494" cy="4616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en-US" altLang="zh-CN" sz="2400" b="1" dirty="0">
                <a:solidFill>
                  <a:prstClr val="black">
                    <a:lumMod val="75000"/>
                    <a:lumOff val="25000"/>
                  </a:prstClr>
                </a:solidFill>
                <a:latin typeface="方正正纤黑简体"/>
                <a:ea typeface="方正正纤黑简体"/>
                <a:cs typeface="Ebrima" panose="02000000000000000000" pitchFamily="2" charset="0"/>
              </a:rPr>
              <a:t>Analysis</a:t>
            </a:r>
            <a:endParaRPr lang="zh-CN" altLang="en-US" sz="2400" b="1" dirty="0">
              <a:solidFill>
                <a:prstClr val="black">
                  <a:lumMod val="75000"/>
                  <a:lumOff val="25000"/>
                </a:prstClr>
              </a:solidFill>
              <a:latin typeface="方正正纤黑简体"/>
              <a:ea typeface="方正正纤黑简体"/>
              <a:cs typeface="Ebrima" panose="02000000000000000000" pitchFamily="2" charset="0"/>
            </a:endParaRPr>
          </a:p>
        </p:txBody>
      </p:sp>
    </p:spTree>
    <p:extLst>
      <p:ext uri="{BB962C8B-B14F-4D97-AF65-F5344CB8AC3E}">
        <p14:creationId xmlns:p14="http://schemas.microsoft.com/office/powerpoint/2010/main" val="269514022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0-#ppt_w/2"/>
                                              </p:val>
                                            </p:tav>
                                            <p:tav tm="100000">
                                              <p:val>
                                                <p:strVal val="#ppt_x"/>
                                              </p:val>
                                            </p:tav>
                                          </p:tavLst>
                                        </p:anim>
                                        <p:anim calcmode="lin" valueType="num">
                                          <p:cBhvr additive="base">
                                            <p:cTn id="18" dur="500" fill="hold"/>
                                            <p:tgtEl>
                                              <p:spTgt spid="16"/>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0-#ppt_w/2"/>
                                              </p:val>
                                            </p:tav>
                                            <p:tav tm="100000">
                                              <p:val>
                                                <p:strVal val="#ppt_x"/>
                                              </p:val>
                                            </p:tav>
                                          </p:tavLst>
                                        </p:anim>
                                        <p:anim calcmode="lin" valueType="num">
                                          <p:cBhvr additive="base">
                                            <p:cTn id="22" dur="500" fill="hold"/>
                                            <p:tgtEl>
                                              <p:spTgt spid="19"/>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anim calcmode="lin" valueType="num">
                                          <p:cBhvr additive="base">
                                            <p:cTn id="25" dur="500" fill="hold"/>
                                            <p:tgtEl>
                                              <p:spTgt spid="33"/>
                                            </p:tgtEl>
                                            <p:attrNameLst>
                                              <p:attrName>ppt_x</p:attrName>
                                            </p:attrNameLst>
                                          </p:cBhvr>
                                          <p:tavLst>
                                            <p:tav tm="0">
                                              <p:val>
                                                <p:strVal val="0-#ppt_w/2"/>
                                              </p:val>
                                            </p:tav>
                                            <p:tav tm="100000">
                                              <p:val>
                                                <p:strVal val="#ppt_x"/>
                                              </p:val>
                                            </p:tav>
                                          </p:tavLst>
                                        </p:anim>
                                        <p:anim calcmode="lin" valueType="num">
                                          <p:cBhvr additive="base">
                                            <p:cTn id="26" dur="500" fill="hold"/>
                                            <p:tgtEl>
                                              <p:spTgt spid="33"/>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500" fill="hold"/>
                                            <p:tgtEl>
                                              <p:spTgt spid="3"/>
                                            </p:tgtEl>
                                            <p:attrNameLst>
                                              <p:attrName>ppt_x</p:attrName>
                                            </p:attrNameLst>
                                          </p:cBhvr>
                                          <p:tavLst>
                                            <p:tav tm="0">
                                              <p:val>
                                                <p:strVal val="0-#ppt_w/2"/>
                                              </p:val>
                                            </p:tav>
                                            <p:tav tm="100000">
                                              <p:val>
                                                <p:strVal val="#ppt_x"/>
                                              </p:val>
                                            </p:tav>
                                          </p:tavLst>
                                        </p:anim>
                                        <p:anim calcmode="lin" valueType="num">
                                          <p:cBhvr additive="base">
                                            <p:cTn id="30" dur="500" fill="hold"/>
                                            <p:tgtEl>
                                              <p:spTgt spid="3"/>
                                            </p:tgtEl>
                                            <p:attrNameLst>
                                              <p:attrName>ppt_y</p:attrName>
                                            </p:attrNameLst>
                                          </p:cBhvr>
                                          <p:tavLst>
                                            <p:tav tm="0">
                                              <p:val>
                                                <p:strVal val="#ppt_y"/>
                                              </p:val>
                                            </p:tav>
                                            <p:tav tm="100000">
                                              <p:val>
                                                <p:strVal val="#ppt_y"/>
                                              </p:val>
                                            </p:tav>
                                          </p:tavLst>
                                        </p:anim>
                                      </p:childTnLst>
                                    </p:cTn>
                                  </p:par>
                                </p:childTnLst>
                              </p:cTn>
                            </p:par>
                            <p:par>
                              <p:cTn id="31" fill="hold">
                                <p:stCondLst>
                                  <p:cond delay="1000"/>
                                </p:stCondLst>
                                <p:childTnLst>
                                  <p:par>
                                    <p:cTn id="32" presetID="10" presetClass="entr" presetSubtype="0" fill="hold" grpId="0" nodeType="after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500"/>
                                            <p:tgtEl>
                                              <p:spTgt spid="2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8"/>
                                            </p:tgtEl>
                                            <p:attrNameLst>
                                              <p:attrName>style.visibility</p:attrName>
                                            </p:attrNameLst>
                                          </p:cBhvr>
                                          <p:to>
                                            <p:strVal val="visible"/>
                                          </p:to>
                                        </p:set>
                                        <p:animEffect transition="in" filter="fade">
                                          <p:cBhvr>
                                            <p:cTn id="40" dur="500"/>
                                            <p:tgtEl>
                                              <p:spTgt spid="4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1"/>
                                            </p:tgtEl>
                                            <p:attrNameLst>
                                              <p:attrName>style.visibility</p:attrName>
                                            </p:attrNameLst>
                                          </p:cBhvr>
                                          <p:to>
                                            <p:strVal val="visible"/>
                                          </p:to>
                                        </p:set>
                                        <p:animEffect transition="in" filter="fade">
                                          <p:cBhvr>
                                            <p:cTn id="43" dur="500"/>
                                            <p:tgtEl>
                                              <p:spTgt spid="51"/>
                                            </p:tgtEl>
                                          </p:cBhvr>
                                        </p:animEffect>
                                      </p:childTnLst>
                                    </p:cTn>
                                  </p:par>
                                </p:childTnLst>
                              </p:cTn>
                            </p:par>
                            <p:par>
                              <p:cTn id="44" fill="hold">
                                <p:stCondLst>
                                  <p:cond delay="1500"/>
                                </p:stCondLst>
                                <p:childTnLst>
                                  <p:par>
                                    <p:cTn id="45" presetID="2" presetClass="entr" presetSubtype="4" fill="hold" grpId="0" nodeType="afterEffect" p14:presetBounceEnd="60000">
                                      <p:stCondLst>
                                        <p:cond delay="0"/>
                                      </p:stCondLst>
                                      <p:childTnLst>
                                        <p:set>
                                          <p:cBhvr>
                                            <p:cTn id="46" dur="1" fill="hold">
                                              <p:stCondLst>
                                                <p:cond delay="0"/>
                                              </p:stCondLst>
                                            </p:cTn>
                                            <p:tgtEl>
                                              <p:spTgt spid="49"/>
                                            </p:tgtEl>
                                            <p:attrNameLst>
                                              <p:attrName>style.visibility</p:attrName>
                                            </p:attrNameLst>
                                          </p:cBhvr>
                                          <p:to>
                                            <p:strVal val="visible"/>
                                          </p:to>
                                        </p:set>
                                        <p:anim calcmode="lin" valueType="num" p14:bounceEnd="60000">
                                          <p:cBhvr additive="base">
                                            <p:cTn id="47" dur="1250" fill="hold"/>
                                            <p:tgtEl>
                                              <p:spTgt spid="49"/>
                                            </p:tgtEl>
                                            <p:attrNameLst>
                                              <p:attrName>ppt_x</p:attrName>
                                            </p:attrNameLst>
                                          </p:cBhvr>
                                          <p:tavLst>
                                            <p:tav tm="0">
                                              <p:val>
                                                <p:strVal val="#ppt_x"/>
                                              </p:val>
                                            </p:tav>
                                            <p:tav tm="100000">
                                              <p:val>
                                                <p:strVal val="#ppt_x"/>
                                              </p:val>
                                            </p:tav>
                                          </p:tavLst>
                                        </p:anim>
                                        <p:anim calcmode="lin" valueType="num" p14:bounceEnd="60000">
                                          <p:cBhvr additive="base">
                                            <p:cTn id="48" dur="1250" fill="hold"/>
                                            <p:tgtEl>
                                              <p:spTgt spid="49"/>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14:presetBounceEnd="60000">
                                      <p:stCondLst>
                                        <p:cond delay="0"/>
                                      </p:stCondLst>
                                      <p:childTnLst>
                                        <p:set>
                                          <p:cBhvr>
                                            <p:cTn id="50" dur="1" fill="hold">
                                              <p:stCondLst>
                                                <p:cond delay="0"/>
                                              </p:stCondLst>
                                            </p:cTn>
                                            <p:tgtEl>
                                              <p:spTgt spid="47"/>
                                            </p:tgtEl>
                                            <p:attrNameLst>
                                              <p:attrName>style.visibility</p:attrName>
                                            </p:attrNameLst>
                                          </p:cBhvr>
                                          <p:to>
                                            <p:strVal val="visible"/>
                                          </p:to>
                                        </p:set>
                                        <p:anim calcmode="lin" valueType="num" p14:bounceEnd="60000">
                                          <p:cBhvr additive="base">
                                            <p:cTn id="51" dur="1250" fill="hold"/>
                                            <p:tgtEl>
                                              <p:spTgt spid="47"/>
                                            </p:tgtEl>
                                            <p:attrNameLst>
                                              <p:attrName>ppt_x</p:attrName>
                                            </p:attrNameLst>
                                          </p:cBhvr>
                                          <p:tavLst>
                                            <p:tav tm="0">
                                              <p:val>
                                                <p:strVal val="#ppt_x"/>
                                              </p:val>
                                            </p:tav>
                                            <p:tav tm="100000">
                                              <p:val>
                                                <p:strVal val="#ppt_x"/>
                                              </p:val>
                                            </p:tav>
                                          </p:tavLst>
                                        </p:anim>
                                        <p:anim calcmode="lin" valueType="num" p14:bounceEnd="60000">
                                          <p:cBhvr additive="base">
                                            <p:cTn id="52" dur="1250" fill="hold"/>
                                            <p:tgtEl>
                                              <p:spTgt spid="47"/>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14:presetBounceEnd="60000">
                                      <p:stCondLst>
                                        <p:cond delay="0"/>
                                      </p:stCondLst>
                                      <p:childTnLst>
                                        <p:set>
                                          <p:cBhvr>
                                            <p:cTn id="54" dur="1" fill="hold">
                                              <p:stCondLst>
                                                <p:cond delay="0"/>
                                              </p:stCondLst>
                                            </p:cTn>
                                            <p:tgtEl>
                                              <p:spTgt spid="50"/>
                                            </p:tgtEl>
                                            <p:attrNameLst>
                                              <p:attrName>style.visibility</p:attrName>
                                            </p:attrNameLst>
                                          </p:cBhvr>
                                          <p:to>
                                            <p:strVal val="visible"/>
                                          </p:to>
                                        </p:set>
                                        <p:anim calcmode="lin" valueType="num" p14:bounceEnd="60000">
                                          <p:cBhvr additive="base">
                                            <p:cTn id="55" dur="1250" fill="hold"/>
                                            <p:tgtEl>
                                              <p:spTgt spid="50"/>
                                            </p:tgtEl>
                                            <p:attrNameLst>
                                              <p:attrName>ppt_x</p:attrName>
                                            </p:attrNameLst>
                                          </p:cBhvr>
                                          <p:tavLst>
                                            <p:tav tm="0">
                                              <p:val>
                                                <p:strVal val="#ppt_x"/>
                                              </p:val>
                                            </p:tav>
                                            <p:tav tm="100000">
                                              <p:val>
                                                <p:strVal val="#ppt_x"/>
                                              </p:val>
                                            </p:tav>
                                          </p:tavLst>
                                        </p:anim>
                                        <p:anim calcmode="lin" valueType="num" p14:bounceEnd="60000">
                                          <p:cBhvr additive="base">
                                            <p:cTn id="56" dur="1250" fill="hold"/>
                                            <p:tgtEl>
                                              <p:spTgt spid="50"/>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14:presetBounceEnd="60000">
                                      <p:stCondLst>
                                        <p:cond delay="0"/>
                                      </p:stCondLst>
                                      <p:childTnLst>
                                        <p:set>
                                          <p:cBhvr>
                                            <p:cTn id="58" dur="1" fill="hold">
                                              <p:stCondLst>
                                                <p:cond delay="0"/>
                                              </p:stCondLst>
                                            </p:cTn>
                                            <p:tgtEl>
                                              <p:spTgt spid="52"/>
                                            </p:tgtEl>
                                            <p:attrNameLst>
                                              <p:attrName>style.visibility</p:attrName>
                                            </p:attrNameLst>
                                          </p:cBhvr>
                                          <p:to>
                                            <p:strVal val="visible"/>
                                          </p:to>
                                        </p:set>
                                        <p:anim calcmode="lin" valueType="num" p14:bounceEnd="60000">
                                          <p:cBhvr additive="base">
                                            <p:cTn id="59" dur="1250" fill="hold"/>
                                            <p:tgtEl>
                                              <p:spTgt spid="52"/>
                                            </p:tgtEl>
                                            <p:attrNameLst>
                                              <p:attrName>ppt_x</p:attrName>
                                            </p:attrNameLst>
                                          </p:cBhvr>
                                          <p:tavLst>
                                            <p:tav tm="0">
                                              <p:val>
                                                <p:strVal val="#ppt_x"/>
                                              </p:val>
                                            </p:tav>
                                            <p:tav tm="100000">
                                              <p:val>
                                                <p:strVal val="#ppt_x"/>
                                              </p:val>
                                            </p:tav>
                                          </p:tavLst>
                                        </p:anim>
                                        <p:anim calcmode="lin" valueType="num" p14:bounceEnd="60000">
                                          <p:cBhvr additive="base">
                                            <p:cTn id="60" dur="125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3" grpId="0" animBg="1"/>
          <p:bldP spid="49" grpId="0"/>
          <p:bldP spid="46" grpId="0"/>
          <p:bldP spid="47" grpId="0"/>
          <p:bldP spid="48" grpId="0"/>
          <p:bldP spid="50" grpId="0"/>
          <p:bldP spid="51" grpId="0"/>
          <p:bldP spid="5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0-#ppt_w/2"/>
                                              </p:val>
                                            </p:tav>
                                            <p:tav tm="100000">
                                              <p:val>
                                                <p:strVal val="#ppt_x"/>
                                              </p:val>
                                            </p:tav>
                                          </p:tavLst>
                                        </p:anim>
                                        <p:anim calcmode="lin" valueType="num">
                                          <p:cBhvr additive="base">
                                            <p:cTn id="18" dur="500" fill="hold"/>
                                            <p:tgtEl>
                                              <p:spTgt spid="16"/>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0-#ppt_w/2"/>
                                              </p:val>
                                            </p:tav>
                                            <p:tav tm="100000">
                                              <p:val>
                                                <p:strVal val="#ppt_x"/>
                                              </p:val>
                                            </p:tav>
                                          </p:tavLst>
                                        </p:anim>
                                        <p:anim calcmode="lin" valueType="num">
                                          <p:cBhvr additive="base">
                                            <p:cTn id="22" dur="500" fill="hold"/>
                                            <p:tgtEl>
                                              <p:spTgt spid="19"/>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anim calcmode="lin" valueType="num">
                                          <p:cBhvr additive="base">
                                            <p:cTn id="25" dur="500" fill="hold"/>
                                            <p:tgtEl>
                                              <p:spTgt spid="33"/>
                                            </p:tgtEl>
                                            <p:attrNameLst>
                                              <p:attrName>ppt_x</p:attrName>
                                            </p:attrNameLst>
                                          </p:cBhvr>
                                          <p:tavLst>
                                            <p:tav tm="0">
                                              <p:val>
                                                <p:strVal val="0-#ppt_w/2"/>
                                              </p:val>
                                            </p:tav>
                                            <p:tav tm="100000">
                                              <p:val>
                                                <p:strVal val="#ppt_x"/>
                                              </p:val>
                                            </p:tav>
                                          </p:tavLst>
                                        </p:anim>
                                        <p:anim calcmode="lin" valueType="num">
                                          <p:cBhvr additive="base">
                                            <p:cTn id="26" dur="500" fill="hold"/>
                                            <p:tgtEl>
                                              <p:spTgt spid="33"/>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500" fill="hold"/>
                                            <p:tgtEl>
                                              <p:spTgt spid="3"/>
                                            </p:tgtEl>
                                            <p:attrNameLst>
                                              <p:attrName>ppt_x</p:attrName>
                                            </p:attrNameLst>
                                          </p:cBhvr>
                                          <p:tavLst>
                                            <p:tav tm="0">
                                              <p:val>
                                                <p:strVal val="0-#ppt_w/2"/>
                                              </p:val>
                                            </p:tav>
                                            <p:tav tm="100000">
                                              <p:val>
                                                <p:strVal val="#ppt_x"/>
                                              </p:val>
                                            </p:tav>
                                          </p:tavLst>
                                        </p:anim>
                                        <p:anim calcmode="lin" valueType="num">
                                          <p:cBhvr additive="base">
                                            <p:cTn id="30" dur="500" fill="hold"/>
                                            <p:tgtEl>
                                              <p:spTgt spid="3"/>
                                            </p:tgtEl>
                                            <p:attrNameLst>
                                              <p:attrName>ppt_y</p:attrName>
                                            </p:attrNameLst>
                                          </p:cBhvr>
                                          <p:tavLst>
                                            <p:tav tm="0">
                                              <p:val>
                                                <p:strVal val="#ppt_y"/>
                                              </p:val>
                                            </p:tav>
                                            <p:tav tm="100000">
                                              <p:val>
                                                <p:strVal val="#ppt_y"/>
                                              </p:val>
                                            </p:tav>
                                          </p:tavLst>
                                        </p:anim>
                                      </p:childTnLst>
                                    </p:cTn>
                                  </p:par>
                                </p:childTnLst>
                              </p:cTn>
                            </p:par>
                            <p:par>
                              <p:cTn id="31" fill="hold">
                                <p:stCondLst>
                                  <p:cond delay="1000"/>
                                </p:stCondLst>
                                <p:childTnLst>
                                  <p:par>
                                    <p:cTn id="32" presetID="10" presetClass="entr" presetSubtype="0" fill="hold" grpId="0" nodeType="after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500"/>
                                            <p:tgtEl>
                                              <p:spTgt spid="2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8"/>
                                            </p:tgtEl>
                                            <p:attrNameLst>
                                              <p:attrName>style.visibility</p:attrName>
                                            </p:attrNameLst>
                                          </p:cBhvr>
                                          <p:to>
                                            <p:strVal val="visible"/>
                                          </p:to>
                                        </p:set>
                                        <p:animEffect transition="in" filter="fade">
                                          <p:cBhvr>
                                            <p:cTn id="40" dur="500"/>
                                            <p:tgtEl>
                                              <p:spTgt spid="4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1"/>
                                            </p:tgtEl>
                                            <p:attrNameLst>
                                              <p:attrName>style.visibility</p:attrName>
                                            </p:attrNameLst>
                                          </p:cBhvr>
                                          <p:to>
                                            <p:strVal val="visible"/>
                                          </p:to>
                                        </p:set>
                                        <p:animEffect transition="in" filter="fade">
                                          <p:cBhvr>
                                            <p:cTn id="43" dur="500"/>
                                            <p:tgtEl>
                                              <p:spTgt spid="51"/>
                                            </p:tgtEl>
                                          </p:cBhvr>
                                        </p:animEffect>
                                      </p:childTnLst>
                                    </p:cTn>
                                  </p:par>
                                </p:childTnLst>
                              </p:cTn>
                            </p:par>
                            <p:par>
                              <p:cTn id="44" fill="hold">
                                <p:stCondLst>
                                  <p:cond delay="1500"/>
                                </p:stCondLst>
                                <p:childTnLst>
                                  <p:par>
                                    <p:cTn id="45" presetID="2" presetClass="entr" presetSubtype="4" fill="hold" grpId="0" nodeType="afterEffect">
                                      <p:stCondLst>
                                        <p:cond delay="0"/>
                                      </p:stCondLst>
                                      <p:childTnLst>
                                        <p:set>
                                          <p:cBhvr>
                                            <p:cTn id="46" dur="1" fill="hold">
                                              <p:stCondLst>
                                                <p:cond delay="0"/>
                                              </p:stCondLst>
                                            </p:cTn>
                                            <p:tgtEl>
                                              <p:spTgt spid="49"/>
                                            </p:tgtEl>
                                            <p:attrNameLst>
                                              <p:attrName>style.visibility</p:attrName>
                                            </p:attrNameLst>
                                          </p:cBhvr>
                                          <p:to>
                                            <p:strVal val="visible"/>
                                          </p:to>
                                        </p:set>
                                        <p:anim calcmode="lin" valueType="num">
                                          <p:cBhvr additive="base">
                                            <p:cTn id="47" dur="1250" fill="hold"/>
                                            <p:tgtEl>
                                              <p:spTgt spid="49"/>
                                            </p:tgtEl>
                                            <p:attrNameLst>
                                              <p:attrName>ppt_x</p:attrName>
                                            </p:attrNameLst>
                                          </p:cBhvr>
                                          <p:tavLst>
                                            <p:tav tm="0">
                                              <p:val>
                                                <p:strVal val="#ppt_x"/>
                                              </p:val>
                                            </p:tav>
                                            <p:tav tm="100000">
                                              <p:val>
                                                <p:strVal val="#ppt_x"/>
                                              </p:val>
                                            </p:tav>
                                          </p:tavLst>
                                        </p:anim>
                                        <p:anim calcmode="lin" valueType="num">
                                          <p:cBhvr additive="base">
                                            <p:cTn id="48" dur="1250" fill="hold"/>
                                            <p:tgtEl>
                                              <p:spTgt spid="49"/>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47"/>
                                            </p:tgtEl>
                                            <p:attrNameLst>
                                              <p:attrName>style.visibility</p:attrName>
                                            </p:attrNameLst>
                                          </p:cBhvr>
                                          <p:to>
                                            <p:strVal val="visible"/>
                                          </p:to>
                                        </p:set>
                                        <p:anim calcmode="lin" valueType="num">
                                          <p:cBhvr additive="base">
                                            <p:cTn id="51" dur="1250" fill="hold"/>
                                            <p:tgtEl>
                                              <p:spTgt spid="47"/>
                                            </p:tgtEl>
                                            <p:attrNameLst>
                                              <p:attrName>ppt_x</p:attrName>
                                            </p:attrNameLst>
                                          </p:cBhvr>
                                          <p:tavLst>
                                            <p:tav tm="0">
                                              <p:val>
                                                <p:strVal val="#ppt_x"/>
                                              </p:val>
                                            </p:tav>
                                            <p:tav tm="100000">
                                              <p:val>
                                                <p:strVal val="#ppt_x"/>
                                              </p:val>
                                            </p:tav>
                                          </p:tavLst>
                                        </p:anim>
                                        <p:anim calcmode="lin" valueType="num">
                                          <p:cBhvr additive="base">
                                            <p:cTn id="52" dur="1250" fill="hold"/>
                                            <p:tgtEl>
                                              <p:spTgt spid="47"/>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0"/>
                                            </p:tgtEl>
                                            <p:attrNameLst>
                                              <p:attrName>style.visibility</p:attrName>
                                            </p:attrNameLst>
                                          </p:cBhvr>
                                          <p:to>
                                            <p:strVal val="visible"/>
                                          </p:to>
                                        </p:set>
                                        <p:anim calcmode="lin" valueType="num">
                                          <p:cBhvr additive="base">
                                            <p:cTn id="55" dur="1250" fill="hold"/>
                                            <p:tgtEl>
                                              <p:spTgt spid="50"/>
                                            </p:tgtEl>
                                            <p:attrNameLst>
                                              <p:attrName>ppt_x</p:attrName>
                                            </p:attrNameLst>
                                          </p:cBhvr>
                                          <p:tavLst>
                                            <p:tav tm="0">
                                              <p:val>
                                                <p:strVal val="#ppt_x"/>
                                              </p:val>
                                            </p:tav>
                                            <p:tav tm="100000">
                                              <p:val>
                                                <p:strVal val="#ppt_x"/>
                                              </p:val>
                                            </p:tav>
                                          </p:tavLst>
                                        </p:anim>
                                        <p:anim calcmode="lin" valueType="num">
                                          <p:cBhvr additive="base">
                                            <p:cTn id="56" dur="1250" fill="hold"/>
                                            <p:tgtEl>
                                              <p:spTgt spid="50"/>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52"/>
                                            </p:tgtEl>
                                            <p:attrNameLst>
                                              <p:attrName>style.visibility</p:attrName>
                                            </p:attrNameLst>
                                          </p:cBhvr>
                                          <p:to>
                                            <p:strVal val="visible"/>
                                          </p:to>
                                        </p:set>
                                        <p:anim calcmode="lin" valueType="num">
                                          <p:cBhvr additive="base">
                                            <p:cTn id="59" dur="1250" fill="hold"/>
                                            <p:tgtEl>
                                              <p:spTgt spid="52"/>
                                            </p:tgtEl>
                                            <p:attrNameLst>
                                              <p:attrName>ppt_x</p:attrName>
                                            </p:attrNameLst>
                                          </p:cBhvr>
                                          <p:tavLst>
                                            <p:tav tm="0">
                                              <p:val>
                                                <p:strVal val="#ppt_x"/>
                                              </p:val>
                                            </p:tav>
                                            <p:tav tm="100000">
                                              <p:val>
                                                <p:strVal val="#ppt_x"/>
                                              </p:val>
                                            </p:tav>
                                          </p:tavLst>
                                        </p:anim>
                                        <p:anim calcmode="lin" valueType="num">
                                          <p:cBhvr additive="base">
                                            <p:cTn id="60" dur="125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3" grpId="0" animBg="1"/>
          <p:bldP spid="49" grpId="0"/>
          <p:bldP spid="46" grpId="0"/>
          <p:bldP spid="47" grpId="0"/>
          <p:bldP spid="48" grpId="0"/>
          <p:bldP spid="50" grpId="0"/>
          <p:bldP spid="51" grpId="0"/>
          <p:bldP spid="52"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267B56BE-A060-4BDE-9BD4-18CE77E02240}"/>
              </a:ext>
            </a:extLst>
          </p:cNvPr>
          <p:cNvSpPr txBox="1">
            <a:spLocks/>
          </p:cNvSpPr>
          <p:nvPr/>
        </p:nvSpPr>
        <p:spPr>
          <a:xfrm>
            <a:off x="3000039" y="36350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Accelerometer Module</a:t>
            </a:r>
            <a:endParaRPr kumimoji="1" lang="zh-CN" altLang="en-US" sz="3200" dirty="0">
              <a:solidFill>
                <a:prstClr val="black">
                  <a:lumMod val="75000"/>
                  <a:lumOff val="25000"/>
                </a:prstClr>
              </a:solidFill>
              <a:cs typeface="+mn-ea"/>
              <a:sym typeface="+mn-lt"/>
            </a:endParaRPr>
          </a:p>
        </p:txBody>
      </p:sp>
      <p:sp>
        <p:nvSpPr>
          <p:cNvPr id="3" name="文本框 2">
            <a:extLst>
              <a:ext uri="{FF2B5EF4-FFF2-40B4-BE49-F238E27FC236}">
                <a16:creationId xmlns:a16="http://schemas.microsoft.com/office/drawing/2014/main" id="{E7B4B56A-FD08-43FA-A098-B80348062E2B}"/>
              </a:ext>
            </a:extLst>
          </p:cNvPr>
          <p:cNvSpPr txBox="1"/>
          <p:nvPr/>
        </p:nvSpPr>
        <p:spPr>
          <a:xfrm>
            <a:off x="1005616" y="1146368"/>
            <a:ext cx="9947686" cy="646331"/>
          </a:xfrm>
          <a:prstGeom prst="rect">
            <a:avLst/>
          </a:prstGeom>
          <a:noFill/>
        </p:spPr>
        <p:txBody>
          <a:bodyPr wrap="square">
            <a:spAutoFit/>
          </a:bodyPr>
          <a:lstStyle/>
          <a:p>
            <a:r>
              <a:rPr lang="en-US" altLang="zh-CN" dirty="0">
                <a:cs typeface="+mn-ea"/>
                <a:sym typeface="+mn-lt"/>
              </a:rPr>
              <a:t>MPU-6050</a:t>
            </a:r>
            <a:r>
              <a:rPr lang="zh-CN" altLang="en-US" dirty="0">
                <a:cs typeface="+mn-ea"/>
                <a:sym typeface="+mn-lt"/>
              </a:rPr>
              <a:t> module</a:t>
            </a:r>
            <a:r>
              <a:rPr lang="en-US" altLang="zh-CN" dirty="0">
                <a:cs typeface="+mn-ea"/>
                <a:sym typeface="+mn-lt"/>
              </a:rPr>
              <a:t>: collect acceleration signal data in 3 directions to provide data for evaluating road quality. It also integrates 3-axis gyroscope and connects with MCU through IIC interface.</a:t>
            </a:r>
            <a:endParaRPr lang="zh-CN" altLang="en-US" dirty="0">
              <a:cs typeface="+mn-ea"/>
              <a:sym typeface="+mn-lt"/>
            </a:endParaRPr>
          </a:p>
        </p:txBody>
      </p:sp>
      <p:pic>
        <p:nvPicPr>
          <p:cNvPr id="4" name="图片 3">
            <a:extLst>
              <a:ext uri="{FF2B5EF4-FFF2-40B4-BE49-F238E27FC236}">
                <a16:creationId xmlns:a16="http://schemas.microsoft.com/office/drawing/2014/main" id="{38AC05A7-BD9F-43FC-BCF5-0FF8C6910BD3}"/>
              </a:ext>
            </a:extLst>
          </p:cNvPr>
          <p:cNvPicPr>
            <a:picLocks noChangeAspect="1"/>
          </p:cNvPicPr>
          <p:nvPr/>
        </p:nvPicPr>
        <p:blipFill>
          <a:blip r:embed="rId2"/>
          <a:stretch>
            <a:fillRect/>
          </a:stretch>
        </p:blipFill>
        <p:spPr>
          <a:xfrm>
            <a:off x="1329914" y="2045989"/>
            <a:ext cx="2276793" cy="2181529"/>
          </a:xfrm>
          <a:prstGeom prst="rect">
            <a:avLst/>
          </a:prstGeom>
        </p:spPr>
      </p:pic>
      <p:pic>
        <p:nvPicPr>
          <p:cNvPr id="5" name="图片 4">
            <a:extLst>
              <a:ext uri="{FF2B5EF4-FFF2-40B4-BE49-F238E27FC236}">
                <a16:creationId xmlns:a16="http://schemas.microsoft.com/office/drawing/2014/main" id="{70F01701-D868-4FD4-BD48-5E03720D20DE}"/>
              </a:ext>
            </a:extLst>
          </p:cNvPr>
          <p:cNvPicPr>
            <a:picLocks noChangeAspect="1"/>
          </p:cNvPicPr>
          <p:nvPr/>
        </p:nvPicPr>
        <p:blipFill>
          <a:blip r:embed="rId3"/>
          <a:stretch>
            <a:fillRect/>
          </a:stretch>
        </p:blipFill>
        <p:spPr>
          <a:xfrm>
            <a:off x="1160821" y="4320505"/>
            <a:ext cx="2614978" cy="2110082"/>
          </a:xfrm>
          <a:prstGeom prst="rect">
            <a:avLst/>
          </a:prstGeom>
        </p:spPr>
      </p:pic>
      <p:pic>
        <p:nvPicPr>
          <p:cNvPr id="6" name="图片 5" descr="图形用户界面, 应用程序&#10;&#10;描述已自动生成">
            <a:extLst>
              <a:ext uri="{FF2B5EF4-FFF2-40B4-BE49-F238E27FC236}">
                <a16:creationId xmlns:a16="http://schemas.microsoft.com/office/drawing/2014/main" id="{E1BCA566-1B76-4796-B7BC-ACF9C270CA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4758" y="2019865"/>
            <a:ext cx="6348544" cy="4601280"/>
          </a:xfrm>
          <a:prstGeom prst="rect">
            <a:avLst/>
          </a:prstGeom>
        </p:spPr>
      </p:pic>
      <p:sp>
        <p:nvSpPr>
          <p:cNvPr id="7" name="椭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A187396C-D0FE-4726-9727-FA09FAD66C6C}"/>
              </a:ext>
            </a:extLst>
          </p:cNvPr>
          <p:cNvSpPr/>
          <p:nvPr/>
        </p:nvSpPr>
        <p:spPr>
          <a:xfrm>
            <a:off x="3329041" y="266880"/>
            <a:ext cx="555332" cy="555330"/>
          </a:xfrm>
          <a:prstGeom prst="ellipse">
            <a:avLst/>
          </a:prstGeom>
          <a:solidFill>
            <a:srgbClr val="0379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5</a:t>
            </a:r>
            <a:endParaRPr lang="zh-CN" altLang="en-US" sz="3600" b="1" dirty="0">
              <a:solidFill>
                <a:prstClr val="white"/>
              </a:solidFill>
              <a:latin typeface="Agency FB" panose="020B0503020202020204" pitchFamily="34" charset="0"/>
            </a:endParaRPr>
          </a:p>
        </p:txBody>
      </p:sp>
      <p:cxnSp>
        <p:nvCxnSpPr>
          <p:cNvPr id="8" name="直接连接符 7">
            <a:extLst>
              <a:ext uri="{FF2B5EF4-FFF2-40B4-BE49-F238E27FC236}">
                <a16:creationId xmlns:a16="http://schemas.microsoft.com/office/drawing/2014/main" id="{F6C6F72B-AA1B-4E11-821C-01F2AFC82BC0}"/>
              </a:ext>
            </a:extLst>
          </p:cNvPr>
          <p:cNvCxnSpPr>
            <a:cxnSpLocks/>
          </p:cNvCxnSpPr>
          <p:nvPr/>
        </p:nvCxnSpPr>
        <p:spPr>
          <a:xfrm>
            <a:off x="1143018" y="1875387"/>
            <a:ext cx="9810284"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6640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0B88F79F-029A-4AEA-AD47-C44C63D56FCD}"/>
              </a:ext>
            </a:extLst>
          </p:cNvPr>
          <p:cNvSpPr txBox="1">
            <a:spLocks/>
          </p:cNvSpPr>
          <p:nvPr/>
        </p:nvSpPr>
        <p:spPr>
          <a:xfrm>
            <a:off x="3000039" y="36350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Accelerometer Module</a:t>
            </a:r>
            <a:endParaRPr kumimoji="1" lang="zh-CN" altLang="en-US" sz="3200" dirty="0">
              <a:solidFill>
                <a:prstClr val="black">
                  <a:lumMod val="75000"/>
                  <a:lumOff val="25000"/>
                </a:prstClr>
              </a:solidFill>
              <a:cs typeface="+mn-ea"/>
              <a:sym typeface="+mn-lt"/>
            </a:endParaRPr>
          </a:p>
        </p:txBody>
      </p:sp>
      <p:graphicFrame>
        <p:nvGraphicFramePr>
          <p:cNvPr id="3" name="表格 2">
            <a:extLst>
              <a:ext uri="{FF2B5EF4-FFF2-40B4-BE49-F238E27FC236}">
                <a16:creationId xmlns:a16="http://schemas.microsoft.com/office/drawing/2014/main" id="{832E4B4D-AC47-41C7-824B-6B58770CF2CC}"/>
              </a:ext>
            </a:extLst>
          </p:cNvPr>
          <p:cNvGraphicFramePr>
            <a:graphicFrameLocks noGrp="1"/>
          </p:cNvGraphicFramePr>
          <p:nvPr/>
        </p:nvGraphicFramePr>
        <p:xfrm>
          <a:off x="560717" y="1528915"/>
          <a:ext cx="6232426" cy="5105841"/>
        </p:xfrm>
        <a:graphic>
          <a:graphicData uri="http://schemas.openxmlformats.org/drawingml/2006/table">
            <a:tbl>
              <a:tblPr firstRow="1" firstCol="1" bandRow="1">
                <a:tableStyleId>{5C22544A-7EE6-4342-B048-85BDC9FD1C3A}</a:tableStyleId>
              </a:tblPr>
              <a:tblGrid>
                <a:gridCol w="1101828">
                  <a:extLst>
                    <a:ext uri="{9D8B030D-6E8A-4147-A177-3AD203B41FA5}">
                      <a16:colId xmlns:a16="http://schemas.microsoft.com/office/drawing/2014/main" val="3210034172"/>
                    </a:ext>
                  </a:extLst>
                </a:gridCol>
                <a:gridCol w="969819">
                  <a:extLst>
                    <a:ext uri="{9D8B030D-6E8A-4147-A177-3AD203B41FA5}">
                      <a16:colId xmlns:a16="http://schemas.microsoft.com/office/drawing/2014/main" val="3527400255"/>
                    </a:ext>
                  </a:extLst>
                </a:gridCol>
                <a:gridCol w="4160779">
                  <a:extLst>
                    <a:ext uri="{9D8B030D-6E8A-4147-A177-3AD203B41FA5}">
                      <a16:colId xmlns:a16="http://schemas.microsoft.com/office/drawing/2014/main" val="2908719211"/>
                    </a:ext>
                  </a:extLst>
                </a:gridCol>
              </a:tblGrid>
              <a:tr h="320443">
                <a:tc>
                  <a:txBody>
                    <a:bodyPr/>
                    <a:lstStyle/>
                    <a:p>
                      <a:pPr algn="ctr"/>
                      <a:r>
                        <a:rPr lang="en-US" sz="1400" kern="100" dirty="0">
                          <a:effectLst/>
                          <a:latin typeface="Calibri" panose="020F0502020204030204" pitchFamily="34" charset="0"/>
                          <a:cs typeface="Calibri" panose="020F0502020204030204" pitchFamily="34" charset="0"/>
                        </a:rPr>
                        <a:t>Pin Number</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a:effectLst/>
                          <a:latin typeface="Calibri" panose="020F0502020204030204" pitchFamily="34" charset="0"/>
                          <a:cs typeface="Calibri" panose="020F0502020204030204" pitchFamily="34" charset="0"/>
                        </a:rPr>
                        <a:t>Pin Name</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dirty="0">
                          <a:effectLst/>
                          <a:latin typeface="Calibri" panose="020F0502020204030204" pitchFamily="34" charset="0"/>
                          <a:cs typeface="Calibri" panose="020F0502020204030204" pitchFamily="34" charset="0"/>
                        </a:rPr>
                        <a:t>Pin Description</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2485162747"/>
                  </a:ext>
                </a:extLst>
              </a:tr>
              <a:tr h="407085">
                <a:tc>
                  <a:txBody>
                    <a:bodyPr/>
                    <a:lstStyle/>
                    <a:p>
                      <a:pPr algn="ctr"/>
                      <a:r>
                        <a:rPr lang="en-US" sz="1400" kern="100" dirty="0">
                          <a:effectLst/>
                          <a:latin typeface="Calibri" panose="020F0502020204030204" pitchFamily="34" charset="0"/>
                          <a:cs typeface="Calibri" panose="020F0502020204030204" pitchFamily="34" charset="0"/>
                        </a:rPr>
                        <a:t>1</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dirty="0">
                          <a:effectLst/>
                          <a:latin typeface="Calibri" panose="020F0502020204030204" pitchFamily="34" charset="0"/>
                          <a:cs typeface="Calibri" panose="020F0502020204030204" pitchFamily="34" charset="0"/>
                        </a:rPr>
                        <a:t>CLKIN</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dirty="0">
                          <a:effectLst/>
                          <a:latin typeface="Calibri" panose="020F0502020204030204" pitchFamily="34" charset="0"/>
                          <a:cs typeface="Calibri" panose="020F0502020204030204" pitchFamily="34" charset="0"/>
                        </a:rPr>
                        <a:t>Optional external reference clock input. </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3845234134"/>
                  </a:ext>
                </a:extLst>
              </a:tr>
              <a:tr h="320443">
                <a:tc>
                  <a:txBody>
                    <a:bodyPr/>
                    <a:lstStyle/>
                    <a:p>
                      <a:pPr algn="ctr"/>
                      <a:r>
                        <a:rPr lang="en-US" sz="1400" kern="100" dirty="0">
                          <a:effectLst/>
                          <a:latin typeface="Calibri" panose="020F0502020204030204" pitchFamily="34" charset="0"/>
                          <a:cs typeface="Calibri" panose="020F0502020204030204" pitchFamily="34" charset="0"/>
                        </a:rPr>
                        <a:t>6</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dirty="0" err="1">
                          <a:effectLst/>
                          <a:latin typeface="Calibri" panose="020F0502020204030204" pitchFamily="34" charset="0"/>
                          <a:cs typeface="Calibri" panose="020F0502020204030204" pitchFamily="34" charset="0"/>
                        </a:rPr>
                        <a:t>AUX_DA</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a:effectLst/>
                          <a:latin typeface="Calibri" panose="020F0502020204030204" pitchFamily="34" charset="0"/>
                          <a:cs typeface="Calibri" panose="020F0502020204030204" pitchFamily="34" charset="0"/>
                        </a:rPr>
                        <a:t>I</a:t>
                      </a:r>
                      <a:r>
                        <a:rPr lang="en-US" sz="1400" kern="100" baseline="30000">
                          <a:effectLst/>
                          <a:latin typeface="Calibri" panose="020F0502020204030204" pitchFamily="34" charset="0"/>
                          <a:cs typeface="Calibri" panose="020F0502020204030204" pitchFamily="34" charset="0"/>
                        </a:rPr>
                        <a:t>2</a:t>
                      </a:r>
                      <a:r>
                        <a:rPr lang="en-US" sz="1400" kern="100">
                          <a:effectLst/>
                          <a:latin typeface="Calibri" panose="020F0502020204030204" pitchFamily="34" charset="0"/>
                          <a:cs typeface="Calibri" panose="020F0502020204030204" pitchFamily="34" charset="0"/>
                        </a:rPr>
                        <a:t>C master serial data, for connecting to external sensors</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168145043"/>
                  </a:ext>
                </a:extLst>
              </a:tr>
              <a:tr h="320443">
                <a:tc>
                  <a:txBody>
                    <a:bodyPr/>
                    <a:lstStyle/>
                    <a:p>
                      <a:pPr algn="ctr"/>
                      <a:r>
                        <a:rPr lang="en-US" sz="1400" kern="100">
                          <a:effectLst/>
                          <a:latin typeface="Calibri" panose="020F0502020204030204" pitchFamily="34" charset="0"/>
                          <a:cs typeface="Calibri" panose="020F0502020204030204" pitchFamily="34" charset="0"/>
                        </a:rPr>
                        <a:t>7</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a:effectLst/>
                          <a:latin typeface="Calibri" panose="020F0502020204030204" pitchFamily="34" charset="0"/>
                          <a:cs typeface="Calibri" panose="020F0502020204030204" pitchFamily="34" charset="0"/>
                        </a:rPr>
                        <a:t>AUX_CL</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dirty="0" err="1">
                          <a:effectLst/>
                          <a:latin typeface="Calibri" panose="020F0502020204030204" pitchFamily="34" charset="0"/>
                          <a:cs typeface="Calibri" panose="020F0502020204030204" pitchFamily="34" charset="0"/>
                        </a:rPr>
                        <a:t>I</a:t>
                      </a:r>
                      <a:r>
                        <a:rPr lang="en-US" sz="1400" kern="100" baseline="30000" dirty="0" err="1">
                          <a:effectLst/>
                          <a:latin typeface="Calibri" panose="020F0502020204030204" pitchFamily="34" charset="0"/>
                          <a:cs typeface="Calibri" panose="020F0502020204030204" pitchFamily="34" charset="0"/>
                        </a:rPr>
                        <a:t>2</a:t>
                      </a:r>
                      <a:r>
                        <a:rPr lang="en-US" sz="1400" kern="100" dirty="0" err="1">
                          <a:effectLst/>
                          <a:latin typeface="Calibri" panose="020F0502020204030204" pitchFamily="34" charset="0"/>
                          <a:cs typeface="Calibri" panose="020F0502020204030204" pitchFamily="34" charset="0"/>
                        </a:rPr>
                        <a:t>C</a:t>
                      </a:r>
                      <a:r>
                        <a:rPr lang="en-US" sz="1400" kern="100" dirty="0">
                          <a:effectLst/>
                          <a:latin typeface="Calibri" panose="020F0502020204030204" pitchFamily="34" charset="0"/>
                          <a:cs typeface="Calibri" panose="020F0502020204030204" pitchFamily="34" charset="0"/>
                        </a:rPr>
                        <a:t> master serial clock, for connecting to external sensors</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2953336032"/>
                  </a:ext>
                </a:extLst>
              </a:tr>
              <a:tr h="320443">
                <a:tc>
                  <a:txBody>
                    <a:bodyPr/>
                    <a:lstStyle/>
                    <a:p>
                      <a:pPr algn="ctr"/>
                      <a:r>
                        <a:rPr lang="en-US" sz="1400" kern="100">
                          <a:effectLst/>
                          <a:latin typeface="Calibri" panose="020F0502020204030204" pitchFamily="34" charset="0"/>
                          <a:cs typeface="Calibri" panose="020F0502020204030204" pitchFamily="34" charset="0"/>
                        </a:rPr>
                        <a:t>8</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dirty="0" err="1">
                          <a:effectLst/>
                          <a:latin typeface="Calibri" panose="020F0502020204030204" pitchFamily="34" charset="0"/>
                          <a:cs typeface="Calibri" panose="020F0502020204030204" pitchFamily="34" charset="0"/>
                        </a:rPr>
                        <a:t>VLOGIC</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dirty="0">
                          <a:effectLst/>
                          <a:latin typeface="Calibri" panose="020F0502020204030204" pitchFamily="34" charset="0"/>
                          <a:cs typeface="Calibri" panose="020F0502020204030204" pitchFamily="34" charset="0"/>
                        </a:rPr>
                        <a:t>Digital I/O supply voltage</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489376686"/>
                  </a:ext>
                </a:extLst>
              </a:tr>
              <a:tr h="320443">
                <a:tc>
                  <a:txBody>
                    <a:bodyPr/>
                    <a:lstStyle/>
                    <a:p>
                      <a:pPr algn="ctr"/>
                      <a:r>
                        <a:rPr lang="en-US" sz="1400" kern="100">
                          <a:effectLst/>
                          <a:latin typeface="Calibri" panose="020F0502020204030204" pitchFamily="34" charset="0"/>
                          <a:cs typeface="Calibri" panose="020F0502020204030204" pitchFamily="34" charset="0"/>
                        </a:rPr>
                        <a:t>9</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dirty="0">
                          <a:effectLst/>
                          <a:latin typeface="Calibri" panose="020F0502020204030204" pitchFamily="34" charset="0"/>
                          <a:cs typeface="Calibri" panose="020F0502020204030204" pitchFamily="34" charset="0"/>
                        </a:rPr>
                        <a:t>AD0</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a:effectLst/>
                          <a:latin typeface="Calibri" panose="020F0502020204030204" pitchFamily="34" charset="0"/>
                          <a:cs typeface="Calibri" panose="020F0502020204030204" pitchFamily="34" charset="0"/>
                        </a:rPr>
                        <a:t>I</a:t>
                      </a:r>
                      <a:r>
                        <a:rPr lang="en-US" sz="1400" kern="100" baseline="30000">
                          <a:effectLst/>
                          <a:latin typeface="Calibri" panose="020F0502020204030204" pitchFamily="34" charset="0"/>
                          <a:cs typeface="Calibri" panose="020F0502020204030204" pitchFamily="34" charset="0"/>
                        </a:rPr>
                        <a:t>2</a:t>
                      </a:r>
                      <a:r>
                        <a:rPr lang="en-US" sz="1400" kern="100">
                          <a:effectLst/>
                          <a:latin typeface="Calibri" panose="020F0502020204030204" pitchFamily="34" charset="0"/>
                          <a:cs typeface="Calibri" panose="020F0502020204030204" pitchFamily="34" charset="0"/>
                        </a:rPr>
                        <a:t>C Slave Address LSB (AD0)</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3593820973"/>
                  </a:ext>
                </a:extLst>
              </a:tr>
              <a:tr h="320443">
                <a:tc>
                  <a:txBody>
                    <a:bodyPr/>
                    <a:lstStyle/>
                    <a:p>
                      <a:pPr algn="ctr"/>
                      <a:r>
                        <a:rPr lang="en-US" sz="1400" kern="100">
                          <a:effectLst/>
                          <a:latin typeface="Calibri" panose="020F0502020204030204" pitchFamily="34" charset="0"/>
                          <a:cs typeface="Calibri" panose="020F0502020204030204" pitchFamily="34" charset="0"/>
                        </a:rPr>
                        <a:t>10</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a:effectLst/>
                          <a:latin typeface="Calibri" panose="020F0502020204030204" pitchFamily="34" charset="0"/>
                          <a:cs typeface="Calibri" panose="020F0502020204030204" pitchFamily="34" charset="0"/>
                        </a:rPr>
                        <a:t>REGOUT</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dirty="0">
                          <a:effectLst/>
                          <a:latin typeface="Calibri" panose="020F0502020204030204" pitchFamily="34" charset="0"/>
                          <a:cs typeface="Calibri" panose="020F0502020204030204" pitchFamily="34" charset="0"/>
                        </a:rPr>
                        <a:t>Regulator filter capacitor connection</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3320532039"/>
                  </a:ext>
                </a:extLst>
              </a:tr>
              <a:tr h="640886">
                <a:tc>
                  <a:txBody>
                    <a:bodyPr/>
                    <a:lstStyle/>
                    <a:p>
                      <a:pPr algn="ctr"/>
                      <a:r>
                        <a:rPr lang="en-US" sz="1400" kern="100">
                          <a:effectLst/>
                          <a:latin typeface="Calibri" panose="020F0502020204030204" pitchFamily="34" charset="0"/>
                          <a:cs typeface="Calibri" panose="020F0502020204030204" pitchFamily="34" charset="0"/>
                        </a:rPr>
                        <a:t>11</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a:effectLst/>
                          <a:latin typeface="Calibri" panose="020F0502020204030204" pitchFamily="34" charset="0"/>
                          <a:cs typeface="Calibri" panose="020F0502020204030204" pitchFamily="34" charset="0"/>
                        </a:rPr>
                        <a:t>FSYNC</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dirty="0">
                          <a:effectLst/>
                          <a:latin typeface="Calibri" panose="020F0502020204030204" pitchFamily="34" charset="0"/>
                          <a:cs typeface="Calibri" panose="020F0502020204030204" pitchFamily="34" charset="0"/>
                        </a:rPr>
                        <a:t>Frame synchronization digital input. </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2024592827"/>
                  </a:ext>
                </a:extLst>
              </a:tr>
              <a:tr h="320443">
                <a:tc>
                  <a:txBody>
                    <a:bodyPr/>
                    <a:lstStyle/>
                    <a:p>
                      <a:pPr algn="ctr"/>
                      <a:r>
                        <a:rPr lang="en-US" sz="1400" kern="100">
                          <a:effectLst/>
                          <a:latin typeface="Calibri" panose="020F0502020204030204" pitchFamily="34" charset="0"/>
                          <a:cs typeface="Calibri" panose="020F0502020204030204" pitchFamily="34" charset="0"/>
                        </a:rPr>
                        <a:t>12</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a:effectLst/>
                          <a:latin typeface="Calibri" panose="020F0502020204030204" pitchFamily="34" charset="0"/>
                          <a:cs typeface="Calibri" panose="020F0502020204030204" pitchFamily="34" charset="0"/>
                        </a:rPr>
                        <a:t>INT</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dirty="0">
                          <a:effectLst/>
                          <a:latin typeface="Calibri" panose="020F0502020204030204" pitchFamily="34" charset="0"/>
                          <a:cs typeface="Calibri" panose="020F0502020204030204" pitchFamily="34" charset="0"/>
                        </a:rPr>
                        <a:t>Interrupt digital output (totem pole or open-drain)</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3396161296"/>
                  </a:ext>
                </a:extLst>
              </a:tr>
              <a:tr h="320443">
                <a:tc>
                  <a:txBody>
                    <a:bodyPr/>
                    <a:lstStyle/>
                    <a:p>
                      <a:pPr algn="ctr"/>
                      <a:r>
                        <a:rPr lang="en-US" sz="1400" kern="100">
                          <a:effectLst/>
                          <a:latin typeface="Calibri" panose="020F0502020204030204" pitchFamily="34" charset="0"/>
                          <a:cs typeface="Calibri" panose="020F0502020204030204" pitchFamily="34" charset="0"/>
                        </a:rPr>
                        <a:t>13</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a:effectLst/>
                          <a:latin typeface="Calibri" panose="020F0502020204030204" pitchFamily="34" charset="0"/>
                          <a:cs typeface="Calibri" panose="020F0502020204030204" pitchFamily="34" charset="0"/>
                        </a:rPr>
                        <a:t>VDD</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dirty="0">
                          <a:effectLst/>
                          <a:latin typeface="Calibri" panose="020F0502020204030204" pitchFamily="34" charset="0"/>
                          <a:cs typeface="Calibri" panose="020F0502020204030204" pitchFamily="34" charset="0"/>
                        </a:rPr>
                        <a:t>Power supply voltage and Digital I/O supply voltage</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2593377907"/>
                  </a:ext>
                </a:extLst>
              </a:tr>
              <a:tr h="320443">
                <a:tc>
                  <a:txBody>
                    <a:bodyPr/>
                    <a:lstStyle/>
                    <a:p>
                      <a:pPr algn="ctr"/>
                      <a:r>
                        <a:rPr lang="en-US" sz="1400" kern="100">
                          <a:effectLst/>
                          <a:latin typeface="Calibri" panose="020F0502020204030204" pitchFamily="34" charset="0"/>
                          <a:cs typeface="Calibri" panose="020F0502020204030204" pitchFamily="34" charset="0"/>
                        </a:rPr>
                        <a:t>18</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a:effectLst/>
                          <a:latin typeface="Calibri" panose="020F0502020204030204" pitchFamily="34" charset="0"/>
                          <a:cs typeface="Calibri" panose="020F0502020204030204" pitchFamily="34" charset="0"/>
                        </a:rPr>
                        <a:t>GND</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dirty="0">
                          <a:effectLst/>
                          <a:latin typeface="Calibri" panose="020F0502020204030204" pitchFamily="34" charset="0"/>
                          <a:cs typeface="Calibri" panose="020F0502020204030204" pitchFamily="34" charset="0"/>
                        </a:rPr>
                        <a:t>Power supply ground</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2525599842"/>
                  </a:ext>
                </a:extLst>
              </a:tr>
              <a:tr h="320443">
                <a:tc>
                  <a:txBody>
                    <a:bodyPr/>
                    <a:lstStyle/>
                    <a:p>
                      <a:pPr algn="ctr"/>
                      <a:r>
                        <a:rPr lang="en-US" sz="1400" kern="100">
                          <a:effectLst/>
                          <a:latin typeface="Calibri" panose="020F0502020204030204" pitchFamily="34" charset="0"/>
                          <a:cs typeface="Calibri" panose="020F0502020204030204" pitchFamily="34" charset="0"/>
                        </a:rPr>
                        <a:t>20</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a:effectLst/>
                          <a:latin typeface="Calibri" panose="020F0502020204030204" pitchFamily="34" charset="0"/>
                          <a:cs typeface="Calibri" panose="020F0502020204030204" pitchFamily="34" charset="0"/>
                        </a:rPr>
                        <a:t>CPOUT</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dirty="0">
                          <a:effectLst/>
                          <a:latin typeface="Calibri" panose="020F0502020204030204" pitchFamily="34" charset="0"/>
                          <a:cs typeface="Calibri" panose="020F0502020204030204" pitchFamily="34" charset="0"/>
                        </a:rPr>
                        <a:t>Charge pump capacitor connection</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4124817058"/>
                  </a:ext>
                </a:extLst>
              </a:tr>
              <a:tr h="320443">
                <a:tc>
                  <a:txBody>
                    <a:bodyPr/>
                    <a:lstStyle/>
                    <a:p>
                      <a:pPr algn="ctr"/>
                      <a:r>
                        <a:rPr lang="en-US" sz="1400" kern="100">
                          <a:effectLst/>
                          <a:latin typeface="Calibri" panose="020F0502020204030204" pitchFamily="34" charset="0"/>
                          <a:cs typeface="Calibri" panose="020F0502020204030204" pitchFamily="34" charset="0"/>
                        </a:rPr>
                        <a:t>23</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a:effectLst/>
                          <a:latin typeface="Calibri" panose="020F0502020204030204" pitchFamily="34" charset="0"/>
                          <a:cs typeface="Calibri" panose="020F0502020204030204" pitchFamily="34" charset="0"/>
                        </a:rPr>
                        <a:t>SCL</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dirty="0">
                          <a:effectLst/>
                          <a:latin typeface="Calibri" panose="020F0502020204030204" pitchFamily="34" charset="0"/>
                          <a:cs typeface="Calibri" panose="020F0502020204030204" pitchFamily="34" charset="0"/>
                        </a:rPr>
                        <a:t>I</a:t>
                      </a:r>
                      <a:r>
                        <a:rPr lang="en-US" sz="1400" kern="100" baseline="30000" dirty="0">
                          <a:effectLst/>
                          <a:latin typeface="Calibri" panose="020F0502020204030204" pitchFamily="34" charset="0"/>
                          <a:cs typeface="Calibri" panose="020F0502020204030204" pitchFamily="34" charset="0"/>
                        </a:rPr>
                        <a:t>2</a:t>
                      </a:r>
                      <a:r>
                        <a:rPr lang="en-US" sz="1400" kern="100" dirty="0">
                          <a:effectLst/>
                          <a:latin typeface="Calibri" panose="020F0502020204030204" pitchFamily="34" charset="0"/>
                          <a:cs typeface="Calibri" panose="020F0502020204030204" pitchFamily="34" charset="0"/>
                        </a:rPr>
                        <a:t>C serial clock (SCL)</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2541769734"/>
                  </a:ext>
                </a:extLst>
              </a:tr>
              <a:tr h="320443">
                <a:tc>
                  <a:txBody>
                    <a:bodyPr/>
                    <a:lstStyle/>
                    <a:p>
                      <a:pPr algn="ctr"/>
                      <a:r>
                        <a:rPr lang="en-US" sz="1400" kern="100">
                          <a:effectLst/>
                          <a:latin typeface="Calibri" panose="020F0502020204030204" pitchFamily="34" charset="0"/>
                          <a:cs typeface="Calibri" panose="020F0502020204030204" pitchFamily="34" charset="0"/>
                        </a:rPr>
                        <a:t>24</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ctr"/>
                      <a:r>
                        <a:rPr lang="en-US" sz="1400" kern="100">
                          <a:effectLst/>
                          <a:latin typeface="Calibri" panose="020F0502020204030204" pitchFamily="34" charset="0"/>
                          <a:cs typeface="Calibri" panose="020F0502020204030204" pitchFamily="34" charset="0"/>
                        </a:rPr>
                        <a:t>SDA</a:t>
                      </a:r>
                      <a:endParaRPr lang="zh-CN" sz="1400" kern="10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l"/>
                      <a:r>
                        <a:rPr lang="en-US" sz="1400" kern="100" dirty="0">
                          <a:effectLst/>
                          <a:latin typeface="Calibri" panose="020F0502020204030204" pitchFamily="34" charset="0"/>
                          <a:cs typeface="Calibri" panose="020F0502020204030204" pitchFamily="34" charset="0"/>
                        </a:rPr>
                        <a:t>I</a:t>
                      </a:r>
                      <a:r>
                        <a:rPr lang="en-US" sz="1400" kern="100" baseline="30000" dirty="0">
                          <a:effectLst/>
                          <a:latin typeface="Calibri" panose="020F0502020204030204" pitchFamily="34" charset="0"/>
                          <a:cs typeface="Calibri" panose="020F0502020204030204" pitchFamily="34" charset="0"/>
                        </a:rPr>
                        <a:t>2</a:t>
                      </a:r>
                      <a:r>
                        <a:rPr lang="en-US" sz="1400" kern="100" dirty="0">
                          <a:effectLst/>
                          <a:latin typeface="Calibri" panose="020F0502020204030204" pitchFamily="34" charset="0"/>
                          <a:cs typeface="Calibri" panose="020F0502020204030204" pitchFamily="34" charset="0"/>
                        </a:rPr>
                        <a:t>C serial data (SDA)</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3070236152"/>
                  </a:ext>
                </a:extLst>
              </a:tr>
            </a:tbl>
          </a:graphicData>
        </a:graphic>
      </p:graphicFrame>
      <p:pic>
        <p:nvPicPr>
          <p:cNvPr id="4" name="图片 3">
            <a:extLst>
              <a:ext uri="{FF2B5EF4-FFF2-40B4-BE49-F238E27FC236}">
                <a16:creationId xmlns:a16="http://schemas.microsoft.com/office/drawing/2014/main" id="{48045131-798B-4A3C-94C7-2C048BC09460}"/>
              </a:ext>
            </a:extLst>
          </p:cNvPr>
          <p:cNvPicPr>
            <a:picLocks noChangeAspect="1"/>
          </p:cNvPicPr>
          <p:nvPr/>
        </p:nvPicPr>
        <p:blipFill>
          <a:blip r:embed="rId2"/>
          <a:stretch>
            <a:fillRect/>
          </a:stretch>
        </p:blipFill>
        <p:spPr>
          <a:xfrm>
            <a:off x="8423345" y="128802"/>
            <a:ext cx="2396770" cy="2690124"/>
          </a:xfrm>
          <a:prstGeom prst="rect">
            <a:avLst/>
          </a:prstGeom>
        </p:spPr>
      </p:pic>
      <p:grpSp>
        <p:nvGrpSpPr>
          <p:cNvPr id="6" name="组合 5"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C020E48-CA1D-418F-9C4C-7257FB224934}"/>
              </a:ext>
            </a:extLst>
          </p:cNvPr>
          <p:cNvGrpSpPr/>
          <p:nvPr/>
        </p:nvGrpSpPr>
        <p:grpSpPr>
          <a:xfrm>
            <a:off x="8025831" y="3007363"/>
            <a:ext cx="3326545" cy="573360"/>
            <a:chOff x="3097213" y="3505200"/>
            <a:chExt cx="1479121" cy="573360"/>
          </a:xfrm>
        </p:grpSpPr>
        <p:sp>
          <p:nvSpPr>
            <p:cNvPr id="7" name="圆角矩形 27">
              <a:extLst>
                <a:ext uri="{FF2B5EF4-FFF2-40B4-BE49-F238E27FC236}">
                  <a16:creationId xmlns:a16="http://schemas.microsoft.com/office/drawing/2014/main" id="{DA2A2620-DC9B-4989-984D-5919D7F69711}"/>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8" name="文本框 7">
              <a:extLst>
                <a:ext uri="{FF2B5EF4-FFF2-40B4-BE49-F238E27FC236}">
                  <a16:creationId xmlns:a16="http://schemas.microsoft.com/office/drawing/2014/main" id="{6B1C0CB4-8561-4C6D-80E8-1D4E61EDF78B}"/>
                </a:ext>
              </a:extLst>
            </p:cNvPr>
            <p:cNvSpPr txBox="1"/>
            <p:nvPr/>
          </p:nvSpPr>
          <p:spPr>
            <a:xfrm flipH="1">
              <a:off x="3138427" y="3542668"/>
              <a:ext cx="1437907" cy="437043"/>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cs typeface="+mn-ea"/>
                  <a:sym typeface="+mn-lt"/>
                </a:rPr>
                <a:t>Tolerance</a:t>
              </a:r>
            </a:p>
          </p:txBody>
        </p:sp>
      </p:grpSp>
      <p:sp>
        <p:nvSpPr>
          <p:cNvPr id="9" name="椭圆 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3E998111-81FC-47CF-B88F-803DB7A97D70}"/>
              </a:ext>
            </a:extLst>
          </p:cNvPr>
          <p:cNvSpPr/>
          <p:nvPr/>
        </p:nvSpPr>
        <p:spPr>
          <a:xfrm>
            <a:off x="3329041" y="266880"/>
            <a:ext cx="555332" cy="555330"/>
          </a:xfrm>
          <a:prstGeom prst="ellipse">
            <a:avLst/>
          </a:prstGeom>
          <a:solidFill>
            <a:srgbClr val="0379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5</a:t>
            </a:r>
            <a:endParaRPr lang="zh-CN" altLang="en-US" sz="3600" b="1" dirty="0">
              <a:solidFill>
                <a:prstClr val="white"/>
              </a:solidFill>
              <a:latin typeface="Agency FB" panose="020B0503020202020204" pitchFamily="34" charset="0"/>
            </a:endParaRPr>
          </a:p>
        </p:txBody>
      </p:sp>
      <p:grpSp>
        <p:nvGrpSpPr>
          <p:cNvPr id="10" name="组合 9"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661EEE14-FD8F-48C8-8E50-931439DD0F43}"/>
              </a:ext>
            </a:extLst>
          </p:cNvPr>
          <p:cNvGrpSpPr/>
          <p:nvPr/>
        </p:nvGrpSpPr>
        <p:grpSpPr>
          <a:xfrm>
            <a:off x="-184788" y="810909"/>
            <a:ext cx="3953445" cy="573360"/>
            <a:chOff x="438993" y="3505200"/>
            <a:chExt cx="3052664" cy="573360"/>
          </a:xfrm>
        </p:grpSpPr>
        <p:sp>
          <p:nvSpPr>
            <p:cNvPr id="11" name="圆角矩形 24">
              <a:extLst>
                <a:ext uri="{FF2B5EF4-FFF2-40B4-BE49-F238E27FC236}">
                  <a16:creationId xmlns:a16="http://schemas.microsoft.com/office/drawing/2014/main" id="{F85B6454-02D6-4AE3-987E-FF0FB7A67D6A}"/>
                </a:ext>
              </a:extLst>
            </p:cNvPr>
            <p:cNvSpPr/>
            <p:nvPr/>
          </p:nvSpPr>
          <p:spPr>
            <a:xfrm>
              <a:off x="103187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2" name="文本框 11">
              <a:extLst>
                <a:ext uri="{FF2B5EF4-FFF2-40B4-BE49-F238E27FC236}">
                  <a16:creationId xmlns:a16="http://schemas.microsoft.com/office/drawing/2014/main" id="{E2167DDD-171E-49E9-9956-CF3D05FD88AD}"/>
                </a:ext>
              </a:extLst>
            </p:cNvPr>
            <p:cNvSpPr txBox="1"/>
            <p:nvPr/>
          </p:nvSpPr>
          <p:spPr>
            <a:xfrm flipH="1">
              <a:off x="438993" y="3543436"/>
              <a:ext cx="3052664" cy="437043"/>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cs typeface="+mn-ea"/>
                  <a:sym typeface="+mn-lt"/>
                </a:rPr>
                <a:t>Pin Description</a:t>
              </a:r>
              <a:endParaRPr lang="en-US" altLang="zh-CN" sz="2000" dirty="0">
                <a:solidFill>
                  <a:schemeClr val="bg1"/>
                </a:solidFill>
                <a:cs typeface="+mn-ea"/>
                <a:sym typeface="+mn-lt"/>
              </a:endParaRPr>
            </a:p>
          </p:txBody>
        </p:sp>
      </p:grpSp>
      <p:graphicFrame>
        <p:nvGraphicFramePr>
          <p:cNvPr id="16" name="表格 15">
            <a:extLst>
              <a:ext uri="{FF2B5EF4-FFF2-40B4-BE49-F238E27FC236}">
                <a16:creationId xmlns:a16="http://schemas.microsoft.com/office/drawing/2014/main" id="{51740808-CD0A-43B3-AE70-F0DD122520F2}"/>
              </a:ext>
            </a:extLst>
          </p:cNvPr>
          <p:cNvGraphicFramePr>
            <a:graphicFrameLocks noGrp="1"/>
          </p:cNvGraphicFramePr>
          <p:nvPr>
            <p:extLst>
              <p:ext uri="{D42A27DB-BD31-4B8C-83A1-F6EECF244321}">
                <p14:modId xmlns:p14="http://schemas.microsoft.com/office/powerpoint/2010/main" val="2839686030"/>
              </p:ext>
            </p:extLst>
          </p:nvPr>
        </p:nvGraphicFramePr>
        <p:xfrm>
          <a:off x="7749893" y="4004957"/>
          <a:ext cx="3881390" cy="2077344"/>
        </p:xfrm>
        <a:graphic>
          <a:graphicData uri="http://schemas.openxmlformats.org/drawingml/2006/table">
            <a:tbl>
              <a:tblPr firstRow="1" firstCol="1" bandRow="1">
                <a:tableStyleId>{5C22544A-7EE6-4342-B048-85BDC9FD1C3A}</a:tableStyleId>
              </a:tblPr>
              <a:tblGrid>
                <a:gridCol w="1696413">
                  <a:extLst>
                    <a:ext uri="{9D8B030D-6E8A-4147-A177-3AD203B41FA5}">
                      <a16:colId xmlns:a16="http://schemas.microsoft.com/office/drawing/2014/main" val="2336165457"/>
                    </a:ext>
                  </a:extLst>
                </a:gridCol>
                <a:gridCol w="2184977">
                  <a:extLst>
                    <a:ext uri="{9D8B030D-6E8A-4147-A177-3AD203B41FA5}">
                      <a16:colId xmlns:a16="http://schemas.microsoft.com/office/drawing/2014/main" val="2842851107"/>
                    </a:ext>
                  </a:extLst>
                </a:gridCol>
              </a:tblGrid>
              <a:tr h="519336">
                <a:tc>
                  <a:txBody>
                    <a:bodyPr/>
                    <a:lstStyle/>
                    <a:p>
                      <a:pPr algn="just"/>
                      <a:r>
                        <a:rPr lang="en-US" sz="1050" kern="100">
                          <a:effectLst/>
                        </a:rPr>
                        <a:t>Input voltage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just"/>
                      <a:r>
                        <a:rPr lang="en-US" sz="1050" kern="100" dirty="0">
                          <a:effectLst/>
                        </a:rPr>
                        <a:t>5V</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2856083533"/>
                  </a:ext>
                </a:extLst>
              </a:tr>
              <a:tr h="519336">
                <a:tc>
                  <a:txBody>
                    <a:bodyPr/>
                    <a:lstStyle/>
                    <a:p>
                      <a:pPr algn="just"/>
                      <a:r>
                        <a:rPr lang="en-US" sz="1050" kern="100">
                          <a:effectLst/>
                        </a:rPr>
                        <a:t>Power Dissipation</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just"/>
                      <a:r>
                        <a:rPr lang="en-US" sz="1050" kern="100">
                          <a:effectLst/>
                        </a:rPr>
                        <a:t>150mA</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2655588549"/>
                  </a:ext>
                </a:extLst>
              </a:tr>
              <a:tr h="519336">
                <a:tc>
                  <a:txBody>
                    <a:bodyPr/>
                    <a:lstStyle/>
                    <a:p>
                      <a:pPr algn="just"/>
                      <a:r>
                        <a:rPr lang="en-US" sz="1050" kern="100">
                          <a:effectLst/>
                        </a:rPr>
                        <a:t>Current for IO</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just"/>
                      <a:r>
                        <a:rPr lang="en-US" sz="1050" kern="100">
                          <a:effectLst/>
                        </a:rPr>
                        <a:t>25mA</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803996565"/>
                  </a:ext>
                </a:extLst>
              </a:tr>
              <a:tr h="519336">
                <a:tc>
                  <a:txBody>
                    <a:bodyPr/>
                    <a:lstStyle/>
                    <a:p>
                      <a:pPr algn="just"/>
                      <a:r>
                        <a:rPr lang="en-US" sz="1050" kern="100">
                          <a:effectLst/>
                        </a:rPr>
                        <a:t>Storage Temperature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tc>
                  <a:txBody>
                    <a:bodyPr/>
                    <a:lstStyle/>
                    <a:p>
                      <a:pPr algn="just"/>
                      <a:r>
                        <a:rPr lang="en-US" sz="1050" kern="100" dirty="0">
                          <a:effectLst/>
                        </a:rPr>
                        <a:t>0</a:t>
                      </a:r>
                      <a:r>
                        <a:rPr lang="zh-CN" sz="1050" kern="100" dirty="0">
                          <a:effectLst/>
                        </a:rPr>
                        <a:t>°</a:t>
                      </a:r>
                      <a:r>
                        <a:rPr lang="en-US" sz="1050" kern="100" dirty="0">
                          <a:effectLst/>
                        </a:rPr>
                        <a:t>C to+50</a:t>
                      </a:r>
                      <a:r>
                        <a:rPr lang="zh-CN" sz="1050" kern="100" dirty="0">
                          <a:effectLst/>
                        </a:rPr>
                        <a:t>°</a:t>
                      </a:r>
                      <a:r>
                        <a:rPr lang="en-US" sz="1050" kern="100" dirty="0">
                          <a:effectLst/>
                        </a:rPr>
                        <a:t>C</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0" marR="95250" marT="95250" marB="95250" anchor="ctr"/>
                </a:tc>
                <a:extLst>
                  <a:ext uri="{0D108BD9-81ED-4DB2-BD59-A6C34878D82A}">
                    <a16:rowId xmlns:a16="http://schemas.microsoft.com/office/drawing/2014/main" val="1184885244"/>
                  </a:ext>
                </a:extLst>
              </a:tr>
            </a:tbl>
          </a:graphicData>
        </a:graphic>
      </p:graphicFrame>
    </p:spTree>
    <p:extLst>
      <p:ext uri="{BB962C8B-B14F-4D97-AF65-F5344CB8AC3E}">
        <p14:creationId xmlns:p14="http://schemas.microsoft.com/office/powerpoint/2010/main" val="2903222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p:cTn id="15" dur="500" fill="hold"/>
                                        <p:tgtEl>
                                          <p:spTgt spid="9"/>
                                        </p:tgtEl>
                                        <p:attrNameLst>
                                          <p:attrName>ppt_w</p:attrName>
                                        </p:attrNameLst>
                                      </p:cBhvr>
                                      <p:tavLst>
                                        <p:tav tm="0">
                                          <p:val>
                                            <p:fltVal val="0"/>
                                          </p:val>
                                        </p:tav>
                                        <p:tav tm="100000">
                                          <p:val>
                                            <p:strVal val="#ppt_w"/>
                                          </p:val>
                                        </p:tav>
                                      </p:tavLst>
                                    </p:anim>
                                    <p:anim calcmode="lin" valueType="num">
                                      <p:cBhvr>
                                        <p:cTn id="16" dur="500" fill="hold"/>
                                        <p:tgtEl>
                                          <p:spTgt spid="9"/>
                                        </p:tgtEl>
                                        <p:attrNameLst>
                                          <p:attrName>ppt_h</p:attrName>
                                        </p:attrNameLst>
                                      </p:cBhvr>
                                      <p:tavLst>
                                        <p:tav tm="0">
                                          <p:val>
                                            <p:fltVal val="0"/>
                                          </p:val>
                                        </p:tav>
                                        <p:tav tm="100000">
                                          <p:val>
                                            <p:strVal val="#ppt_h"/>
                                          </p:val>
                                        </p:tav>
                                      </p:tavLst>
                                    </p:anim>
                                    <p:animEffect transition="in" filter="fade">
                                      <p:cBhvr>
                                        <p:cTn id="17" dur="500"/>
                                        <p:tgtEl>
                                          <p:spTgt spid="9"/>
                                        </p:tgtEl>
                                      </p:cBhvr>
                                    </p:animEffect>
                                  </p:childTnLst>
                                </p:cTn>
                              </p:par>
                              <p:par>
                                <p:cTn id="18" presetID="2" presetClass="entr" presetSubtype="4"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ppt_x"/>
                                          </p:val>
                                        </p:tav>
                                        <p:tav tm="100000">
                                          <p:val>
                                            <p:strVal val="#ppt_x"/>
                                          </p:val>
                                        </p:tav>
                                      </p:tavLst>
                                    </p:anim>
                                    <p:anim calcmode="lin" valueType="num">
                                      <p:cBhvr additive="base">
                                        <p:cTn id="21"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0B88F79F-029A-4AEA-AD47-C44C63D56FCD}"/>
              </a:ext>
            </a:extLst>
          </p:cNvPr>
          <p:cNvSpPr txBox="1">
            <a:spLocks/>
          </p:cNvSpPr>
          <p:nvPr/>
        </p:nvSpPr>
        <p:spPr>
          <a:xfrm>
            <a:off x="3000039" y="36350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Accelerometer Module</a:t>
            </a:r>
            <a:endParaRPr kumimoji="1" lang="zh-CN" altLang="en-US" sz="3200" dirty="0">
              <a:solidFill>
                <a:prstClr val="black">
                  <a:lumMod val="75000"/>
                  <a:lumOff val="25000"/>
                </a:prstClr>
              </a:solidFill>
              <a:cs typeface="+mn-ea"/>
              <a:sym typeface="+mn-lt"/>
            </a:endParaRPr>
          </a:p>
        </p:txBody>
      </p:sp>
      <p:pic>
        <p:nvPicPr>
          <p:cNvPr id="4" name="图片 3">
            <a:extLst>
              <a:ext uri="{FF2B5EF4-FFF2-40B4-BE49-F238E27FC236}">
                <a16:creationId xmlns:a16="http://schemas.microsoft.com/office/drawing/2014/main" id="{48045131-798B-4A3C-94C7-2C048BC09460}"/>
              </a:ext>
            </a:extLst>
          </p:cNvPr>
          <p:cNvPicPr>
            <a:picLocks noChangeAspect="1"/>
          </p:cNvPicPr>
          <p:nvPr/>
        </p:nvPicPr>
        <p:blipFill>
          <a:blip r:embed="rId2"/>
          <a:stretch>
            <a:fillRect/>
          </a:stretch>
        </p:blipFill>
        <p:spPr>
          <a:xfrm>
            <a:off x="8423345" y="128802"/>
            <a:ext cx="2396770" cy="2690124"/>
          </a:xfrm>
          <a:prstGeom prst="rect">
            <a:avLst/>
          </a:prstGeom>
        </p:spPr>
      </p:pic>
      <p:graphicFrame>
        <p:nvGraphicFramePr>
          <p:cNvPr id="5" name="表格 4">
            <a:extLst>
              <a:ext uri="{FF2B5EF4-FFF2-40B4-BE49-F238E27FC236}">
                <a16:creationId xmlns:a16="http://schemas.microsoft.com/office/drawing/2014/main" id="{9F16D822-5A69-43C1-988E-E25D0455A223}"/>
              </a:ext>
            </a:extLst>
          </p:cNvPr>
          <p:cNvGraphicFramePr>
            <a:graphicFrameLocks noGrp="1"/>
          </p:cNvGraphicFramePr>
          <p:nvPr>
            <p:extLst>
              <p:ext uri="{D42A27DB-BD31-4B8C-83A1-F6EECF244321}">
                <p14:modId xmlns:p14="http://schemas.microsoft.com/office/powerpoint/2010/main" val="278484562"/>
              </p:ext>
            </p:extLst>
          </p:nvPr>
        </p:nvGraphicFramePr>
        <p:xfrm>
          <a:off x="2791782" y="2874459"/>
          <a:ext cx="6423503" cy="3530399"/>
        </p:xfrm>
        <a:graphic>
          <a:graphicData uri="http://schemas.openxmlformats.org/drawingml/2006/table">
            <a:tbl>
              <a:tblPr firstRow="1" bandRow="1">
                <a:tableStyleId>{5C22544A-7EE6-4342-B048-85BDC9FD1C3A}</a:tableStyleId>
              </a:tblPr>
              <a:tblGrid>
                <a:gridCol w="3284320">
                  <a:extLst>
                    <a:ext uri="{9D8B030D-6E8A-4147-A177-3AD203B41FA5}">
                      <a16:colId xmlns:a16="http://schemas.microsoft.com/office/drawing/2014/main" val="755912401"/>
                    </a:ext>
                  </a:extLst>
                </a:gridCol>
                <a:gridCol w="3139183">
                  <a:extLst>
                    <a:ext uri="{9D8B030D-6E8A-4147-A177-3AD203B41FA5}">
                      <a16:colId xmlns:a16="http://schemas.microsoft.com/office/drawing/2014/main" val="1380879120"/>
                    </a:ext>
                  </a:extLst>
                </a:gridCol>
              </a:tblGrid>
              <a:tr h="787520">
                <a:tc>
                  <a:txBody>
                    <a:bodyPr/>
                    <a:lstStyle/>
                    <a:p>
                      <a:r>
                        <a:rPr lang="en-US" altLang="zh-CN" sz="1600" b="1" kern="1200" dirty="0">
                          <a:solidFill>
                            <a:schemeClr val="lt1"/>
                          </a:solidFill>
                          <a:effectLst/>
                          <a:latin typeface="+mn-lt"/>
                          <a:ea typeface="+mn-ea"/>
                          <a:cs typeface="+mn-ea"/>
                          <a:sym typeface="+mn-lt"/>
                        </a:rPr>
                        <a:t>Requirement</a:t>
                      </a:r>
                      <a:endParaRPr lang="zh-CN" altLang="en-US" sz="1600" dirty="0">
                        <a:latin typeface="+mn-lt"/>
                        <a:ea typeface="+mn-ea"/>
                        <a:cs typeface="+mn-ea"/>
                        <a:sym typeface="+mn-lt"/>
                      </a:endParaRPr>
                    </a:p>
                  </a:txBody>
                  <a:tcPr/>
                </a:tc>
                <a:tc>
                  <a:txBody>
                    <a:bodyPr/>
                    <a:lstStyle/>
                    <a:p>
                      <a:r>
                        <a:rPr lang="en-US" altLang="zh-CN" sz="1600" b="1" kern="1200" dirty="0">
                          <a:solidFill>
                            <a:schemeClr val="lt1"/>
                          </a:solidFill>
                          <a:effectLst/>
                          <a:latin typeface="+mn-lt"/>
                          <a:ea typeface="+mn-ea"/>
                          <a:cs typeface="+mn-ea"/>
                          <a:sym typeface="+mn-lt"/>
                        </a:rPr>
                        <a:t>Verification</a:t>
                      </a:r>
                      <a:endParaRPr lang="zh-CN" altLang="en-US" sz="1600" dirty="0">
                        <a:latin typeface="+mn-lt"/>
                        <a:ea typeface="+mn-ea"/>
                        <a:cs typeface="+mn-ea"/>
                        <a:sym typeface="+mn-lt"/>
                      </a:endParaRPr>
                    </a:p>
                  </a:txBody>
                  <a:tcPr/>
                </a:tc>
                <a:extLst>
                  <a:ext uri="{0D108BD9-81ED-4DB2-BD59-A6C34878D82A}">
                    <a16:rowId xmlns:a16="http://schemas.microsoft.com/office/drawing/2014/main" val="3926745009"/>
                  </a:ext>
                </a:extLst>
              </a:tr>
              <a:tr h="1246763">
                <a:tc>
                  <a:txBody>
                    <a:bodyPr/>
                    <a:lstStyle/>
                    <a:p>
                      <a:pPr algn="just"/>
                      <a:r>
                        <a:rPr lang="en-US" sz="1400" kern="100" dirty="0">
                          <a:effectLst/>
                          <a:latin typeface="Calibri" panose="020F0502020204030204" pitchFamily="34" charset="0"/>
                          <a:ea typeface="等线" panose="02010600030101010101" pitchFamily="2" charset="-122"/>
                          <a:cs typeface="Calibri" panose="020F0502020204030204" pitchFamily="34" charset="0"/>
                        </a:rPr>
                        <a:t>Control the temperature between 0 ℃ and 40 ℃ to ensure the performance of the sensor and the accuracy of measurement.</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just"/>
                      <a:r>
                        <a:rPr lang="en-US" sz="1400" kern="100" dirty="0">
                          <a:effectLst/>
                          <a:latin typeface="Calibri" panose="020F0502020204030204" pitchFamily="34" charset="0"/>
                          <a:ea typeface="等线" panose="02010600030101010101" pitchFamily="2" charset="-122"/>
                          <a:cs typeface="Calibri" panose="020F0502020204030204" pitchFamily="34" charset="0"/>
                        </a:rPr>
                        <a:t>Use the temperature sensor included in the </a:t>
                      </a:r>
                      <a:r>
                        <a:rPr lang="en-US" sz="1400" kern="100" dirty="0" err="1">
                          <a:effectLst/>
                          <a:latin typeface="Calibri" panose="020F0502020204030204" pitchFamily="34" charset="0"/>
                          <a:ea typeface="等线" panose="02010600030101010101" pitchFamily="2" charset="-122"/>
                          <a:cs typeface="Calibri" panose="020F0502020204030204" pitchFamily="34" charset="0"/>
                        </a:rPr>
                        <a:t>MPU</a:t>
                      </a:r>
                      <a:r>
                        <a:rPr lang="en-US" sz="1400" kern="100" dirty="0">
                          <a:effectLst/>
                          <a:latin typeface="Calibri" panose="020F0502020204030204" pitchFamily="34" charset="0"/>
                          <a:ea typeface="等线" panose="02010600030101010101" pitchFamily="2" charset="-122"/>
                          <a:cs typeface="Calibri" panose="020F0502020204030204" pitchFamily="34" charset="0"/>
                        </a:rPr>
                        <a:t>-6050 to monitor whether the temperature is within the range.</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519885407"/>
                  </a:ext>
                </a:extLst>
              </a:tr>
              <a:tr h="1496116">
                <a:tc>
                  <a:txBody>
                    <a:bodyPr/>
                    <a:lstStyle/>
                    <a:p>
                      <a:pPr algn="just"/>
                      <a:r>
                        <a:rPr lang="en-US" sz="1400" kern="100" dirty="0">
                          <a:effectLst/>
                          <a:latin typeface="Calibri" panose="020F0502020204030204" pitchFamily="34" charset="0"/>
                          <a:ea typeface="等线" panose="02010600030101010101" pitchFamily="2" charset="-122"/>
                          <a:cs typeface="Calibri" panose="020F0502020204030204" pitchFamily="34" charset="0"/>
                        </a:rPr>
                        <a:t>Make sure there is enough pin space to connect the module</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tc>
                  <a:txBody>
                    <a:bodyPr/>
                    <a:lstStyle/>
                    <a:p>
                      <a:pPr algn="just"/>
                      <a:r>
                        <a:rPr lang="en-US" sz="1400" kern="100" dirty="0">
                          <a:effectLst/>
                          <a:latin typeface="Calibri" panose="020F0502020204030204" pitchFamily="34" charset="0"/>
                          <a:ea typeface="等线" panose="02010600030101010101" pitchFamily="2" charset="-122"/>
                          <a:cs typeface="Calibri" panose="020F0502020204030204" pitchFamily="34" charset="0"/>
                        </a:rPr>
                        <a:t>In the process of circuit design, consider the distribution of the pin connection between the sensor module and other modules.</a:t>
                      </a:r>
                      <a:endParaRPr lang="zh-CN" sz="1400" kern="100" dirty="0">
                        <a:effectLst/>
                        <a:latin typeface="Calibri" panose="020F0502020204030204" pitchFamily="34" charset="0"/>
                        <a:ea typeface="等线"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334431484"/>
                  </a:ext>
                </a:extLst>
              </a:tr>
            </a:tbl>
          </a:graphicData>
        </a:graphic>
      </p:graphicFrame>
      <p:grpSp>
        <p:nvGrpSpPr>
          <p:cNvPr id="6" name="组合 5"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C020E48-CA1D-418F-9C4C-7257FB224934}"/>
              </a:ext>
            </a:extLst>
          </p:cNvPr>
          <p:cNvGrpSpPr/>
          <p:nvPr/>
        </p:nvGrpSpPr>
        <p:grpSpPr>
          <a:xfrm>
            <a:off x="4048420" y="1712819"/>
            <a:ext cx="3326545" cy="1213174"/>
            <a:chOff x="3097213" y="3505200"/>
            <a:chExt cx="1479121" cy="1213174"/>
          </a:xfrm>
        </p:grpSpPr>
        <p:sp>
          <p:nvSpPr>
            <p:cNvPr id="7" name="圆角矩形 27">
              <a:extLst>
                <a:ext uri="{FF2B5EF4-FFF2-40B4-BE49-F238E27FC236}">
                  <a16:creationId xmlns:a16="http://schemas.microsoft.com/office/drawing/2014/main" id="{DA2A2620-DC9B-4989-984D-5919D7F69711}"/>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8" name="文本框 7">
              <a:extLst>
                <a:ext uri="{FF2B5EF4-FFF2-40B4-BE49-F238E27FC236}">
                  <a16:creationId xmlns:a16="http://schemas.microsoft.com/office/drawing/2014/main" id="{6B1C0CB4-8561-4C6D-80E8-1D4E61EDF78B}"/>
                </a:ext>
              </a:extLst>
            </p:cNvPr>
            <p:cNvSpPr txBox="1"/>
            <p:nvPr/>
          </p:nvSpPr>
          <p:spPr>
            <a:xfrm flipH="1">
              <a:off x="3138427" y="3542668"/>
              <a:ext cx="1437907" cy="1175706"/>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effectLst/>
                  <a:cs typeface="+mn-ea"/>
                  <a:sym typeface="+mn-lt"/>
                </a:rPr>
                <a:t>Requirement &amp; Verification</a:t>
              </a:r>
              <a:endParaRPr lang="en-US" altLang="zh-CN" sz="2000" b="1" dirty="0">
                <a:solidFill>
                  <a:schemeClr val="bg1"/>
                </a:solidFill>
                <a:cs typeface="+mn-ea"/>
                <a:sym typeface="+mn-lt"/>
              </a:endParaRPr>
            </a:p>
          </p:txBody>
        </p:sp>
      </p:grpSp>
      <p:sp>
        <p:nvSpPr>
          <p:cNvPr id="9" name="椭圆 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3E998111-81FC-47CF-B88F-803DB7A97D70}"/>
              </a:ext>
            </a:extLst>
          </p:cNvPr>
          <p:cNvSpPr/>
          <p:nvPr/>
        </p:nvSpPr>
        <p:spPr>
          <a:xfrm>
            <a:off x="3329041" y="266880"/>
            <a:ext cx="555332" cy="555330"/>
          </a:xfrm>
          <a:prstGeom prst="ellipse">
            <a:avLst/>
          </a:prstGeom>
          <a:solidFill>
            <a:srgbClr val="0379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5</a:t>
            </a:r>
            <a:endParaRPr lang="zh-CN" altLang="en-US" sz="3600" b="1" dirty="0">
              <a:solidFill>
                <a:prstClr val="white"/>
              </a:solidFill>
              <a:latin typeface="Agency FB" panose="020B0503020202020204" pitchFamily="34" charset="0"/>
            </a:endParaRPr>
          </a:p>
        </p:txBody>
      </p:sp>
    </p:spTree>
    <p:extLst>
      <p:ext uri="{BB962C8B-B14F-4D97-AF65-F5344CB8AC3E}">
        <p14:creationId xmlns:p14="http://schemas.microsoft.com/office/powerpoint/2010/main" val="4189018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p:cTn id="15" dur="500" fill="hold"/>
                                        <p:tgtEl>
                                          <p:spTgt spid="9"/>
                                        </p:tgtEl>
                                        <p:attrNameLst>
                                          <p:attrName>ppt_w</p:attrName>
                                        </p:attrNameLst>
                                      </p:cBhvr>
                                      <p:tavLst>
                                        <p:tav tm="0">
                                          <p:val>
                                            <p:fltVal val="0"/>
                                          </p:val>
                                        </p:tav>
                                        <p:tav tm="100000">
                                          <p:val>
                                            <p:strVal val="#ppt_w"/>
                                          </p:val>
                                        </p:tav>
                                      </p:tavLst>
                                    </p:anim>
                                    <p:anim calcmode="lin" valueType="num">
                                      <p:cBhvr>
                                        <p:cTn id="16" dur="500" fill="hold"/>
                                        <p:tgtEl>
                                          <p:spTgt spid="9"/>
                                        </p:tgtEl>
                                        <p:attrNameLst>
                                          <p:attrName>ppt_h</p:attrName>
                                        </p:attrNameLst>
                                      </p:cBhvr>
                                      <p:tavLst>
                                        <p:tav tm="0">
                                          <p:val>
                                            <p:fltVal val="0"/>
                                          </p:val>
                                        </p:tav>
                                        <p:tav tm="100000">
                                          <p:val>
                                            <p:strVal val="#ppt_h"/>
                                          </p:val>
                                        </p:tav>
                                      </p:tavLst>
                                    </p:anim>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0B88F79F-029A-4AEA-AD47-C44C63D56FCD}"/>
              </a:ext>
            </a:extLst>
          </p:cNvPr>
          <p:cNvSpPr txBox="1">
            <a:spLocks/>
          </p:cNvSpPr>
          <p:nvPr/>
        </p:nvSpPr>
        <p:spPr>
          <a:xfrm>
            <a:off x="3000039" y="36350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Accelerometer Module</a:t>
            </a:r>
            <a:endParaRPr kumimoji="1" lang="zh-CN" altLang="en-US" sz="3200" dirty="0">
              <a:solidFill>
                <a:prstClr val="black">
                  <a:lumMod val="75000"/>
                  <a:lumOff val="25000"/>
                </a:prstClr>
              </a:solidFill>
              <a:cs typeface="+mn-ea"/>
              <a:sym typeface="+mn-lt"/>
            </a:endParaRPr>
          </a:p>
        </p:txBody>
      </p:sp>
      <p:sp>
        <p:nvSpPr>
          <p:cNvPr id="4" name="椭圆 3"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3E998111-81FC-47CF-B88F-803DB7A97D70}"/>
              </a:ext>
            </a:extLst>
          </p:cNvPr>
          <p:cNvSpPr/>
          <p:nvPr/>
        </p:nvSpPr>
        <p:spPr>
          <a:xfrm>
            <a:off x="3329041" y="266880"/>
            <a:ext cx="555332" cy="555330"/>
          </a:xfrm>
          <a:prstGeom prst="ellipse">
            <a:avLst/>
          </a:prstGeom>
          <a:solidFill>
            <a:srgbClr val="0379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5</a:t>
            </a:r>
            <a:endParaRPr lang="zh-CN" altLang="en-US" sz="3600" b="1" dirty="0">
              <a:solidFill>
                <a:prstClr val="white"/>
              </a:solidFill>
              <a:latin typeface="Agency FB" panose="020B0503020202020204" pitchFamily="34" charset="0"/>
            </a:endParaRPr>
          </a:p>
        </p:txBody>
      </p:sp>
      <p:cxnSp>
        <p:nvCxnSpPr>
          <p:cNvPr id="11" name="直接箭头连接符 10"/>
          <p:cNvCxnSpPr/>
          <p:nvPr/>
        </p:nvCxnSpPr>
        <p:spPr>
          <a:xfrm flipV="1">
            <a:off x="5591260" y="2269221"/>
            <a:ext cx="1518408" cy="1080000"/>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a:cxnSpLocks/>
          </p:cNvCxnSpPr>
          <p:nvPr/>
        </p:nvCxnSpPr>
        <p:spPr>
          <a:xfrm flipV="1">
            <a:off x="5591260" y="3569514"/>
            <a:ext cx="151840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直接箭头连接符 14"/>
          <p:cNvCxnSpPr/>
          <p:nvPr/>
        </p:nvCxnSpPr>
        <p:spPr>
          <a:xfrm>
            <a:off x="5564269" y="3708041"/>
            <a:ext cx="1489044" cy="11030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28" name="组合 27"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DBAA90C1-ACAB-4EE7-B2D2-5F61970666C0}"/>
              </a:ext>
            </a:extLst>
          </p:cNvPr>
          <p:cNvGrpSpPr/>
          <p:nvPr/>
        </p:nvGrpSpPr>
        <p:grpSpPr>
          <a:xfrm>
            <a:off x="2355346" y="3282834"/>
            <a:ext cx="3953445" cy="573360"/>
            <a:chOff x="438993" y="3505200"/>
            <a:chExt cx="3052664" cy="573360"/>
          </a:xfrm>
        </p:grpSpPr>
        <p:sp>
          <p:nvSpPr>
            <p:cNvPr id="29" name="圆角矩形 24">
              <a:extLst>
                <a:ext uri="{FF2B5EF4-FFF2-40B4-BE49-F238E27FC236}">
                  <a16:creationId xmlns:a16="http://schemas.microsoft.com/office/drawing/2014/main" id="{E68928F3-DF80-41AB-A663-7B2AB916C71E}"/>
                </a:ext>
              </a:extLst>
            </p:cNvPr>
            <p:cNvSpPr/>
            <p:nvPr/>
          </p:nvSpPr>
          <p:spPr>
            <a:xfrm>
              <a:off x="103187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30" name="文本框 29">
              <a:extLst>
                <a:ext uri="{FF2B5EF4-FFF2-40B4-BE49-F238E27FC236}">
                  <a16:creationId xmlns:a16="http://schemas.microsoft.com/office/drawing/2014/main" id="{5AC52B95-E9AE-4712-8BD7-3FCDF4087C84}"/>
                </a:ext>
              </a:extLst>
            </p:cNvPr>
            <p:cNvSpPr txBox="1"/>
            <p:nvPr/>
          </p:nvSpPr>
          <p:spPr>
            <a:xfrm flipH="1">
              <a:off x="438993" y="3543436"/>
              <a:ext cx="3052664" cy="400110"/>
            </a:xfrm>
            <a:prstGeom prst="rect">
              <a:avLst/>
            </a:prstGeom>
            <a:noFill/>
          </p:spPr>
          <p:txBody>
            <a:bodyPr wrap="square" rtlCol="0">
              <a:spAutoFit/>
            </a:bodyPr>
            <a:lstStyle/>
            <a:p>
              <a:pPr algn="ctr"/>
              <a:r>
                <a:rPr kumimoji="1" lang="en-US" altLang="zh-CN" sz="2000" dirty="0">
                  <a:solidFill>
                    <a:schemeClr val="bg1"/>
                  </a:solidFill>
                  <a:latin typeface="Times New Roman" panose="02020603050405020304" pitchFamily="18" charset="0"/>
                  <a:cs typeface="Times New Roman" panose="02020603050405020304" pitchFamily="18" charset="0"/>
                </a:rPr>
                <a:t>Why Acceleration?</a:t>
              </a:r>
            </a:p>
          </p:txBody>
        </p:sp>
      </p:grpSp>
      <p:grpSp>
        <p:nvGrpSpPr>
          <p:cNvPr id="31" name="组合 3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FFFEFF3C-D404-4DAD-8276-69304F4EF9E6}"/>
              </a:ext>
            </a:extLst>
          </p:cNvPr>
          <p:cNvGrpSpPr/>
          <p:nvPr/>
        </p:nvGrpSpPr>
        <p:grpSpPr>
          <a:xfrm>
            <a:off x="7224409" y="1820394"/>
            <a:ext cx="3326545" cy="573360"/>
            <a:chOff x="3097213" y="3505200"/>
            <a:chExt cx="1479121" cy="573360"/>
          </a:xfrm>
        </p:grpSpPr>
        <p:sp>
          <p:nvSpPr>
            <p:cNvPr id="32" name="圆角矩形 27">
              <a:extLst>
                <a:ext uri="{FF2B5EF4-FFF2-40B4-BE49-F238E27FC236}">
                  <a16:creationId xmlns:a16="http://schemas.microsoft.com/office/drawing/2014/main" id="{D30C3464-18D3-4528-9DBF-F7094151162A}"/>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33" name="文本框 32">
              <a:extLst>
                <a:ext uri="{FF2B5EF4-FFF2-40B4-BE49-F238E27FC236}">
                  <a16:creationId xmlns:a16="http://schemas.microsoft.com/office/drawing/2014/main" id="{60DFA337-B3C3-4CF6-B7D0-FB484DE37A2F}"/>
                </a:ext>
              </a:extLst>
            </p:cNvPr>
            <p:cNvSpPr txBox="1"/>
            <p:nvPr/>
          </p:nvSpPr>
          <p:spPr>
            <a:xfrm flipH="1">
              <a:off x="3138427" y="3542668"/>
              <a:ext cx="1437907" cy="400110"/>
            </a:xfrm>
            <a:prstGeom prst="rect">
              <a:avLst/>
            </a:prstGeom>
            <a:noFill/>
          </p:spPr>
          <p:txBody>
            <a:bodyPr wrap="square" rtlCol="0">
              <a:spAutoFit/>
            </a:bodyPr>
            <a:lstStyle/>
            <a:p>
              <a:pPr algn="ctr"/>
              <a:r>
                <a:rPr kumimoji="1" lang="en-US" altLang="zh-CN" sz="2000" dirty="0">
                  <a:solidFill>
                    <a:schemeClr val="bg1"/>
                  </a:solidFill>
                  <a:latin typeface="Times New Roman" panose="02020603050405020304" pitchFamily="18" charset="0"/>
                  <a:cs typeface="Times New Roman" panose="02020603050405020304" pitchFamily="18" charset="0"/>
                </a:rPr>
                <a:t>F = m*a </a:t>
              </a:r>
              <a:endParaRPr kumimoji="1" lang="zh-CN" altLang="en-US" sz="2000" dirty="0">
                <a:solidFill>
                  <a:schemeClr val="bg1"/>
                </a:solidFill>
                <a:latin typeface="Times New Roman" panose="02020603050405020304" pitchFamily="18" charset="0"/>
                <a:cs typeface="Times New Roman" panose="02020603050405020304" pitchFamily="18" charset="0"/>
              </a:endParaRPr>
            </a:p>
          </p:txBody>
        </p:sp>
      </p:grpSp>
      <p:grpSp>
        <p:nvGrpSpPr>
          <p:cNvPr id="34" name="组合 33"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7C44BAD5-C894-47BF-8530-B122F449B769}"/>
              </a:ext>
            </a:extLst>
          </p:cNvPr>
          <p:cNvGrpSpPr/>
          <p:nvPr/>
        </p:nvGrpSpPr>
        <p:grpSpPr>
          <a:xfrm>
            <a:off x="6534377" y="3295431"/>
            <a:ext cx="4097059" cy="573360"/>
            <a:chOff x="2754608" y="3505200"/>
            <a:chExt cx="1821726" cy="573360"/>
          </a:xfrm>
        </p:grpSpPr>
        <p:sp>
          <p:nvSpPr>
            <p:cNvPr id="35" name="圆角矩形 27">
              <a:extLst>
                <a:ext uri="{FF2B5EF4-FFF2-40B4-BE49-F238E27FC236}">
                  <a16:creationId xmlns:a16="http://schemas.microsoft.com/office/drawing/2014/main" id="{D08DDAB8-A9C2-4A8D-8CC5-B2BE7E538EC4}"/>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36" name="文本框 35">
              <a:extLst>
                <a:ext uri="{FF2B5EF4-FFF2-40B4-BE49-F238E27FC236}">
                  <a16:creationId xmlns:a16="http://schemas.microsoft.com/office/drawing/2014/main" id="{358AF661-0561-4175-9A0E-55479008E5AF}"/>
                </a:ext>
              </a:extLst>
            </p:cNvPr>
            <p:cNvSpPr txBox="1"/>
            <p:nvPr/>
          </p:nvSpPr>
          <p:spPr>
            <a:xfrm flipH="1">
              <a:off x="2754608" y="3542668"/>
              <a:ext cx="1766910" cy="400110"/>
            </a:xfrm>
            <a:prstGeom prst="rect">
              <a:avLst/>
            </a:prstGeom>
            <a:noFill/>
          </p:spPr>
          <p:txBody>
            <a:bodyPr wrap="square" rtlCol="0">
              <a:spAutoFit/>
            </a:bodyPr>
            <a:lstStyle/>
            <a:p>
              <a:pPr algn="ctr"/>
              <a:r>
                <a:rPr kumimoji="1" lang="en-US" altLang="zh-CN" sz="2000" dirty="0">
                  <a:solidFill>
                    <a:schemeClr val="bg1"/>
                  </a:solidFill>
                  <a:latin typeface="Times New Roman" panose="02020603050405020304" pitchFamily="18" charset="0"/>
                  <a:cs typeface="Times New Roman" panose="02020603050405020304" pitchFamily="18" charset="0"/>
                </a:rPr>
                <a:t>        Kalman Filter Function</a:t>
              </a:r>
              <a:endParaRPr kumimoji="1" lang="zh-CN" altLang="en-US" sz="2000" dirty="0">
                <a:solidFill>
                  <a:schemeClr val="bg1"/>
                </a:solidFill>
                <a:latin typeface="Times New Roman" panose="02020603050405020304" pitchFamily="18" charset="0"/>
                <a:cs typeface="Times New Roman" panose="02020603050405020304" pitchFamily="18" charset="0"/>
              </a:endParaRPr>
            </a:p>
          </p:txBody>
        </p:sp>
      </p:grpSp>
      <p:grpSp>
        <p:nvGrpSpPr>
          <p:cNvPr id="37" name="组合 3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0725A5B9-0F7D-4AA3-BB37-CB78177D1DA6}"/>
              </a:ext>
            </a:extLst>
          </p:cNvPr>
          <p:cNvGrpSpPr/>
          <p:nvPr/>
        </p:nvGrpSpPr>
        <p:grpSpPr>
          <a:xfrm>
            <a:off x="6412395" y="4648851"/>
            <a:ext cx="4219041" cy="745354"/>
            <a:chOff x="2700372" y="3505200"/>
            <a:chExt cx="1875962" cy="745354"/>
          </a:xfrm>
        </p:grpSpPr>
        <p:sp>
          <p:nvSpPr>
            <p:cNvPr id="38" name="圆角矩形 27">
              <a:extLst>
                <a:ext uri="{FF2B5EF4-FFF2-40B4-BE49-F238E27FC236}">
                  <a16:creationId xmlns:a16="http://schemas.microsoft.com/office/drawing/2014/main" id="{2FB3DD81-8DB7-44F8-B49F-B0A334340FDA}"/>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39" name="文本框 38">
              <a:extLst>
                <a:ext uri="{FF2B5EF4-FFF2-40B4-BE49-F238E27FC236}">
                  <a16:creationId xmlns:a16="http://schemas.microsoft.com/office/drawing/2014/main" id="{6D9CB217-BE6A-472D-BFFC-79D2773EAA71}"/>
                </a:ext>
              </a:extLst>
            </p:cNvPr>
            <p:cNvSpPr txBox="1"/>
            <p:nvPr/>
          </p:nvSpPr>
          <p:spPr>
            <a:xfrm flipH="1">
              <a:off x="2700372" y="3542668"/>
              <a:ext cx="1875962" cy="707886"/>
            </a:xfrm>
            <a:prstGeom prst="rect">
              <a:avLst/>
            </a:prstGeom>
            <a:noFill/>
          </p:spPr>
          <p:txBody>
            <a:bodyPr wrap="square" rtlCol="0">
              <a:spAutoFit/>
            </a:bodyPr>
            <a:lstStyle/>
            <a:p>
              <a:pPr algn="ctr"/>
              <a:r>
                <a:rPr kumimoji="1" lang="en-US" altLang="zh-CN" sz="2000" dirty="0">
                  <a:solidFill>
                    <a:prstClr val="black">
                      <a:lumMod val="75000"/>
                      <a:lumOff val="25000"/>
                    </a:prstClr>
                  </a:solidFill>
                  <a:latin typeface="Times New Roman" panose="02020603050405020304" pitchFamily="18" charset="0"/>
                  <a:cs typeface="Times New Roman" panose="02020603050405020304" pitchFamily="18" charset="0"/>
                </a:rPr>
                <a:t>              </a:t>
              </a:r>
              <a:r>
                <a:rPr kumimoji="1" lang="en-US" altLang="zh-CN" sz="2000" dirty="0">
                  <a:solidFill>
                    <a:schemeClr val="bg1"/>
                  </a:solidFill>
                  <a:latin typeface="Times New Roman" panose="02020603050405020304" pitchFamily="18" charset="0"/>
                  <a:cs typeface="Times New Roman" panose="02020603050405020304" pitchFamily="18" charset="0"/>
                </a:rPr>
                <a:t>Threshold-based Algorithm </a:t>
              </a:r>
              <a:endParaRPr kumimoji="1" lang="zh-CN" altLang="en-US" sz="2000" dirty="0">
                <a:solidFill>
                  <a:schemeClr val="bg1"/>
                </a:solidFill>
                <a:latin typeface="Times New Roman" panose="02020603050405020304" pitchFamily="18" charset="0"/>
                <a:cs typeface="Times New Roman" panose="02020603050405020304" pitchFamily="18" charset="0"/>
              </a:endParaRPr>
            </a:p>
            <a:p>
              <a:pPr algn="ctr"/>
              <a:endParaRPr kumimoji="1" lang="zh-CN" altLang="en-US" sz="2000" dirty="0">
                <a:solidFill>
                  <a:prstClr val="black">
                    <a:lumMod val="75000"/>
                    <a:lumOff val="25000"/>
                  </a:prst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10827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par>
                                <p:cTn id="14" presetID="2" presetClass="entr" presetSubtype="4" fill="hold" nodeType="with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additive="base">
                                        <p:cTn id="16" dur="500" fill="hold"/>
                                        <p:tgtEl>
                                          <p:spTgt spid="28"/>
                                        </p:tgtEl>
                                        <p:attrNameLst>
                                          <p:attrName>ppt_x</p:attrName>
                                        </p:attrNameLst>
                                      </p:cBhvr>
                                      <p:tavLst>
                                        <p:tav tm="0">
                                          <p:val>
                                            <p:strVal val="#ppt_x"/>
                                          </p:val>
                                        </p:tav>
                                        <p:tav tm="100000">
                                          <p:val>
                                            <p:strVal val="#ppt_x"/>
                                          </p:val>
                                        </p:tav>
                                      </p:tavLst>
                                    </p:anim>
                                    <p:anim calcmode="lin" valueType="num">
                                      <p:cBhvr additive="base">
                                        <p:cTn id="17" dur="500" fill="hold"/>
                                        <p:tgtEl>
                                          <p:spTgt spid="28"/>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1"/>
                                        </p:tgtEl>
                                        <p:attrNameLst>
                                          <p:attrName>style.visibility</p:attrName>
                                        </p:attrNameLst>
                                      </p:cBhvr>
                                      <p:to>
                                        <p:strVal val="visible"/>
                                      </p:to>
                                    </p:set>
                                    <p:anim calcmode="lin" valueType="num">
                                      <p:cBhvr additive="base">
                                        <p:cTn id="20" dur="500" fill="hold"/>
                                        <p:tgtEl>
                                          <p:spTgt spid="31"/>
                                        </p:tgtEl>
                                        <p:attrNameLst>
                                          <p:attrName>ppt_x</p:attrName>
                                        </p:attrNameLst>
                                      </p:cBhvr>
                                      <p:tavLst>
                                        <p:tav tm="0">
                                          <p:val>
                                            <p:strVal val="#ppt_x"/>
                                          </p:val>
                                        </p:tav>
                                        <p:tav tm="100000">
                                          <p:val>
                                            <p:strVal val="#ppt_x"/>
                                          </p:val>
                                        </p:tav>
                                      </p:tavLst>
                                    </p:anim>
                                    <p:anim calcmode="lin" valueType="num">
                                      <p:cBhvr additive="base">
                                        <p:cTn id="21" dur="500" fill="hold"/>
                                        <p:tgtEl>
                                          <p:spTgt spid="31"/>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4"/>
                                        </p:tgtEl>
                                        <p:attrNameLst>
                                          <p:attrName>style.visibility</p:attrName>
                                        </p:attrNameLst>
                                      </p:cBhvr>
                                      <p:to>
                                        <p:strVal val="visible"/>
                                      </p:to>
                                    </p:set>
                                    <p:anim calcmode="lin" valueType="num">
                                      <p:cBhvr additive="base">
                                        <p:cTn id="24" dur="500" fill="hold"/>
                                        <p:tgtEl>
                                          <p:spTgt spid="34"/>
                                        </p:tgtEl>
                                        <p:attrNameLst>
                                          <p:attrName>ppt_x</p:attrName>
                                        </p:attrNameLst>
                                      </p:cBhvr>
                                      <p:tavLst>
                                        <p:tav tm="0">
                                          <p:val>
                                            <p:strVal val="#ppt_x"/>
                                          </p:val>
                                        </p:tav>
                                        <p:tav tm="100000">
                                          <p:val>
                                            <p:strVal val="#ppt_x"/>
                                          </p:val>
                                        </p:tav>
                                      </p:tavLst>
                                    </p:anim>
                                    <p:anim calcmode="lin" valueType="num">
                                      <p:cBhvr additive="base">
                                        <p:cTn id="25" dur="500" fill="hold"/>
                                        <p:tgtEl>
                                          <p:spTgt spid="34"/>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37"/>
                                        </p:tgtEl>
                                        <p:attrNameLst>
                                          <p:attrName>style.visibility</p:attrName>
                                        </p:attrNameLst>
                                      </p:cBhvr>
                                      <p:to>
                                        <p:strVal val="visible"/>
                                      </p:to>
                                    </p:set>
                                    <p:anim calcmode="lin" valueType="num">
                                      <p:cBhvr additive="base">
                                        <p:cTn id="28" dur="500" fill="hold"/>
                                        <p:tgtEl>
                                          <p:spTgt spid="37"/>
                                        </p:tgtEl>
                                        <p:attrNameLst>
                                          <p:attrName>ppt_x</p:attrName>
                                        </p:attrNameLst>
                                      </p:cBhvr>
                                      <p:tavLst>
                                        <p:tav tm="0">
                                          <p:val>
                                            <p:strVal val="#ppt_x"/>
                                          </p:val>
                                        </p:tav>
                                        <p:tav tm="100000">
                                          <p:val>
                                            <p:strVal val="#ppt_x"/>
                                          </p:val>
                                        </p:tav>
                                      </p:tavLst>
                                    </p:anim>
                                    <p:anim calcmode="lin" valueType="num">
                                      <p:cBhvr additive="base">
                                        <p:cTn id="29"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latin typeface="Agency FB" panose="020B0503020202020204" pitchFamily="34" charset="0"/>
              </a:rPr>
              <a:t>Flow Chart</a:t>
            </a:r>
            <a:endParaRPr kumimoji="1" lang="zh-CN" altLang="en-US" sz="3200" dirty="0">
              <a:solidFill>
                <a:prstClr val="black">
                  <a:lumMod val="75000"/>
                  <a:lumOff val="25000"/>
                </a:prstClr>
              </a:solidFill>
              <a:latin typeface="Agency FB" panose="020B0503020202020204" pitchFamily="34" charset="0"/>
            </a:endParaRPr>
          </a:p>
        </p:txBody>
      </p:sp>
      <p:sp>
        <p:nvSpPr>
          <p:cNvPr id="2" name="e7d195523061f1c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4585" y="0"/>
            <a:ext cx="7582829" cy="6858000"/>
          </a:xfrm>
          <a:prstGeom prst="rect">
            <a:avLst/>
          </a:prstGeom>
        </p:spPr>
      </p:pic>
    </p:spTree>
    <p:extLst>
      <p:ext uri="{BB962C8B-B14F-4D97-AF65-F5344CB8AC3E}">
        <p14:creationId xmlns:p14="http://schemas.microsoft.com/office/powerpoint/2010/main" val="371825553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1+#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9A85065E-EA1D-4392-BCA0-160900A719FB}"/>
              </a:ext>
            </a:extLst>
          </p:cNvPr>
          <p:cNvCxnSpPr/>
          <p:nvPr/>
        </p:nvCxnSpPr>
        <p:spPr>
          <a:xfrm flipH="1">
            <a:off x="2692400" y="2362200"/>
            <a:ext cx="3403600" cy="1143000"/>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F883790E-DBEE-46CB-AE52-CA36F3F688EC}"/>
              </a:ext>
            </a:extLst>
          </p:cNvPr>
          <p:cNvCxnSpPr/>
          <p:nvPr/>
        </p:nvCxnSpPr>
        <p:spPr>
          <a:xfrm>
            <a:off x="6096000" y="2362200"/>
            <a:ext cx="3403600" cy="1143000"/>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09B187D6-67D1-4FD2-ACC3-2BEEA5E77D66}"/>
              </a:ext>
            </a:extLst>
          </p:cNvPr>
          <p:cNvCxnSpPr>
            <a:cxnSpLocks/>
          </p:cNvCxnSpPr>
          <p:nvPr/>
        </p:nvCxnSpPr>
        <p:spPr>
          <a:xfrm flipH="1">
            <a:off x="4553267" y="2362200"/>
            <a:ext cx="1542733" cy="1238461"/>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40E4EA50-120A-4C87-836D-259A3DD7F83B}"/>
              </a:ext>
            </a:extLst>
          </p:cNvPr>
          <p:cNvCxnSpPr>
            <a:cxnSpLocks/>
            <a:endCxn id="17" idx="0"/>
          </p:cNvCxnSpPr>
          <p:nvPr/>
        </p:nvCxnSpPr>
        <p:spPr>
          <a:xfrm>
            <a:off x="5910092" y="2361884"/>
            <a:ext cx="1603138" cy="1143000"/>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7" name="组合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35EF3F09-1E59-4335-8D8A-BF1E2326AD60}"/>
              </a:ext>
            </a:extLst>
          </p:cNvPr>
          <p:cNvGrpSpPr/>
          <p:nvPr/>
        </p:nvGrpSpPr>
        <p:grpSpPr>
          <a:xfrm>
            <a:off x="687992" y="3505200"/>
            <a:ext cx="2554665" cy="573360"/>
            <a:chOff x="687992" y="3505200"/>
            <a:chExt cx="2554665" cy="573360"/>
          </a:xfrm>
        </p:grpSpPr>
        <p:sp>
          <p:nvSpPr>
            <p:cNvPr id="8" name="圆角矩形 24">
              <a:extLst>
                <a:ext uri="{FF2B5EF4-FFF2-40B4-BE49-F238E27FC236}">
                  <a16:creationId xmlns:a16="http://schemas.microsoft.com/office/drawing/2014/main" id="{7402E2F8-E9DF-4D17-8EC0-D3C6A5F99ACC}"/>
                </a:ext>
              </a:extLst>
            </p:cNvPr>
            <p:cNvSpPr/>
            <p:nvPr/>
          </p:nvSpPr>
          <p:spPr>
            <a:xfrm>
              <a:off x="103187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9" name="文本框 8">
              <a:extLst>
                <a:ext uri="{FF2B5EF4-FFF2-40B4-BE49-F238E27FC236}">
                  <a16:creationId xmlns:a16="http://schemas.microsoft.com/office/drawing/2014/main" id="{5CD93259-6542-46CE-8903-B44910635F24}"/>
                </a:ext>
              </a:extLst>
            </p:cNvPr>
            <p:cNvSpPr txBox="1"/>
            <p:nvPr/>
          </p:nvSpPr>
          <p:spPr>
            <a:xfrm flipH="1">
              <a:off x="687992" y="3585882"/>
              <a:ext cx="2554665" cy="400110"/>
            </a:xfrm>
            <a:prstGeom prst="rect">
              <a:avLst/>
            </a:prstGeom>
            <a:noFill/>
          </p:spPr>
          <p:txBody>
            <a:bodyPr wrap="square" rtlCol="0">
              <a:spAutoFit/>
            </a:bodyPr>
            <a:lstStyle/>
            <a:p>
              <a:pPr algn="ctr" defTabSz="914377"/>
              <a:r>
                <a:rPr kumimoji="1" lang="en-US" altLang="zh-CN" sz="2000" dirty="0">
                  <a:solidFill>
                    <a:schemeClr val="bg1"/>
                  </a:solidFill>
                  <a:latin typeface="Calibri" panose="020F0502020204030204" pitchFamily="34" charset="0"/>
                  <a:cs typeface="Calibri" panose="020F0502020204030204" pitchFamily="34" charset="0"/>
                  <a:sym typeface="+mn-lt"/>
                </a:rPr>
                <a:t>Filter</a:t>
              </a:r>
              <a:endParaRPr lang="zh-CN" altLang="en-US" sz="2000" dirty="0">
                <a:solidFill>
                  <a:prstClr val="white"/>
                </a:solidFill>
                <a:latin typeface="方正正纤黑简体"/>
              </a:endParaRPr>
            </a:p>
          </p:txBody>
        </p:sp>
      </p:grpSp>
      <p:grpSp>
        <p:nvGrpSpPr>
          <p:cNvPr id="10" name="组合 9"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32CDEE6E-DB55-455D-A641-C7E2E40B60EC}"/>
              </a:ext>
            </a:extLst>
          </p:cNvPr>
          <p:cNvGrpSpPr/>
          <p:nvPr/>
        </p:nvGrpSpPr>
        <p:grpSpPr>
          <a:xfrm>
            <a:off x="3274504" y="3513992"/>
            <a:ext cx="2485902" cy="573360"/>
            <a:chOff x="3097213" y="3505200"/>
            <a:chExt cx="1866900" cy="573360"/>
          </a:xfrm>
        </p:grpSpPr>
        <p:sp>
          <p:nvSpPr>
            <p:cNvPr id="11" name="圆角矩形 27">
              <a:extLst>
                <a:ext uri="{FF2B5EF4-FFF2-40B4-BE49-F238E27FC236}">
                  <a16:creationId xmlns:a16="http://schemas.microsoft.com/office/drawing/2014/main" id="{33D4F7AE-BD40-465F-A315-AEED961C76FF}"/>
                </a:ext>
              </a:extLst>
            </p:cNvPr>
            <p:cNvSpPr/>
            <p:nvPr/>
          </p:nvSpPr>
          <p:spPr>
            <a:xfrm>
              <a:off x="3097213" y="3505200"/>
              <a:ext cx="1866900"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2" name="文本框 11">
              <a:extLst>
                <a:ext uri="{FF2B5EF4-FFF2-40B4-BE49-F238E27FC236}">
                  <a16:creationId xmlns:a16="http://schemas.microsoft.com/office/drawing/2014/main" id="{797F7CB5-84D1-4DE4-81D8-CF9A125ACD04}"/>
                </a:ext>
              </a:extLst>
            </p:cNvPr>
            <p:cNvSpPr txBox="1"/>
            <p:nvPr/>
          </p:nvSpPr>
          <p:spPr>
            <a:xfrm flipH="1">
              <a:off x="3311708" y="3600661"/>
              <a:ext cx="1437907" cy="400110"/>
            </a:xfrm>
            <a:prstGeom prst="rect">
              <a:avLst/>
            </a:prstGeom>
            <a:noFill/>
          </p:spPr>
          <p:txBody>
            <a:bodyPr wrap="square" rtlCol="0">
              <a:spAutoFit/>
            </a:bodyPr>
            <a:lstStyle/>
            <a:p>
              <a:pPr algn="ctr" defTabSz="914377"/>
              <a:r>
                <a:rPr lang="en-US" altLang="zh-CN" sz="2000" dirty="0">
                  <a:solidFill>
                    <a:prstClr val="white"/>
                  </a:solidFill>
                  <a:latin typeface="方正正纤黑简体"/>
                </a:rPr>
                <a:t>Segmentation</a:t>
              </a:r>
              <a:endParaRPr lang="zh-CN" altLang="en-US" sz="2000" dirty="0">
                <a:solidFill>
                  <a:prstClr val="white"/>
                </a:solidFill>
                <a:latin typeface="方正正纤黑简体"/>
              </a:endParaRPr>
            </a:p>
          </p:txBody>
        </p:sp>
      </p:grpSp>
      <p:grpSp>
        <p:nvGrpSpPr>
          <p:cNvPr id="16" name="组合 15"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D80EA0DD-AC0F-47AC-BD3F-EBF160DB6614}"/>
              </a:ext>
            </a:extLst>
          </p:cNvPr>
          <p:cNvGrpSpPr/>
          <p:nvPr/>
        </p:nvGrpSpPr>
        <p:grpSpPr>
          <a:xfrm>
            <a:off x="6354447" y="3504884"/>
            <a:ext cx="2317565" cy="803347"/>
            <a:chOff x="7227889" y="3505200"/>
            <a:chExt cx="1866900" cy="803347"/>
          </a:xfrm>
        </p:grpSpPr>
        <p:sp>
          <p:nvSpPr>
            <p:cNvPr id="17" name="圆角矩形 33">
              <a:extLst>
                <a:ext uri="{FF2B5EF4-FFF2-40B4-BE49-F238E27FC236}">
                  <a16:creationId xmlns:a16="http://schemas.microsoft.com/office/drawing/2014/main" id="{5D4B8A0D-E0F0-4038-B5D5-D1370ECA03EC}"/>
                </a:ext>
              </a:extLst>
            </p:cNvPr>
            <p:cNvSpPr/>
            <p:nvPr/>
          </p:nvSpPr>
          <p:spPr>
            <a:xfrm>
              <a:off x="7227889" y="3505200"/>
              <a:ext cx="1866900"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8" name="文本框 17">
              <a:extLst>
                <a:ext uri="{FF2B5EF4-FFF2-40B4-BE49-F238E27FC236}">
                  <a16:creationId xmlns:a16="http://schemas.microsoft.com/office/drawing/2014/main" id="{AED6C3AA-5157-4E1C-A304-3B2A6B6DF64B}"/>
                </a:ext>
              </a:extLst>
            </p:cNvPr>
            <p:cNvSpPr txBox="1"/>
            <p:nvPr/>
          </p:nvSpPr>
          <p:spPr>
            <a:xfrm flipH="1">
              <a:off x="7442384" y="3600661"/>
              <a:ext cx="1437907" cy="707886"/>
            </a:xfrm>
            <a:prstGeom prst="rect">
              <a:avLst/>
            </a:prstGeom>
            <a:noFill/>
          </p:spPr>
          <p:txBody>
            <a:bodyPr wrap="square" rtlCol="0">
              <a:spAutoFit/>
            </a:bodyPr>
            <a:lstStyle/>
            <a:p>
              <a:pPr algn="ctr" defTabSz="914377"/>
              <a:r>
                <a:rPr lang="en-US" altLang="zh-CN" sz="2000" dirty="0">
                  <a:solidFill>
                    <a:prstClr val="white"/>
                  </a:solidFill>
                  <a:latin typeface="方正正纤黑简体"/>
                </a:rPr>
                <a:t>Classification</a:t>
              </a:r>
              <a:endParaRPr lang="zh-CN" altLang="en-US" sz="2000" dirty="0">
                <a:solidFill>
                  <a:prstClr val="white"/>
                </a:solidFill>
                <a:latin typeface="方正正纤黑简体"/>
              </a:endParaRPr>
            </a:p>
          </p:txBody>
        </p:sp>
      </p:grpSp>
      <p:grpSp>
        <p:nvGrpSpPr>
          <p:cNvPr id="19" name="组合 1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505723D-050B-4196-ACE7-235F6A3D8CB1}"/>
              </a:ext>
            </a:extLst>
          </p:cNvPr>
          <p:cNvGrpSpPr/>
          <p:nvPr/>
        </p:nvGrpSpPr>
        <p:grpSpPr>
          <a:xfrm>
            <a:off x="8979944" y="3513992"/>
            <a:ext cx="1866900" cy="573360"/>
            <a:chOff x="9293225" y="3505200"/>
            <a:chExt cx="1866900" cy="573360"/>
          </a:xfrm>
        </p:grpSpPr>
        <p:sp>
          <p:nvSpPr>
            <p:cNvPr id="20" name="圆角矩形 36">
              <a:extLst>
                <a:ext uri="{FF2B5EF4-FFF2-40B4-BE49-F238E27FC236}">
                  <a16:creationId xmlns:a16="http://schemas.microsoft.com/office/drawing/2014/main" id="{96EED27A-D1A3-4C75-B6AF-030A0283DEB8}"/>
                </a:ext>
              </a:extLst>
            </p:cNvPr>
            <p:cNvSpPr/>
            <p:nvPr/>
          </p:nvSpPr>
          <p:spPr>
            <a:xfrm>
              <a:off x="9293225" y="3505200"/>
              <a:ext cx="1866900" cy="573360"/>
            </a:xfrm>
            <a:prstGeom prst="roundRect">
              <a:avLst>
                <a:gd name="adj" fmla="val 50000"/>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21" name="文本框 20">
              <a:extLst>
                <a:ext uri="{FF2B5EF4-FFF2-40B4-BE49-F238E27FC236}">
                  <a16:creationId xmlns:a16="http://schemas.microsoft.com/office/drawing/2014/main" id="{2024B604-3BBC-4787-9EF5-74287C32D10D}"/>
                </a:ext>
              </a:extLst>
            </p:cNvPr>
            <p:cNvSpPr txBox="1"/>
            <p:nvPr/>
          </p:nvSpPr>
          <p:spPr>
            <a:xfrm flipH="1">
              <a:off x="9507720" y="3600661"/>
              <a:ext cx="1437907" cy="400110"/>
            </a:xfrm>
            <a:prstGeom prst="rect">
              <a:avLst/>
            </a:prstGeom>
            <a:noFill/>
          </p:spPr>
          <p:txBody>
            <a:bodyPr wrap="square" rtlCol="0">
              <a:spAutoFit/>
            </a:bodyPr>
            <a:lstStyle/>
            <a:p>
              <a:pPr algn="ctr" defTabSz="914377"/>
              <a:r>
                <a:rPr lang="en-US" altLang="zh-CN" sz="2000" dirty="0">
                  <a:solidFill>
                    <a:prstClr val="white"/>
                  </a:solidFill>
                  <a:latin typeface="方正正纤黑简体"/>
                </a:rPr>
                <a:t>Display</a:t>
              </a:r>
              <a:endParaRPr lang="zh-CN" altLang="en-US" sz="2000" dirty="0">
                <a:solidFill>
                  <a:prstClr val="white"/>
                </a:solidFill>
                <a:latin typeface="方正正纤黑简体"/>
              </a:endParaRPr>
            </a:p>
          </p:txBody>
        </p:sp>
      </p:grpSp>
      <p:grpSp>
        <p:nvGrpSpPr>
          <p:cNvPr id="22" name="组合 2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ED3A8B72-A18B-4F90-AEF1-9AA94F6BE45C}"/>
              </a:ext>
            </a:extLst>
          </p:cNvPr>
          <p:cNvGrpSpPr/>
          <p:nvPr/>
        </p:nvGrpSpPr>
        <p:grpSpPr>
          <a:xfrm>
            <a:off x="5443775" y="1524000"/>
            <a:ext cx="1295400" cy="1295400"/>
            <a:chOff x="5443775" y="1524000"/>
            <a:chExt cx="1295400" cy="1295400"/>
          </a:xfrm>
        </p:grpSpPr>
        <p:sp>
          <p:nvSpPr>
            <p:cNvPr id="23" name="椭圆 22">
              <a:extLst>
                <a:ext uri="{FF2B5EF4-FFF2-40B4-BE49-F238E27FC236}">
                  <a16:creationId xmlns:a16="http://schemas.microsoft.com/office/drawing/2014/main" id="{A4E1AF12-E5AD-4096-BEF8-EC3A1A8CA08C}"/>
                </a:ext>
              </a:extLst>
            </p:cNvPr>
            <p:cNvSpPr/>
            <p:nvPr/>
          </p:nvSpPr>
          <p:spPr>
            <a:xfrm>
              <a:off x="5443775" y="1524000"/>
              <a:ext cx="1295400" cy="1295400"/>
            </a:xfrm>
            <a:prstGeom prst="ellipse">
              <a:avLst/>
            </a:prstGeom>
            <a:solidFill>
              <a:srgbClr val="00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dirty="0">
                <a:solidFill>
                  <a:prstClr val="white"/>
                </a:solidFill>
              </a:endParaRPr>
            </a:p>
          </p:txBody>
        </p:sp>
        <p:sp>
          <p:nvSpPr>
            <p:cNvPr id="24" name="KSO_Shape">
              <a:extLst>
                <a:ext uri="{FF2B5EF4-FFF2-40B4-BE49-F238E27FC236}">
                  <a16:creationId xmlns:a16="http://schemas.microsoft.com/office/drawing/2014/main" id="{FC0D43F6-3D00-4771-BC76-FF58ACB165F6}"/>
                </a:ext>
              </a:extLst>
            </p:cNvPr>
            <p:cNvSpPr/>
            <p:nvPr/>
          </p:nvSpPr>
          <p:spPr>
            <a:xfrm>
              <a:off x="5760406" y="1749059"/>
              <a:ext cx="662138" cy="845282"/>
            </a:xfrm>
            <a:custGeom>
              <a:avLst/>
              <a:gdLst/>
              <a:ahLst/>
              <a:cxnLst/>
              <a:rect l="l" t="t" r="r" b="b"/>
              <a:pathLst>
                <a:path w="926557" h="1124410">
                  <a:moveTo>
                    <a:pt x="319502" y="42976"/>
                  </a:moveTo>
                  <a:cubicBezTo>
                    <a:pt x="167768" y="42976"/>
                    <a:pt x="44763" y="161072"/>
                    <a:pt x="44763" y="306750"/>
                  </a:cubicBezTo>
                  <a:cubicBezTo>
                    <a:pt x="44763" y="452429"/>
                    <a:pt x="167768" y="570525"/>
                    <a:pt x="319502" y="570525"/>
                  </a:cubicBezTo>
                  <a:cubicBezTo>
                    <a:pt x="471237" y="570525"/>
                    <a:pt x="594242" y="452429"/>
                    <a:pt x="594242" y="306750"/>
                  </a:cubicBezTo>
                  <a:cubicBezTo>
                    <a:pt x="594242" y="161072"/>
                    <a:pt x="471237" y="42976"/>
                    <a:pt x="319502" y="42976"/>
                  </a:cubicBezTo>
                  <a:close/>
                  <a:moveTo>
                    <a:pt x="319502" y="0"/>
                  </a:moveTo>
                  <a:cubicBezTo>
                    <a:pt x="495959" y="0"/>
                    <a:pt x="639005" y="137337"/>
                    <a:pt x="639005" y="306750"/>
                  </a:cubicBezTo>
                  <a:cubicBezTo>
                    <a:pt x="639005" y="405310"/>
                    <a:pt x="590590" y="493013"/>
                    <a:pt x="515156" y="548896"/>
                  </a:cubicBezTo>
                  <a:lnTo>
                    <a:pt x="582115" y="648710"/>
                  </a:lnTo>
                  <a:lnTo>
                    <a:pt x="602593" y="634624"/>
                  </a:lnTo>
                  <a:cubicBezTo>
                    <a:pt x="861748" y="850694"/>
                    <a:pt x="940987" y="1016410"/>
                    <a:pt x="924472" y="1076071"/>
                  </a:cubicBezTo>
                  <a:cubicBezTo>
                    <a:pt x="918911" y="1116496"/>
                    <a:pt x="880404" y="1127298"/>
                    <a:pt x="856539" y="1123792"/>
                  </a:cubicBezTo>
                  <a:cubicBezTo>
                    <a:pt x="699114" y="1087767"/>
                    <a:pt x="580304" y="803802"/>
                    <a:pt x="527916" y="685990"/>
                  </a:cubicBezTo>
                  <a:lnTo>
                    <a:pt x="547442" y="672559"/>
                  </a:lnTo>
                  <a:lnTo>
                    <a:pt x="479840" y="571786"/>
                  </a:lnTo>
                  <a:cubicBezTo>
                    <a:pt x="432836" y="598404"/>
                    <a:pt x="378006" y="613501"/>
                    <a:pt x="319502" y="613501"/>
                  </a:cubicBezTo>
                  <a:cubicBezTo>
                    <a:pt x="143046" y="613501"/>
                    <a:pt x="0" y="476164"/>
                    <a:pt x="0" y="306750"/>
                  </a:cubicBezTo>
                  <a:cubicBezTo>
                    <a:pt x="0" y="137337"/>
                    <a:pt x="143046" y="0"/>
                    <a:pt x="31950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defTabSz="914377" eaLnBrk="1" fontAlgn="auto" hangingPunct="1">
                <a:spcBef>
                  <a:spcPts val="0"/>
                </a:spcBef>
                <a:spcAft>
                  <a:spcPts val="0"/>
                </a:spcAft>
                <a:defRPr/>
              </a:pPr>
              <a:endParaRPr lang="en-US">
                <a:solidFill>
                  <a:srgbClr val="FFFFFF"/>
                </a:solidFill>
              </a:endParaRPr>
            </a:p>
          </p:txBody>
        </p:sp>
      </p:grpSp>
      <p:sp>
        <p:nvSpPr>
          <p:cNvPr id="25"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D1CA02A-F704-42B5-961C-E14E573DEE76}"/>
              </a:ext>
            </a:extLst>
          </p:cNvPr>
          <p:cNvSpPr txBox="1">
            <a:spLocks/>
          </p:cNvSpPr>
          <p:nvPr/>
        </p:nvSpPr>
        <p:spPr>
          <a:xfrm>
            <a:off x="3112055" y="681916"/>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Server</a:t>
            </a:r>
            <a:endParaRPr kumimoji="1" lang="zh-CN" altLang="en-US" sz="3200" dirty="0">
              <a:solidFill>
                <a:prstClr val="black">
                  <a:lumMod val="75000"/>
                  <a:lumOff val="25000"/>
                </a:prstClr>
              </a:solidFill>
              <a:cs typeface="+mn-ea"/>
              <a:sym typeface="+mn-lt"/>
            </a:endParaRPr>
          </a:p>
        </p:txBody>
      </p:sp>
    </p:spTree>
    <p:extLst>
      <p:ext uri="{BB962C8B-B14F-4D97-AF65-F5344CB8AC3E}">
        <p14:creationId xmlns:p14="http://schemas.microsoft.com/office/powerpoint/2010/main" val="1275824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500" fill="hold"/>
                                        <p:tgtEl>
                                          <p:spTgt spid="16"/>
                                        </p:tgtEl>
                                        <p:attrNameLst>
                                          <p:attrName>ppt_x</p:attrName>
                                        </p:attrNameLst>
                                      </p:cBhvr>
                                      <p:tavLst>
                                        <p:tav tm="0">
                                          <p:val>
                                            <p:strVal val="#ppt_x"/>
                                          </p:val>
                                        </p:tav>
                                        <p:tav tm="100000">
                                          <p:val>
                                            <p:strVal val="#ppt_x"/>
                                          </p:val>
                                        </p:tav>
                                      </p:tavLst>
                                    </p:anim>
                                    <p:anim calcmode="lin" valueType="num">
                                      <p:cBhvr additive="base">
                                        <p:cTn id="32" dur="50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ppt_x"/>
                                          </p:val>
                                        </p:tav>
                                        <p:tav tm="100000">
                                          <p:val>
                                            <p:strVal val="#ppt_x"/>
                                          </p:val>
                                        </p:tav>
                                      </p:tavLst>
                                    </p:anim>
                                    <p:anim calcmode="lin" valueType="num">
                                      <p:cBhvr additive="base">
                                        <p:cTn id="36" dur="500" fill="hold"/>
                                        <p:tgtEl>
                                          <p:spTgt spid="19"/>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ppt_x"/>
                                          </p:val>
                                        </p:tav>
                                        <p:tav tm="100000">
                                          <p:val>
                                            <p:strVal val="#ppt_x"/>
                                          </p:val>
                                        </p:tav>
                                      </p:tavLst>
                                    </p:anim>
                                    <p:anim calcmode="lin" valueType="num">
                                      <p:cBhvr additive="base">
                                        <p:cTn id="40" dur="500" fill="hold"/>
                                        <p:tgtEl>
                                          <p:spTgt spid="22"/>
                                        </p:tgtEl>
                                        <p:attrNameLst>
                                          <p:attrName>ppt_y</p:attrName>
                                        </p:attrNameLst>
                                      </p:cBhvr>
                                      <p:tavLst>
                                        <p:tav tm="0">
                                          <p:val>
                                            <p:strVal val="1+#ppt_h/2"/>
                                          </p:val>
                                        </p:tav>
                                        <p:tav tm="100000">
                                          <p:val>
                                            <p:strVal val="#ppt_y"/>
                                          </p:val>
                                        </p:tav>
                                      </p:tavLst>
                                    </p:anim>
                                  </p:childTnLst>
                                </p:cTn>
                              </p:par>
                            </p:childTnLst>
                          </p:cTn>
                        </p:par>
                        <p:par>
                          <p:cTn id="41" fill="hold">
                            <p:stCondLst>
                              <p:cond delay="500"/>
                            </p:stCondLst>
                            <p:childTnLst>
                              <p:par>
                                <p:cTn id="42" presetID="2" presetClass="entr" presetSubtype="2" fill="hold" grpId="0" nodeType="afterEffect">
                                  <p:stCondLst>
                                    <p:cond delay="0"/>
                                  </p:stCondLst>
                                  <p:childTnLst>
                                    <p:set>
                                      <p:cBhvr>
                                        <p:cTn id="43" dur="1" fill="hold">
                                          <p:stCondLst>
                                            <p:cond delay="0"/>
                                          </p:stCondLst>
                                        </p:cTn>
                                        <p:tgtEl>
                                          <p:spTgt spid="25"/>
                                        </p:tgtEl>
                                        <p:attrNameLst>
                                          <p:attrName>style.visibility</p:attrName>
                                        </p:attrNameLst>
                                      </p:cBhvr>
                                      <p:to>
                                        <p:strVal val="visible"/>
                                      </p:to>
                                    </p:set>
                                    <p:anim calcmode="lin" valueType="num">
                                      <p:cBhvr additive="base">
                                        <p:cTn id="44" dur="500" fill="hold"/>
                                        <p:tgtEl>
                                          <p:spTgt spid="25"/>
                                        </p:tgtEl>
                                        <p:attrNameLst>
                                          <p:attrName>ppt_x</p:attrName>
                                        </p:attrNameLst>
                                      </p:cBhvr>
                                      <p:tavLst>
                                        <p:tav tm="0">
                                          <p:val>
                                            <p:strVal val="1+#ppt_w/2"/>
                                          </p:val>
                                        </p:tav>
                                        <p:tav tm="100000">
                                          <p:val>
                                            <p:strVal val="#ppt_x"/>
                                          </p:val>
                                        </p:tav>
                                      </p:tavLst>
                                    </p:anim>
                                    <p:anim calcmode="lin" valueType="num">
                                      <p:cBhvr additive="base">
                                        <p:cTn id="45"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1F7E3CB5-9610-4748-B2AA-2187E7EC79E8}"/>
              </a:ext>
            </a:extLst>
          </p:cNvPr>
          <p:cNvSpPr>
            <a:spLocks/>
          </p:cNvSpPr>
          <p:nvPr/>
        </p:nvSpPr>
        <p:spPr bwMode="auto">
          <a:xfrm>
            <a:off x="530035" y="1781168"/>
            <a:ext cx="4906146" cy="40276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defTabSz="647700" eaLnBrk="0">
              <a:defRPr sz="5000">
                <a:solidFill>
                  <a:srgbClr val="000000"/>
                </a:solidFill>
                <a:latin typeface="Helvetica Light" charset="0"/>
                <a:ea typeface="MS PGothic" panose="020B0600070205080204" pitchFamily="34" charset="-128"/>
                <a:sym typeface="Helvetica Light" charset="0"/>
              </a:defRPr>
            </a:lvl1pPr>
            <a:lvl2pPr marL="742950" indent="-285750" defTabSz="647700" eaLnBrk="0">
              <a:defRPr sz="5000">
                <a:solidFill>
                  <a:srgbClr val="000000"/>
                </a:solidFill>
                <a:latin typeface="Helvetica Light" charset="0"/>
                <a:ea typeface="MS PGothic" panose="020B0600070205080204" pitchFamily="34" charset="-128"/>
                <a:sym typeface="Helvetica Light" charset="0"/>
              </a:defRPr>
            </a:lvl2pPr>
            <a:lvl3pPr marL="1143000" indent="-228600" defTabSz="647700" eaLnBrk="0">
              <a:defRPr sz="5000">
                <a:solidFill>
                  <a:srgbClr val="000000"/>
                </a:solidFill>
                <a:latin typeface="Helvetica Light" charset="0"/>
                <a:ea typeface="MS PGothic" panose="020B0600070205080204" pitchFamily="34" charset="-128"/>
                <a:sym typeface="Helvetica Light" charset="0"/>
              </a:defRPr>
            </a:lvl3pPr>
            <a:lvl4pPr marL="1600200" indent="-228600" defTabSz="647700" eaLnBrk="0">
              <a:defRPr sz="5000">
                <a:solidFill>
                  <a:srgbClr val="000000"/>
                </a:solidFill>
                <a:latin typeface="Helvetica Light" charset="0"/>
                <a:ea typeface="MS PGothic" panose="020B0600070205080204" pitchFamily="34" charset="-128"/>
                <a:sym typeface="Helvetica Light" charset="0"/>
              </a:defRPr>
            </a:lvl4pPr>
            <a:lvl5pPr marL="2057400" indent="-228600" defTabSz="647700" eaLnBrk="0">
              <a:defRPr sz="5000">
                <a:solidFill>
                  <a:srgbClr val="000000"/>
                </a:solidFill>
                <a:latin typeface="Helvetica Light" charset="0"/>
                <a:ea typeface="MS PGothic" panose="020B0600070205080204" pitchFamily="34" charset="-128"/>
                <a:sym typeface="Helvetica Light" charset="0"/>
              </a:defRPr>
            </a:lvl5pPr>
            <a:lvl6pPr marL="2514600" indent="-228600" algn="ctr" defTabSz="647700" eaLnBrk="0" fontAlgn="base" hangingPunct="0">
              <a:spcBef>
                <a:spcPct val="0"/>
              </a:spcBef>
              <a:spcAft>
                <a:spcPct val="0"/>
              </a:spcAft>
              <a:defRPr sz="5000">
                <a:solidFill>
                  <a:srgbClr val="000000"/>
                </a:solidFill>
                <a:latin typeface="Helvetica Light" charset="0"/>
                <a:ea typeface="MS PGothic" panose="020B0600070205080204" pitchFamily="34" charset="-128"/>
                <a:sym typeface="Helvetica Light" charset="0"/>
              </a:defRPr>
            </a:lvl6pPr>
            <a:lvl7pPr marL="2971800" indent="-228600" algn="ctr" defTabSz="647700" eaLnBrk="0" fontAlgn="base" hangingPunct="0">
              <a:spcBef>
                <a:spcPct val="0"/>
              </a:spcBef>
              <a:spcAft>
                <a:spcPct val="0"/>
              </a:spcAft>
              <a:defRPr sz="5000">
                <a:solidFill>
                  <a:srgbClr val="000000"/>
                </a:solidFill>
                <a:latin typeface="Helvetica Light" charset="0"/>
                <a:ea typeface="MS PGothic" panose="020B0600070205080204" pitchFamily="34" charset="-128"/>
                <a:sym typeface="Helvetica Light" charset="0"/>
              </a:defRPr>
            </a:lvl7pPr>
            <a:lvl8pPr marL="3429000" indent="-228600" algn="ctr" defTabSz="647700" eaLnBrk="0" fontAlgn="base" hangingPunct="0">
              <a:spcBef>
                <a:spcPct val="0"/>
              </a:spcBef>
              <a:spcAft>
                <a:spcPct val="0"/>
              </a:spcAft>
              <a:defRPr sz="5000">
                <a:solidFill>
                  <a:srgbClr val="000000"/>
                </a:solidFill>
                <a:latin typeface="Helvetica Light" charset="0"/>
                <a:ea typeface="MS PGothic" panose="020B0600070205080204" pitchFamily="34" charset="-128"/>
                <a:sym typeface="Helvetica Light" charset="0"/>
              </a:defRPr>
            </a:lvl8pPr>
            <a:lvl9pPr marL="3886200" indent="-228600" algn="ctr" defTabSz="647700" eaLnBrk="0" fontAlgn="base" hangingPunct="0">
              <a:spcBef>
                <a:spcPct val="0"/>
              </a:spcBef>
              <a:spcAft>
                <a:spcPct val="0"/>
              </a:spcAft>
              <a:defRPr sz="5000">
                <a:solidFill>
                  <a:srgbClr val="000000"/>
                </a:solidFill>
                <a:latin typeface="Helvetica Light" charset="0"/>
                <a:ea typeface="MS PGothic" panose="020B0600070205080204" pitchFamily="34" charset="-128"/>
                <a:sym typeface="Helvetica Light" charset="0"/>
              </a:defRPr>
            </a:lvl9pPr>
          </a:lstStyle>
          <a:p>
            <a:pPr eaLnBrk="1">
              <a:lnSpc>
                <a:spcPct val="120000"/>
              </a:lnSpc>
              <a:spcBef>
                <a:spcPts val="850"/>
              </a:spcBef>
            </a:pPr>
            <a:r>
              <a:rPr lang="en-US" altLang="zh-CN" sz="2000" dirty="0">
                <a:latin typeface="+mn-lt"/>
                <a:ea typeface="+mn-ea"/>
                <a:cs typeface="+mn-ea"/>
                <a:sym typeface="+mn-lt"/>
              </a:rPr>
              <a:t>Eliminate the influence caused by these acceleration, deceleration, and turning, which is unrelated to road quality</a:t>
            </a:r>
          </a:p>
        </p:txBody>
      </p:sp>
      <p:sp>
        <p:nvSpPr>
          <p:cNvPr id="3"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529D3436-0562-4B2B-84B6-698FB41ED2F4}"/>
              </a:ext>
            </a:extLst>
          </p:cNvPr>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Filtering Subsystem</a:t>
            </a:r>
            <a:endParaRPr kumimoji="1" lang="zh-CN" altLang="en-US" sz="3200" dirty="0">
              <a:solidFill>
                <a:prstClr val="black">
                  <a:lumMod val="75000"/>
                  <a:lumOff val="25000"/>
                </a:prstClr>
              </a:solidFill>
              <a:cs typeface="+mn-ea"/>
              <a:sym typeface="+mn-lt"/>
            </a:endParaRPr>
          </a:p>
        </p:txBody>
      </p:sp>
      <p:graphicFrame>
        <p:nvGraphicFramePr>
          <p:cNvPr id="6" name="表格 7">
            <a:extLst>
              <a:ext uri="{FF2B5EF4-FFF2-40B4-BE49-F238E27FC236}">
                <a16:creationId xmlns:a16="http://schemas.microsoft.com/office/drawing/2014/main" id="{D9FE0F6A-1ABA-4795-A717-401BA2AEF13C}"/>
              </a:ext>
            </a:extLst>
          </p:cNvPr>
          <p:cNvGraphicFramePr>
            <a:graphicFrameLocks noGrp="1"/>
          </p:cNvGraphicFramePr>
          <p:nvPr>
            <p:extLst>
              <p:ext uri="{D42A27DB-BD31-4B8C-83A1-F6EECF244321}">
                <p14:modId xmlns:p14="http://schemas.microsoft.com/office/powerpoint/2010/main" val="1919999650"/>
              </p:ext>
            </p:extLst>
          </p:nvPr>
        </p:nvGraphicFramePr>
        <p:xfrm>
          <a:off x="5696300" y="1936439"/>
          <a:ext cx="6308276" cy="3859283"/>
        </p:xfrm>
        <a:graphic>
          <a:graphicData uri="http://schemas.openxmlformats.org/drawingml/2006/table">
            <a:tbl>
              <a:tblPr firstRow="1" bandRow="1">
                <a:tableStyleId>{5C22544A-7EE6-4342-B048-85BDC9FD1C3A}</a:tableStyleId>
              </a:tblPr>
              <a:tblGrid>
                <a:gridCol w="3225405">
                  <a:extLst>
                    <a:ext uri="{9D8B030D-6E8A-4147-A177-3AD203B41FA5}">
                      <a16:colId xmlns:a16="http://schemas.microsoft.com/office/drawing/2014/main" val="755912401"/>
                    </a:ext>
                  </a:extLst>
                </a:gridCol>
                <a:gridCol w="3082871">
                  <a:extLst>
                    <a:ext uri="{9D8B030D-6E8A-4147-A177-3AD203B41FA5}">
                      <a16:colId xmlns:a16="http://schemas.microsoft.com/office/drawing/2014/main" val="1380879120"/>
                    </a:ext>
                  </a:extLst>
                </a:gridCol>
              </a:tblGrid>
              <a:tr h="820415">
                <a:tc>
                  <a:txBody>
                    <a:bodyPr/>
                    <a:lstStyle/>
                    <a:p>
                      <a:r>
                        <a:rPr lang="en-US" altLang="zh-CN" sz="1600" b="1" kern="1200" dirty="0">
                          <a:solidFill>
                            <a:schemeClr val="lt1"/>
                          </a:solidFill>
                          <a:effectLst/>
                          <a:latin typeface="+mn-lt"/>
                          <a:ea typeface="+mn-ea"/>
                          <a:cs typeface="+mn-ea"/>
                          <a:sym typeface="+mn-lt"/>
                        </a:rPr>
                        <a:t>Requirement</a:t>
                      </a:r>
                      <a:endParaRPr lang="zh-CN" altLang="en-US" sz="1600" dirty="0">
                        <a:latin typeface="+mn-lt"/>
                        <a:ea typeface="+mn-ea"/>
                        <a:cs typeface="+mn-ea"/>
                        <a:sym typeface="+mn-lt"/>
                      </a:endParaRPr>
                    </a:p>
                  </a:txBody>
                  <a:tcPr/>
                </a:tc>
                <a:tc>
                  <a:txBody>
                    <a:bodyPr/>
                    <a:lstStyle/>
                    <a:p>
                      <a:r>
                        <a:rPr lang="en-US" altLang="zh-CN" sz="1600" b="1" kern="1200" dirty="0">
                          <a:solidFill>
                            <a:schemeClr val="lt1"/>
                          </a:solidFill>
                          <a:effectLst/>
                          <a:latin typeface="+mn-lt"/>
                          <a:ea typeface="+mn-ea"/>
                          <a:cs typeface="+mn-ea"/>
                          <a:sym typeface="+mn-lt"/>
                        </a:rPr>
                        <a:t>Verification</a:t>
                      </a:r>
                      <a:endParaRPr lang="zh-CN" altLang="en-US" sz="1600" dirty="0">
                        <a:latin typeface="+mn-lt"/>
                        <a:ea typeface="+mn-ea"/>
                        <a:cs typeface="+mn-ea"/>
                        <a:sym typeface="+mn-lt"/>
                      </a:endParaRPr>
                    </a:p>
                  </a:txBody>
                  <a:tcPr/>
                </a:tc>
                <a:extLst>
                  <a:ext uri="{0D108BD9-81ED-4DB2-BD59-A6C34878D82A}">
                    <a16:rowId xmlns:a16="http://schemas.microsoft.com/office/drawing/2014/main" val="3926745009"/>
                  </a:ext>
                </a:extLst>
              </a:tr>
              <a:tr h="1551377">
                <a:tc>
                  <a:txBody>
                    <a:bodyPr/>
                    <a:lstStyle/>
                    <a:p>
                      <a:r>
                        <a:rPr lang="en-US" altLang="zh-CN" sz="1600" kern="1200" dirty="0">
                          <a:solidFill>
                            <a:schemeClr val="dk1"/>
                          </a:solidFill>
                          <a:effectLst/>
                          <a:latin typeface="+mn-lt"/>
                          <a:ea typeface="+mn-ea"/>
                          <a:cs typeface="+mn-ea"/>
                          <a:sym typeface="+mn-lt"/>
                        </a:rPr>
                        <a:t>The abnormal pattern in the signal sequence should not be caused by the activity unrelated to road quality.</a:t>
                      </a:r>
                      <a:endParaRPr lang="zh-CN" altLang="en-US" sz="1600" dirty="0">
                        <a:latin typeface="+mn-lt"/>
                        <a:ea typeface="+mn-ea"/>
                        <a:cs typeface="+mn-ea"/>
                        <a:sym typeface="+mn-lt"/>
                      </a:endParaRPr>
                    </a:p>
                  </a:txBody>
                  <a:tcPr/>
                </a:tc>
                <a:tc>
                  <a:txBody>
                    <a:bodyPr/>
                    <a:lstStyle/>
                    <a:p>
                      <a:r>
                        <a:rPr lang="en-US" altLang="zh-CN" sz="1600" kern="1200" dirty="0">
                          <a:solidFill>
                            <a:schemeClr val="dk1"/>
                          </a:solidFill>
                          <a:effectLst/>
                          <a:latin typeface="+mn-lt"/>
                          <a:ea typeface="+mn-ea"/>
                          <a:cs typeface="+mn-ea"/>
                          <a:sym typeface="+mn-lt"/>
                        </a:rPr>
                        <a:t>We will get the signal from accelerometer when the vehicle does acceleration, deceleration, and turning. Compare the signal sequence before and after applying the filter.</a:t>
                      </a:r>
                      <a:endParaRPr lang="zh-CN" altLang="en-US" sz="1600" dirty="0">
                        <a:latin typeface="+mn-lt"/>
                        <a:ea typeface="+mn-ea"/>
                        <a:cs typeface="+mn-ea"/>
                        <a:sym typeface="+mn-lt"/>
                      </a:endParaRPr>
                    </a:p>
                  </a:txBody>
                  <a:tcPr/>
                </a:tc>
                <a:extLst>
                  <a:ext uri="{0D108BD9-81ED-4DB2-BD59-A6C34878D82A}">
                    <a16:rowId xmlns:a16="http://schemas.microsoft.com/office/drawing/2014/main" val="519885407"/>
                  </a:ext>
                </a:extLst>
              </a:tr>
              <a:tr h="1484388">
                <a:tc>
                  <a:txBody>
                    <a:bodyPr/>
                    <a:lstStyle/>
                    <a:p>
                      <a:r>
                        <a:rPr lang="en-US" altLang="zh-CN" sz="1600" kern="1200" dirty="0">
                          <a:solidFill>
                            <a:schemeClr val="dk1"/>
                          </a:solidFill>
                          <a:effectLst/>
                          <a:latin typeface="+mn-lt"/>
                          <a:ea typeface="+mn-ea"/>
                          <a:cs typeface="+mn-ea"/>
                          <a:sym typeface="+mn-lt"/>
                        </a:rPr>
                        <a:t>The abnormal pattern caused by the potential road quality problems should not be eliminated.</a:t>
                      </a:r>
                      <a:endParaRPr lang="zh-CN" altLang="en-US" sz="1600" dirty="0">
                        <a:latin typeface="+mn-lt"/>
                        <a:ea typeface="+mn-ea"/>
                        <a:cs typeface="+mn-ea"/>
                        <a:sym typeface="+mn-lt"/>
                      </a:endParaRPr>
                    </a:p>
                  </a:txBody>
                  <a:tcPr/>
                </a:tc>
                <a:tc>
                  <a:txBody>
                    <a:bodyPr/>
                    <a:lstStyle/>
                    <a:p>
                      <a:pPr algn="just"/>
                      <a:r>
                        <a:rPr lang="en-US" sz="1600" kern="100" dirty="0">
                          <a:effectLst/>
                          <a:latin typeface="+mn-lt"/>
                          <a:ea typeface="+mn-ea"/>
                          <a:cs typeface="+mn-ea"/>
                          <a:sym typeface="+mn-lt"/>
                        </a:rPr>
                        <a:t>We will get the signal from accelerometer when the vehicle run on the convex and concave road. Compare the signal sequence before and after applying the filter.</a:t>
                      </a:r>
                      <a:endParaRPr lang="zh-CN" sz="1600" kern="100" dirty="0">
                        <a:effectLst/>
                        <a:latin typeface="+mn-lt"/>
                        <a:ea typeface="+mn-ea"/>
                        <a:cs typeface="+mn-ea"/>
                        <a:sym typeface="+mn-lt"/>
                      </a:endParaRPr>
                    </a:p>
                  </a:txBody>
                  <a:tcPr marL="68580" marR="68580" marT="0" marB="0"/>
                </a:tc>
                <a:extLst>
                  <a:ext uri="{0D108BD9-81ED-4DB2-BD59-A6C34878D82A}">
                    <a16:rowId xmlns:a16="http://schemas.microsoft.com/office/drawing/2014/main" val="1003606290"/>
                  </a:ext>
                </a:extLst>
              </a:tr>
            </a:tbl>
          </a:graphicData>
        </a:graphic>
      </p:graphicFrame>
      <p:sp>
        <p:nvSpPr>
          <p:cNvPr id="7" name="椭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82D8A00-628B-4D3D-B964-8887C4564E2F}"/>
              </a:ext>
            </a:extLst>
          </p:cNvPr>
          <p:cNvSpPr/>
          <p:nvPr/>
        </p:nvSpPr>
        <p:spPr>
          <a:xfrm>
            <a:off x="3472573" y="301889"/>
            <a:ext cx="555332" cy="555330"/>
          </a:xfrm>
          <a:prstGeom prst="ellipse">
            <a:avLst/>
          </a:prstGeom>
          <a:solidFill>
            <a:srgbClr val="1FB4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1</a:t>
            </a:r>
            <a:endParaRPr lang="zh-CN" altLang="en-US" sz="3600" b="1" dirty="0">
              <a:solidFill>
                <a:prstClr val="white"/>
              </a:solidFill>
              <a:latin typeface="Agency FB" panose="020B0503020202020204" pitchFamily="34" charset="0"/>
            </a:endParaRPr>
          </a:p>
        </p:txBody>
      </p:sp>
      <p:grpSp>
        <p:nvGrpSpPr>
          <p:cNvPr id="10" name="组合 9"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7992CA4D-7C7B-4480-BE09-B47574B774F3}"/>
              </a:ext>
            </a:extLst>
          </p:cNvPr>
          <p:cNvGrpSpPr/>
          <p:nvPr/>
        </p:nvGrpSpPr>
        <p:grpSpPr>
          <a:xfrm>
            <a:off x="7010761" y="1096945"/>
            <a:ext cx="3326545" cy="1213174"/>
            <a:chOff x="3097213" y="3505200"/>
            <a:chExt cx="1479121" cy="1213174"/>
          </a:xfrm>
        </p:grpSpPr>
        <p:sp>
          <p:nvSpPr>
            <p:cNvPr id="11" name="圆角矩形 27">
              <a:extLst>
                <a:ext uri="{FF2B5EF4-FFF2-40B4-BE49-F238E27FC236}">
                  <a16:creationId xmlns:a16="http://schemas.microsoft.com/office/drawing/2014/main" id="{E296D1B1-5F63-4BCD-B126-6FCFF2C856FE}"/>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2" name="文本框 11">
              <a:extLst>
                <a:ext uri="{FF2B5EF4-FFF2-40B4-BE49-F238E27FC236}">
                  <a16:creationId xmlns:a16="http://schemas.microsoft.com/office/drawing/2014/main" id="{70AC5AD2-B1D6-4A7E-981A-6991F7E31E90}"/>
                </a:ext>
              </a:extLst>
            </p:cNvPr>
            <p:cNvSpPr txBox="1"/>
            <p:nvPr/>
          </p:nvSpPr>
          <p:spPr>
            <a:xfrm flipH="1">
              <a:off x="3138427" y="3542668"/>
              <a:ext cx="1437907" cy="1175706"/>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effectLst/>
                  <a:cs typeface="+mn-ea"/>
                  <a:sym typeface="+mn-lt"/>
                </a:rPr>
                <a:t>Requirement &amp; Verification</a:t>
              </a:r>
              <a:endParaRPr lang="en-US" altLang="zh-CN" sz="2000" b="1" dirty="0">
                <a:solidFill>
                  <a:schemeClr val="bg1"/>
                </a:solidFill>
                <a:cs typeface="+mn-ea"/>
                <a:sym typeface="+mn-lt"/>
              </a:endParaRPr>
            </a:p>
          </p:txBody>
        </p:sp>
      </p:grpSp>
      <p:pic>
        <p:nvPicPr>
          <p:cNvPr id="1026" name="Picture 2">
            <a:extLst>
              <a:ext uri="{FF2B5EF4-FFF2-40B4-BE49-F238E27FC236}">
                <a16:creationId xmlns:a16="http://schemas.microsoft.com/office/drawing/2014/main" id="{224329A0-2347-44A7-AF7C-AE154ED9A4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457" y="3795005"/>
            <a:ext cx="3675573" cy="2831454"/>
          </a:xfrm>
          <a:prstGeom prst="rect">
            <a:avLst/>
          </a:prstGeom>
          <a:noFill/>
          <a:extLst>
            <a:ext uri="{909E8E84-426E-40DD-AFC4-6F175D3DCCD1}">
              <a14:hiddenFill xmlns:a14="http://schemas.microsoft.com/office/drawing/2010/main">
                <a:solidFill>
                  <a:srgbClr val="FFFFFF"/>
                </a:solidFill>
              </a14:hiddenFill>
            </a:ext>
          </a:extLst>
        </p:spPr>
      </p:pic>
      <p:sp>
        <p:nvSpPr>
          <p:cNvPr id="16" name="文本框 15">
            <a:extLst>
              <a:ext uri="{FF2B5EF4-FFF2-40B4-BE49-F238E27FC236}">
                <a16:creationId xmlns:a16="http://schemas.microsoft.com/office/drawing/2014/main" id="{AF332CBB-6193-45CC-8B40-AC63AC01F6B8}"/>
              </a:ext>
            </a:extLst>
          </p:cNvPr>
          <p:cNvSpPr txBox="1"/>
          <p:nvPr/>
        </p:nvSpPr>
        <p:spPr>
          <a:xfrm>
            <a:off x="1383298" y="3429000"/>
            <a:ext cx="6097464" cy="369332"/>
          </a:xfrm>
          <a:prstGeom prst="rect">
            <a:avLst/>
          </a:prstGeom>
          <a:noFill/>
        </p:spPr>
        <p:txBody>
          <a:bodyPr wrap="square">
            <a:spAutoFit/>
          </a:bodyPr>
          <a:lstStyle/>
          <a:p>
            <a:r>
              <a:rPr lang="en-US" altLang="zh-CN" sz="1800" dirty="0">
                <a:latin typeface="+mn-lt"/>
                <a:ea typeface="+mn-ea"/>
                <a:cs typeface="+mn-ea"/>
                <a:sym typeface="+mn-lt"/>
              </a:rPr>
              <a:t>Apply high-pass filter</a:t>
            </a:r>
            <a:endParaRPr lang="zh-CN" altLang="en-US" dirty="0"/>
          </a:p>
        </p:txBody>
      </p:sp>
      <p:cxnSp>
        <p:nvCxnSpPr>
          <p:cNvPr id="17" name="直接连接符 16">
            <a:extLst>
              <a:ext uri="{FF2B5EF4-FFF2-40B4-BE49-F238E27FC236}">
                <a16:creationId xmlns:a16="http://schemas.microsoft.com/office/drawing/2014/main" id="{FE46103E-85C8-4B81-820E-8B7630432947}"/>
              </a:ext>
            </a:extLst>
          </p:cNvPr>
          <p:cNvCxnSpPr>
            <a:cxnSpLocks/>
          </p:cNvCxnSpPr>
          <p:nvPr/>
        </p:nvCxnSpPr>
        <p:spPr>
          <a:xfrm>
            <a:off x="415946" y="2972803"/>
            <a:ext cx="5020235"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0204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0-#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1026"/>
                                        </p:tgtEl>
                                        <p:attrNameLst>
                                          <p:attrName>style.visibility</p:attrName>
                                        </p:attrNameLst>
                                      </p:cBhvr>
                                      <p:to>
                                        <p:strVal val="visible"/>
                                      </p:to>
                                    </p:set>
                                    <p:anim calcmode="lin" valueType="num">
                                      <p:cBhvr additive="base">
                                        <p:cTn id="17" dur="500" fill="hold"/>
                                        <p:tgtEl>
                                          <p:spTgt spid="1026"/>
                                        </p:tgtEl>
                                        <p:attrNameLst>
                                          <p:attrName>ppt_x</p:attrName>
                                        </p:attrNameLst>
                                      </p:cBhvr>
                                      <p:tavLst>
                                        <p:tav tm="0">
                                          <p:val>
                                            <p:strVal val="#ppt_x"/>
                                          </p:val>
                                        </p:tav>
                                        <p:tav tm="100000">
                                          <p:val>
                                            <p:strVal val="#ppt_x"/>
                                          </p:val>
                                        </p:tav>
                                      </p:tavLst>
                                    </p:anim>
                                    <p:anim calcmode="lin" valueType="num">
                                      <p:cBhvr additive="base">
                                        <p:cTn id="18" dur="500" fill="hold"/>
                                        <p:tgtEl>
                                          <p:spTgt spid="1026"/>
                                        </p:tgtEl>
                                        <p:attrNameLst>
                                          <p:attrName>ppt_y</p:attrName>
                                        </p:attrNameLst>
                                      </p:cBhvr>
                                      <p:tavLst>
                                        <p:tav tm="0">
                                          <p:val>
                                            <p:strVal val="1+#ppt_h/2"/>
                                          </p:val>
                                        </p:tav>
                                        <p:tav tm="100000">
                                          <p:val>
                                            <p:strVal val="#ppt_y"/>
                                          </p:val>
                                        </p:tav>
                                      </p:tavLst>
                                    </p:anim>
                                  </p:childTnLst>
                                </p:cTn>
                              </p:par>
                              <p:par>
                                <p:cTn id="19" presetID="53" presetClass="entr" presetSubtype="16"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2" presetClass="entr" presetSubtype="4" fill="hold" nodeType="with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fill="hold"/>
                                        <p:tgtEl>
                                          <p:spTgt spid="10"/>
                                        </p:tgtEl>
                                        <p:attrNameLst>
                                          <p:attrName>ppt_x</p:attrName>
                                        </p:attrNameLst>
                                      </p:cBhvr>
                                      <p:tavLst>
                                        <p:tav tm="0">
                                          <p:val>
                                            <p:strVal val="#ppt_x"/>
                                          </p:val>
                                        </p:tav>
                                        <p:tav tm="100000">
                                          <p:val>
                                            <p:strVal val="#ppt_x"/>
                                          </p:val>
                                        </p:tav>
                                      </p:tavLst>
                                    </p:anim>
                                    <p:anim calcmode="lin" valueType="num">
                                      <p:cBhvr additive="base">
                                        <p:cTn id="27" dur="500" fill="hold"/>
                                        <p:tgtEl>
                                          <p:spTgt spid="10"/>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 calcmode="lin" valueType="num">
                                      <p:cBhvr additive="base">
                                        <p:cTn id="30" dur="500" fill="hold"/>
                                        <p:tgtEl>
                                          <p:spTgt spid="16"/>
                                        </p:tgtEl>
                                        <p:attrNameLst>
                                          <p:attrName>ppt_x</p:attrName>
                                        </p:attrNameLst>
                                      </p:cBhvr>
                                      <p:tavLst>
                                        <p:tav tm="0">
                                          <p:val>
                                            <p:strVal val="#ppt_x"/>
                                          </p:val>
                                        </p:tav>
                                        <p:tav tm="100000">
                                          <p:val>
                                            <p:strVal val="#ppt_x"/>
                                          </p:val>
                                        </p:tav>
                                      </p:tavLst>
                                    </p:anim>
                                    <p:anim calcmode="lin" valueType="num">
                                      <p:cBhvr additive="base">
                                        <p:cTn id="31"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animBg="1"/>
      <p:bldP spid="1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D8FD77BB-D208-4B2F-9080-D79D00860AC6}"/>
              </a:ext>
            </a:extLst>
          </p:cNvPr>
          <p:cNvSpPr txBox="1">
            <a:spLocks/>
          </p:cNvSpPr>
          <p:nvPr/>
        </p:nvSpPr>
        <p:spPr>
          <a:xfrm>
            <a:off x="3477066" y="31476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Segmentation Subsystem</a:t>
            </a:r>
            <a:endParaRPr kumimoji="1" lang="zh-CN" altLang="en-US" sz="3200" dirty="0">
              <a:solidFill>
                <a:prstClr val="black">
                  <a:lumMod val="75000"/>
                  <a:lumOff val="25000"/>
                </a:prstClr>
              </a:solidFill>
              <a:cs typeface="+mn-ea"/>
              <a:sym typeface="+mn-lt"/>
            </a:endParaRPr>
          </a:p>
        </p:txBody>
      </p:sp>
      <p:sp>
        <p:nvSpPr>
          <p:cNvPr id="5" name="Rectangle 2">
            <a:extLst>
              <a:ext uri="{FF2B5EF4-FFF2-40B4-BE49-F238E27FC236}">
                <a16:creationId xmlns:a16="http://schemas.microsoft.com/office/drawing/2014/main" id="{DE92325B-8431-47D9-875B-75B1681C269B}"/>
              </a:ext>
            </a:extLst>
          </p:cNvPr>
          <p:cNvSpPr>
            <a:spLocks noChangeArrowheads="1"/>
          </p:cNvSpPr>
          <p:nvPr/>
        </p:nvSpPr>
        <p:spPr bwMode="auto">
          <a:xfrm>
            <a:off x="5769342" y="1286811"/>
            <a:ext cx="640472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cs typeface="+mn-ea"/>
              <a:sym typeface="+mn-lt"/>
            </a:endParaRPr>
          </a:p>
        </p:txBody>
      </p:sp>
      <p:sp>
        <p:nvSpPr>
          <p:cNvPr id="7" name="椭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0AC53CC7-6D03-47E4-8FDA-8DE4C31BB0B3}"/>
              </a:ext>
            </a:extLst>
          </p:cNvPr>
          <p:cNvSpPr/>
          <p:nvPr/>
        </p:nvSpPr>
        <p:spPr>
          <a:xfrm>
            <a:off x="3564859" y="301889"/>
            <a:ext cx="555332" cy="555330"/>
          </a:xfrm>
          <a:prstGeom prst="ellipse">
            <a:avLst/>
          </a:prstGeom>
          <a:solidFill>
            <a:srgbClr val="4BAC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2</a:t>
            </a:r>
            <a:endParaRPr lang="zh-CN" altLang="en-US" sz="3600" b="1" dirty="0">
              <a:solidFill>
                <a:prstClr val="white"/>
              </a:solidFill>
              <a:latin typeface="Agency FB" panose="020B0503020202020204" pitchFamily="34" charset="0"/>
            </a:endParaRPr>
          </a:p>
        </p:txBody>
      </p:sp>
      <p:grpSp>
        <p:nvGrpSpPr>
          <p:cNvPr id="13" name="组合 12">
            <a:extLst>
              <a:ext uri="{FF2B5EF4-FFF2-40B4-BE49-F238E27FC236}">
                <a16:creationId xmlns:a16="http://schemas.microsoft.com/office/drawing/2014/main" id="{9A6AE325-8674-464B-8298-0A032FDF9242}"/>
              </a:ext>
            </a:extLst>
          </p:cNvPr>
          <p:cNvGrpSpPr/>
          <p:nvPr/>
        </p:nvGrpSpPr>
        <p:grpSpPr>
          <a:xfrm>
            <a:off x="800361" y="1302184"/>
            <a:ext cx="3736469" cy="1664521"/>
            <a:chOff x="7968642" y="1282151"/>
            <a:chExt cx="2534258" cy="1664521"/>
          </a:xfrm>
        </p:grpSpPr>
        <p:sp>
          <p:nvSpPr>
            <p:cNvPr id="14" name="TextBox 23">
              <a:extLst>
                <a:ext uri="{FF2B5EF4-FFF2-40B4-BE49-F238E27FC236}">
                  <a16:creationId xmlns:a16="http://schemas.microsoft.com/office/drawing/2014/main" id="{7FD570C2-52D9-47A4-A63F-99E6E8AED1B5}"/>
                </a:ext>
              </a:extLst>
            </p:cNvPr>
            <p:cNvSpPr>
              <a:spLocks noChangeArrowheads="1"/>
            </p:cNvSpPr>
            <p:nvPr/>
          </p:nvSpPr>
          <p:spPr bwMode="auto">
            <a:xfrm>
              <a:off x="7981378" y="1282151"/>
              <a:ext cx="2108269" cy="36933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en-US" altLang="zh-CN" sz="1800" b="1" dirty="0">
                  <a:effectLst/>
                  <a:latin typeface="+mj-lt"/>
                  <a:ea typeface="等线" panose="02010600030101010101" pitchFamily="2" charset="-122"/>
                </a:rPr>
                <a:t>Split Into Segments</a:t>
              </a:r>
              <a:endParaRPr lang="zh-CN" altLang="en-US" b="1" dirty="0">
                <a:solidFill>
                  <a:schemeClr val="tx1">
                    <a:lumMod val="75000"/>
                    <a:lumOff val="25000"/>
                  </a:schemeClr>
                </a:solidFill>
                <a:latin typeface="+mj-lt"/>
                <a:ea typeface="+mn-ea"/>
                <a:cs typeface="+mn-ea"/>
                <a:sym typeface="+mn-lt"/>
              </a:endParaRPr>
            </a:p>
          </p:txBody>
        </p:sp>
        <p:sp>
          <p:nvSpPr>
            <p:cNvPr id="15" name="直接连接符 24">
              <a:extLst>
                <a:ext uri="{FF2B5EF4-FFF2-40B4-BE49-F238E27FC236}">
                  <a16:creationId xmlns:a16="http://schemas.microsoft.com/office/drawing/2014/main" id="{FEFE1D19-54C9-4BDC-9EBD-4FDEFE9E757F}"/>
                </a:ext>
              </a:extLst>
            </p:cNvPr>
            <p:cNvSpPr>
              <a:spLocks noChangeShapeType="1"/>
            </p:cNvSpPr>
            <p:nvPr/>
          </p:nvSpPr>
          <p:spPr bwMode="auto">
            <a:xfrm>
              <a:off x="8093483" y="1692401"/>
              <a:ext cx="1253717" cy="0"/>
            </a:xfrm>
            <a:prstGeom prst="line">
              <a:avLst/>
            </a:prstGeom>
            <a:noFill/>
            <a:ln w="9525">
              <a:solidFill>
                <a:schemeClr val="tx1">
                  <a:lumMod val="50000"/>
                  <a:lumOff val="50000"/>
                </a:schemeClr>
              </a:solidFill>
              <a:bevel/>
              <a:headEnd/>
              <a:tailEnd/>
            </a:ln>
            <a:extLst>
              <a:ext uri="{909E8E84-426E-40DD-AFC4-6F175D3DCCD1}">
                <a14:hiddenFill xmlns:a14="http://schemas.microsoft.com/office/drawing/2010/main">
                  <a:noFill/>
                </a14:hiddenFill>
              </a:ext>
            </a:extLst>
          </p:spPr>
          <p:txBody>
            <a:bodyPr/>
            <a:lstStyle/>
            <a:p>
              <a:endParaRPr lang="zh-CN" altLang="en-US" dirty="0">
                <a:solidFill>
                  <a:schemeClr val="tx1">
                    <a:lumMod val="75000"/>
                    <a:lumOff val="25000"/>
                  </a:schemeClr>
                </a:solidFill>
                <a:cs typeface="+mn-ea"/>
                <a:sym typeface="+mn-lt"/>
              </a:endParaRPr>
            </a:p>
          </p:txBody>
        </p:sp>
        <p:sp>
          <p:nvSpPr>
            <p:cNvPr id="16" name="Rectangle 37">
              <a:extLst>
                <a:ext uri="{FF2B5EF4-FFF2-40B4-BE49-F238E27FC236}">
                  <a16:creationId xmlns:a16="http://schemas.microsoft.com/office/drawing/2014/main" id="{68FFA484-BD66-4B52-83C6-CBD2CBFF456A}"/>
                </a:ext>
              </a:extLst>
            </p:cNvPr>
            <p:cNvSpPr/>
            <p:nvPr/>
          </p:nvSpPr>
          <p:spPr bwMode="auto">
            <a:xfrm>
              <a:off x="7968642" y="1699664"/>
              <a:ext cx="2534258" cy="1247008"/>
            </a:xfrm>
            <a:prstGeom prst="rect">
              <a:avLst/>
            </a:prstGeom>
          </p:spPr>
          <p:txBody>
            <a:bodyPr wrap="square">
              <a:spAutoFit/>
            </a:bodyPr>
            <a:lstStyle/>
            <a:p>
              <a:pPr defTabSz="323850">
                <a:lnSpc>
                  <a:spcPct val="120000"/>
                </a:lnSpc>
                <a:spcBef>
                  <a:spcPts val="850"/>
                </a:spcBef>
                <a:defRPr/>
              </a:pPr>
              <a:r>
                <a:rPr lang="en-US" altLang="zh-CN" sz="16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sym typeface="Lato" charset="0"/>
                </a:rPr>
                <a:t>We need to report the road segment to have problems or not instead of the whole road, so we need to split the signal sequence into segments.</a:t>
              </a:r>
              <a:endParaRPr lang="es-ES" altLang="zh-CN" sz="36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sym typeface="Gill Sans" charset="0"/>
              </a:endParaRPr>
            </a:p>
          </p:txBody>
        </p:sp>
      </p:grpSp>
      <p:grpSp>
        <p:nvGrpSpPr>
          <p:cNvPr id="17" name="组合 16">
            <a:extLst>
              <a:ext uri="{FF2B5EF4-FFF2-40B4-BE49-F238E27FC236}">
                <a16:creationId xmlns:a16="http://schemas.microsoft.com/office/drawing/2014/main" id="{DA1FF1EF-2BD2-4E72-909B-10A64C2900A4}"/>
              </a:ext>
            </a:extLst>
          </p:cNvPr>
          <p:cNvGrpSpPr/>
          <p:nvPr/>
        </p:nvGrpSpPr>
        <p:grpSpPr>
          <a:xfrm>
            <a:off x="800362" y="3376759"/>
            <a:ext cx="3815600" cy="2255452"/>
            <a:chOff x="7968642" y="1282151"/>
            <a:chExt cx="2534258" cy="2255452"/>
          </a:xfrm>
        </p:grpSpPr>
        <p:sp>
          <p:nvSpPr>
            <p:cNvPr id="18" name="TextBox 23">
              <a:extLst>
                <a:ext uri="{FF2B5EF4-FFF2-40B4-BE49-F238E27FC236}">
                  <a16:creationId xmlns:a16="http://schemas.microsoft.com/office/drawing/2014/main" id="{9CEA4D5D-2B85-42C0-8A76-15118C339611}"/>
                </a:ext>
              </a:extLst>
            </p:cNvPr>
            <p:cNvSpPr>
              <a:spLocks noChangeArrowheads="1"/>
            </p:cNvSpPr>
            <p:nvPr/>
          </p:nvSpPr>
          <p:spPr bwMode="auto">
            <a:xfrm>
              <a:off x="7981378" y="1282151"/>
              <a:ext cx="1222835" cy="36933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en-US" altLang="zh-CN" b="1" dirty="0">
                  <a:solidFill>
                    <a:schemeClr val="tx1">
                      <a:lumMod val="75000"/>
                      <a:lumOff val="25000"/>
                    </a:schemeClr>
                  </a:solidFill>
                  <a:latin typeface="+mn-lt"/>
                  <a:ea typeface="+mn-ea"/>
                  <a:cs typeface="+mn-ea"/>
                  <a:sym typeface="+mn-lt"/>
                </a:rPr>
                <a:t>Preprocess</a:t>
              </a:r>
              <a:endParaRPr lang="zh-CN" altLang="en-US" b="1" dirty="0">
                <a:solidFill>
                  <a:schemeClr val="tx1">
                    <a:lumMod val="75000"/>
                    <a:lumOff val="25000"/>
                  </a:schemeClr>
                </a:solidFill>
                <a:latin typeface="+mn-lt"/>
                <a:ea typeface="+mn-ea"/>
                <a:cs typeface="+mn-ea"/>
                <a:sym typeface="+mn-lt"/>
              </a:endParaRPr>
            </a:p>
          </p:txBody>
        </p:sp>
        <p:sp>
          <p:nvSpPr>
            <p:cNvPr id="19" name="直接连接符 24">
              <a:extLst>
                <a:ext uri="{FF2B5EF4-FFF2-40B4-BE49-F238E27FC236}">
                  <a16:creationId xmlns:a16="http://schemas.microsoft.com/office/drawing/2014/main" id="{A5E72DE7-B352-4FC0-AAD8-38B58F2D7BC1}"/>
                </a:ext>
              </a:extLst>
            </p:cNvPr>
            <p:cNvSpPr>
              <a:spLocks noChangeShapeType="1"/>
            </p:cNvSpPr>
            <p:nvPr/>
          </p:nvSpPr>
          <p:spPr bwMode="auto">
            <a:xfrm>
              <a:off x="8093483" y="1692401"/>
              <a:ext cx="1253717" cy="0"/>
            </a:xfrm>
            <a:prstGeom prst="line">
              <a:avLst/>
            </a:prstGeom>
            <a:noFill/>
            <a:ln w="9525">
              <a:solidFill>
                <a:schemeClr val="tx1">
                  <a:lumMod val="50000"/>
                  <a:lumOff val="50000"/>
                </a:schemeClr>
              </a:solidFill>
              <a:bevel/>
              <a:headEnd/>
              <a:tailEnd/>
            </a:ln>
            <a:extLst>
              <a:ext uri="{909E8E84-426E-40DD-AFC4-6F175D3DCCD1}">
                <a14:hiddenFill xmlns:a14="http://schemas.microsoft.com/office/drawing/2010/main">
                  <a:noFill/>
                </a14:hiddenFill>
              </a:ext>
            </a:extLst>
          </p:spPr>
          <p:txBody>
            <a:bodyPr/>
            <a:lstStyle/>
            <a:p>
              <a:endParaRPr lang="zh-CN" altLang="en-US" dirty="0">
                <a:solidFill>
                  <a:schemeClr val="tx1">
                    <a:lumMod val="75000"/>
                    <a:lumOff val="25000"/>
                  </a:schemeClr>
                </a:solidFill>
                <a:cs typeface="+mn-ea"/>
                <a:sym typeface="+mn-lt"/>
              </a:endParaRPr>
            </a:p>
          </p:txBody>
        </p:sp>
        <p:sp>
          <p:nvSpPr>
            <p:cNvPr id="20" name="Rectangle 37">
              <a:extLst>
                <a:ext uri="{FF2B5EF4-FFF2-40B4-BE49-F238E27FC236}">
                  <a16:creationId xmlns:a16="http://schemas.microsoft.com/office/drawing/2014/main" id="{F99BCF14-3466-449B-A1F8-2187D5444533}"/>
                </a:ext>
              </a:extLst>
            </p:cNvPr>
            <p:cNvSpPr/>
            <p:nvPr/>
          </p:nvSpPr>
          <p:spPr bwMode="auto">
            <a:xfrm>
              <a:off x="7968642" y="1699664"/>
              <a:ext cx="2534258" cy="1837939"/>
            </a:xfrm>
            <a:prstGeom prst="rect">
              <a:avLst/>
            </a:prstGeom>
          </p:spPr>
          <p:txBody>
            <a:bodyPr wrap="square">
              <a:spAutoFit/>
            </a:bodyPr>
            <a:lstStyle/>
            <a:p>
              <a:pPr defTabSz="323850">
                <a:lnSpc>
                  <a:spcPct val="120000"/>
                </a:lnSpc>
                <a:spcBef>
                  <a:spcPts val="850"/>
                </a:spcBef>
                <a:defRPr/>
              </a:pPr>
              <a:r>
                <a:rPr lang="en-US" altLang="zh-CN" sz="16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sym typeface="Lato" charset="0"/>
                </a:rPr>
                <a:t>If all the segmentations will be processed by the Classification Module, it will create great load to system. We need to exclude the segments, which is unlikely to be related to bad road quality with a low-cost method.</a:t>
              </a:r>
              <a:endParaRPr lang="es-ES" altLang="zh-CN" sz="36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sym typeface="Gill Sans" charset="0"/>
              </a:endParaRPr>
            </a:p>
          </p:txBody>
        </p:sp>
      </p:grpSp>
      <p:cxnSp>
        <p:nvCxnSpPr>
          <p:cNvPr id="21" name="直接连接符 20">
            <a:extLst>
              <a:ext uri="{FF2B5EF4-FFF2-40B4-BE49-F238E27FC236}">
                <a16:creationId xmlns:a16="http://schemas.microsoft.com/office/drawing/2014/main" id="{14691FA6-A7B9-4FE9-8D34-5CF452395D1D}"/>
              </a:ext>
            </a:extLst>
          </p:cNvPr>
          <p:cNvCxnSpPr>
            <a:cxnSpLocks/>
          </p:cNvCxnSpPr>
          <p:nvPr/>
        </p:nvCxnSpPr>
        <p:spPr>
          <a:xfrm>
            <a:off x="270581" y="5632211"/>
            <a:ext cx="5020235"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B338F487-69FD-4191-82CA-112EFB014CE5}"/>
              </a:ext>
            </a:extLst>
          </p:cNvPr>
          <p:cNvSpPr txBox="1"/>
          <p:nvPr/>
        </p:nvSpPr>
        <p:spPr>
          <a:xfrm>
            <a:off x="3048733" y="3244334"/>
            <a:ext cx="6097464" cy="369332"/>
          </a:xfrm>
          <a:prstGeom prst="rect">
            <a:avLst/>
          </a:prstGeom>
          <a:noFill/>
        </p:spPr>
        <p:txBody>
          <a:bodyPr wrap="square">
            <a:spAutoFit/>
          </a:bodyPr>
          <a:lstStyle/>
          <a:p>
            <a:r>
              <a:rPr lang="en-US" altLang="zh-CN" sz="1800" dirty="0">
                <a:effectLst/>
                <a:latin typeface="Times New Roman" panose="02020603050405020304" pitchFamily="18" charset="0"/>
                <a:ea typeface="等线" panose="02010600030101010101" pitchFamily="2" charset="-122"/>
              </a:rPr>
              <a:t> </a:t>
            </a:r>
            <a:endParaRPr lang="zh-CN" altLang="en-US" dirty="0"/>
          </a:p>
        </p:txBody>
      </p:sp>
      <p:sp>
        <p:nvSpPr>
          <p:cNvPr id="23" name="文本框 22">
            <a:extLst>
              <a:ext uri="{FF2B5EF4-FFF2-40B4-BE49-F238E27FC236}">
                <a16:creationId xmlns:a16="http://schemas.microsoft.com/office/drawing/2014/main" id="{605585D9-06FF-43B3-9AC8-79C24613A398}"/>
              </a:ext>
            </a:extLst>
          </p:cNvPr>
          <p:cNvSpPr txBox="1"/>
          <p:nvPr/>
        </p:nvSpPr>
        <p:spPr>
          <a:xfrm>
            <a:off x="819139" y="5770310"/>
            <a:ext cx="4315569" cy="646331"/>
          </a:xfrm>
          <a:prstGeom prst="rect">
            <a:avLst/>
          </a:prstGeom>
          <a:noFill/>
        </p:spPr>
        <p:txBody>
          <a:bodyPr wrap="square">
            <a:spAutoFit/>
          </a:bodyPr>
          <a:lstStyle/>
          <a:p>
            <a:r>
              <a:rPr lang="en-US" altLang="zh-CN" dirty="0">
                <a:latin typeface="Times New Roman" panose="02020603050405020304" pitchFamily="18" charset="0"/>
                <a:ea typeface="等线" panose="02010600030101010101" pitchFamily="2" charset="-122"/>
              </a:rPr>
              <a:t>Threshold of speed and RMS of segment can be applied.</a:t>
            </a:r>
            <a:endParaRPr lang="zh-CN" altLang="en-US" dirty="0"/>
          </a:p>
        </p:txBody>
      </p:sp>
      <p:grpSp>
        <p:nvGrpSpPr>
          <p:cNvPr id="25" name="组合 2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69A64FA1-D0E5-4E80-8E09-DCB999DF99ED}"/>
              </a:ext>
            </a:extLst>
          </p:cNvPr>
          <p:cNvGrpSpPr/>
          <p:nvPr/>
        </p:nvGrpSpPr>
        <p:grpSpPr>
          <a:xfrm>
            <a:off x="7010761" y="1096945"/>
            <a:ext cx="3326545" cy="1213174"/>
            <a:chOff x="3097213" y="3505200"/>
            <a:chExt cx="1479121" cy="1213174"/>
          </a:xfrm>
        </p:grpSpPr>
        <p:sp>
          <p:nvSpPr>
            <p:cNvPr id="26" name="圆角矩形 27">
              <a:extLst>
                <a:ext uri="{FF2B5EF4-FFF2-40B4-BE49-F238E27FC236}">
                  <a16:creationId xmlns:a16="http://schemas.microsoft.com/office/drawing/2014/main" id="{52CCC084-98F2-40AD-9FD8-6578053991F1}"/>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27" name="文本框 26">
              <a:extLst>
                <a:ext uri="{FF2B5EF4-FFF2-40B4-BE49-F238E27FC236}">
                  <a16:creationId xmlns:a16="http://schemas.microsoft.com/office/drawing/2014/main" id="{39766FE2-945A-4370-BB86-2C749B875A8C}"/>
                </a:ext>
              </a:extLst>
            </p:cNvPr>
            <p:cNvSpPr txBox="1"/>
            <p:nvPr/>
          </p:nvSpPr>
          <p:spPr>
            <a:xfrm flipH="1">
              <a:off x="3138427" y="3542668"/>
              <a:ext cx="1437907" cy="1175706"/>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effectLst/>
                  <a:cs typeface="+mn-ea"/>
                  <a:sym typeface="+mn-lt"/>
                </a:rPr>
                <a:t>Requirement &amp; Verification</a:t>
              </a:r>
              <a:endParaRPr lang="en-US" altLang="zh-CN" sz="2000" b="1" dirty="0">
                <a:solidFill>
                  <a:schemeClr val="bg1"/>
                </a:solidFill>
                <a:cs typeface="+mn-ea"/>
                <a:sym typeface="+mn-lt"/>
              </a:endParaRPr>
            </a:p>
          </p:txBody>
        </p:sp>
      </p:grpSp>
      <p:graphicFrame>
        <p:nvGraphicFramePr>
          <p:cNvPr id="28" name="表格 27">
            <a:extLst>
              <a:ext uri="{FF2B5EF4-FFF2-40B4-BE49-F238E27FC236}">
                <a16:creationId xmlns:a16="http://schemas.microsoft.com/office/drawing/2014/main" id="{00ADC9E9-CEF5-42A2-A727-0844BBC1367A}"/>
              </a:ext>
            </a:extLst>
          </p:cNvPr>
          <p:cNvGraphicFramePr>
            <a:graphicFrameLocks noGrp="1"/>
          </p:cNvGraphicFramePr>
          <p:nvPr>
            <p:extLst>
              <p:ext uri="{D42A27DB-BD31-4B8C-83A1-F6EECF244321}">
                <p14:modId xmlns:p14="http://schemas.microsoft.com/office/powerpoint/2010/main" val="2097896808"/>
              </p:ext>
            </p:extLst>
          </p:nvPr>
        </p:nvGraphicFramePr>
        <p:xfrm>
          <a:off x="5820597" y="1822703"/>
          <a:ext cx="6051312" cy="4482478"/>
        </p:xfrm>
        <a:graphic>
          <a:graphicData uri="http://schemas.openxmlformats.org/drawingml/2006/table">
            <a:tbl>
              <a:tblPr firstRow="1" firstCol="1" bandRow="1">
                <a:tableStyleId>{5C22544A-7EE6-4342-B048-85BDC9FD1C3A}</a:tableStyleId>
              </a:tblPr>
              <a:tblGrid>
                <a:gridCol w="3025656">
                  <a:extLst>
                    <a:ext uri="{9D8B030D-6E8A-4147-A177-3AD203B41FA5}">
                      <a16:colId xmlns:a16="http://schemas.microsoft.com/office/drawing/2014/main" val="961742536"/>
                    </a:ext>
                  </a:extLst>
                </a:gridCol>
                <a:gridCol w="3025656">
                  <a:extLst>
                    <a:ext uri="{9D8B030D-6E8A-4147-A177-3AD203B41FA5}">
                      <a16:colId xmlns:a16="http://schemas.microsoft.com/office/drawing/2014/main" val="2627630613"/>
                    </a:ext>
                  </a:extLst>
                </a:gridCol>
              </a:tblGrid>
              <a:tr h="332106">
                <a:tc>
                  <a:txBody>
                    <a:bodyPr/>
                    <a:lstStyle/>
                    <a:p>
                      <a:pPr algn="just"/>
                      <a:r>
                        <a:rPr lang="en-US" sz="1400" kern="100" dirty="0">
                          <a:effectLst/>
                        </a:rPr>
                        <a:t>Requirement </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400" kern="100" dirty="0">
                          <a:effectLst/>
                        </a:rPr>
                        <a:t>Verification</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65768762"/>
                  </a:ext>
                </a:extLst>
              </a:tr>
              <a:tr h="996319">
                <a:tc>
                  <a:txBody>
                    <a:bodyPr/>
                    <a:lstStyle/>
                    <a:p>
                      <a:pPr algn="l"/>
                      <a:r>
                        <a:rPr lang="en-US" sz="1400" kern="100" dirty="0">
                          <a:effectLst/>
                        </a:rPr>
                        <a:t>Every signal segment should be corresponding to the road segment with the same length. An algorithm that converts the signal from GPS and accelerometer to speed information is necessary. </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l"/>
                      <a:r>
                        <a:rPr lang="en-US" sz="1400" kern="100" dirty="0">
                          <a:effectLst/>
                        </a:rPr>
                        <a:t>We will record the speed and distance of running vehicle. Then use the information from GPS and accelerometer to calculate speed and distance. Verify the accuracy of the algorithm by comparing the recorded value and calculated value.</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93013623"/>
                  </a:ext>
                </a:extLst>
              </a:tr>
              <a:tr h="1328426">
                <a:tc>
                  <a:txBody>
                    <a:bodyPr/>
                    <a:lstStyle/>
                    <a:p>
                      <a:pPr algn="l"/>
                      <a:r>
                        <a:rPr lang="en-US" sz="1400" kern="100" dirty="0">
                          <a:effectLst/>
                        </a:rPr>
                        <a:t>The preprocess system, which excludes the segments unlikely to be related to bad road quality, should exclude negative sample as much as possible, in the condition that no positive sample will be excluded. </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l"/>
                      <a:r>
                        <a:rPr lang="en-US" sz="1400" kern="100" dirty="0">
                          <a:effectLst/>
                        </a:rPr>
                        <a:t>The threshold should make the False negative to be 0. In this situation, test different threshold that has the greatest precision.</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52071636"/>
                  </a:ext>
                </a:extLst>
              </a:tr>
              <a:tr h="1328426">
                <a:tc>
                  <a:txBody>
                    <a:bodyPr/>
                    <a:lstStyle/>
                    <a:p>
                      <a:pPr algn="l"/>
                      <a:r>
                        <a:rPr lang="en-US" sz="1400" kern="100" dirty="0">
                          <a:effectLst/>
                        </a:rPr>
                        <a:t>The load of Segmentation Module should not be high. In other word, the preprocess algorithm should not be too complex.</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l"/>
                      <a:r>
                        <a:rPr lang="en-US" altLang="zh-CN" sz="1400" kern="1200" dirty="0">
                          <a:solidFill>
                            <a:schemeClr val="dk1"/>
                          </a:solidFill>
                          <a:effectLst/>
                          <a:latin typeface="+mn-lt"/>
                          <a:ea typeface="+mn-ea"/>
                          <a:cs typeface="+mn-cs"/>
                        </a:rPr>
                        <a:t>We will compare the time cost before and after applying the exclusion algorithm. The time cost should be significantly reduced.</a:t>
                      </a:r>
                      <a:endParaRPr lang="zh-CN" altLang="zh-CN" sz="1400" kern="1200" dirty="0">
                        <a:solidFill>
                          <a:schemeClr val="dk1"/>
                        </a:solidFill>
                        <a:effectLst/>
                        <a:latin typeface="+mn-lt"/>
                        <a:ea typeface="+mn-ea"/>
                        <a:cs typeface="+mn-cs"/>
                      </a:endParaRPr>
                    </a:p>
                  </a:txBody>
                  <a:tcPr marL="68580" marR="68580" marT="0" marB="0"/>
                </a:tc>
                <a:extLst>
                  <a:ext uri="{0D108BD9-81ED-4DB2-BD59-A6C34878D82A}">
                    <a16:rowId xmlns:a16="http://schemas.microsoft.com/office/drawing/2014/main" val="2784988019"/>
                  </a:ext>
                </a:extLst>
              </a:tr>
            </a:tbl>
          </a:graphicData>
        </a:graphic>
      </p:graphicFrame>
    </p:spTree>
    <p:extLst>
      <p:ext uri="{BB962C8B-B14F-4D97-AF65-F5344CB8AC3E}">
        <p14:creationId xmlns:p14="http://schemas.microsoft.com/office/powerpoint/2010/main" val="140843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500"/>
                            </p:stCondLst>
                            <p:childTnLst>
                              <p:par>
                                <p:cTn id="15" presetID="42" presetClass="entr" presetSubtype="0"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1000"/>
                                        <p:tgtEl>
                                          <p:spTgt spid="17"/>
                                        </p:tgtEl>
                                      </p:cBhvr>
                                    </p:animEffect>
                                    <p:anim calcmode="lin" valueType="num">
                                      <p:cBhvr>
                                        <p:cTn id="23" dur="1000" fill="hold"/>
                                        <p:tgtEl>
                                          <p:spTgt spid="17"/>
                                        </p:tgtEl>
                                        <p:attrNameLst>
                                          <p:attrName>ppt_x</p:attrName>
                                        </p:attrNameLst>
                                      </p:cBhvr>
                                      <p:tavLst>
                                        <p:tav tm="0">
                                          <p:val>
                                            <p:strVal val="#ppt_x"/>
                                          </p:val>
                                        </p:tav>
                                        <p:tav tm="100000">
                                          <p:val>
                                            <p:strVal val="#ppt_x"/>
                                          </p:val>
                                        </p:tav>
                                      </p:tavLst>
                                    </p:anim>
                                    <p:anim calcmode="lin" valueType="num">
                                      <p:cBhvr>
                                        <p:cTn id="24" dur="1000" fill="hold"/>
                                        <p:tgtEl>
                                          <p:spTgt spid="17"/>
                                        </p:tgtEl>
                                        <p:attrNameLst>
                                          <p:attrName>ppt_y</p:attrName>
                                        </p:attrNameLst>
                                      </p:cBhvr>
                                      <p:tavLst>
                                        <p:tav tm="0">
                                          <p:val>
                                            <p:strVal val="#ppt_y+.1"/>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500" fill="hold"/>
                                        <p:tgtEl>
                                          <p:spTgt spid="23"/>
                                        </p:tgtEl>
                                        <p:attrNameLst>
                                          <p:attrName>ppt_x</p:attrName>
                                        </p:attrNameLst>
                                      </p:cBhvr>
                                      <p:tavLst>
                                        <p:tav tm="0">
                                          <p:val>
                                            <p:strVal val="#ppt_x"/>
                                          </p:val>
                                        </p:tav>
                                        <p:tav tm="100000">
                                          <p:val>
                                            <p:strVal val="#ppt_x"/>
                                          </p:val>
                                        </p:tav>
                                      </p:tavLst>
                                    </p:anim>
                                    <p:anim calcmode="lin" valueType="num">
                                      <p:cBhvr additive="base">
                                        <p:cTn id="28" dur="500" fill="hold"/>
                                        <p:tgtEl>
                                          <p:spTgt spid="23"/>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500" fill="hold"/>
                                        <p:tgtEl>
                                          <p:spTgt spid="25"/>
                                        </p:tgtEl>
                                        <p:attrNameLst>
                                          <p:attrName>ppt_x</p:attrName>
                                        </p:attrNameLst>
                                      </p:cBhvr>
                                      <p:tavLst>
                                        <p:tav tm="0">
                                          <p:val>
                                            <p:strVal val="#ppt_x"/>
                                          </p:val>
                                        </p:tav>
                                        <p:tav tm="100000">
                                          <p:val>
                                            <p:strVal val="#ppt_x"/>
                                          </p:val>
                                        </p:tav>
                                      </p:tavLst>
                                    </p:anim>
                                    <p:anim calcmode="lin" valueType="num">
                                      <p:cBhvr additive="base">
                                        <p:cTn id="32"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animBg="1"/>
      <p:bldP spid="2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267B56BE-A060-4BDE-9BD4-18CE77E02240}"/>
              </a:ext>
            </a:extLst>
          </p:cNvPr>
          <p:cNvSpPr txBox="1">
            <a:spLocks/>
          </p:cNvSpPr>
          <p:nvPr/>
        </p:nvSpPr>
        <p:spPr>
          <a:xfrm>
            <a:off x="3000039" y="36350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Classification Subsystem</a:t>
            </a:r>
            <a:endParaRPr kumimoji="1" lang="zh-CN" altLang="en-US" sz="3200" dirty="0">
              <a:solidFill>
                <a:prstClr val="black">
                  <a:lumMod val="75000"/>
                  <a:lumOff val="25000"/>
                </a:prstClr>
              </a:solidFill>
              <a:cs typeface="+mn-ea"/>
              <a:sym typeface="+mn-lt"/>
            </a:endParaRPr>
          </a:p>
        </p:txBody>
      </p:sp>
      <p:sp>
        <p:nvSpPr>
          <p:cNvPr id="3" name="文本框 2">
            <a:extLst>
              <a:ext uri="{FF2B5EF4-FFF2-40B4-BE49-F238E27FC236}">
                <a16:creationId xmlns:a16="http://schemas.microsoft.com/office/drawing/2014/main" id="{E7B4B56A-FD08-43FA-A098-B80348062E2B}"/>
              </a:ext>
            </a:extLst>
          </p:cNvPr>
          <p:cNvSpPr txBox="1"/>
          <p:nvPr/>
        </p:nvSpPr>
        <p:spPr>
          <a:xfrm>
            <a:off x="1005616" y="1146368"/>
            <a:ext cx="4085130" cy="923330"/>
          </a:xfrm>
          <a:prstGeom prst="rect">
            <a:avLst/>
          </a:prstGeom>
          <a:noFill/>
        </p:spPr>
        <p:txBody>
          <a:bodyPr wrap="square">
            <a:spAutoFit/>
          </a:bodyPr>
          <a:lstStyle/>
          <a:p>
            <a:r>
              <a:rPr lang="en-US" altLang="zh-CN" dirty="0">
                <a:cs typeface="+mn-ea"/>
                <a:sym typeface="+mn-lt"/>
              </a:rPr>
              <a:t>A machine learning based classification nodule is applied to classify the road to be safe or not.</a:t>
            </a:r>
            <a:endParaRPr lang="zh-CN" altLang="en-US" dirty="0">
              <a:cs typeface="+mn-ea"/>
              <a:sym typeface="+mn-lt"/>
            </a:endParaRPr>
          </a:p>
        </p:txBody>
      </p:sp>
      <p:sp>
        <p:nvSpPr>
          <p:cNvPr id="7" name="椭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A187396C-D0FE-4726-9727-FA09FAD66C6C}"/>
              </a:ext>
            </a:extLst>
          </p:cNvPr>
          <p:cNvSpPr/>
          <p:nvPr/>
        </p:nvSpPr>
        <p:spPr>
          <a:xfrm>
            <a:off x="3329041" y="266880"/>
            <a:ext cx="555332" cy="555330"/>
          </a:xfrm>
          <a:prstGeom prst="ellipse">
            <a:avLst/>
          </a:prstGeom>
          <a:solidFill>
            <a:srgbClr val="0379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3</a:t>
            </a:r>
            <a:endParaRPr lang="zh-CN" altLang="en-US" sz="3600" b="1" dirty="0">
              <a:solidFill>
                <a:prstClr val="white"/>
              </a:solidFill>
              <a:latin typeface="Agency FB" panose="020B0503020202020204" pitchFamily="34" charset="0"/>
            </a:endParaRPr>
          </a:p>
        </p:txBody>
      </p:sp>
      <p:cxnSp>
        <p:nvCxnSpPr>
          <p:cNvPr id="8" name="直接连接符 7">
            <a:extLst>
              <a:ext uri="{FF2B5EF4-FFF2-40B4-BE49-F238E27FC236}">
                <a16:creationId xmlns:a16="http://schemas.microsoft.com/office/drawing/2014/main" id="{F6C6F72B-AA1B-4E11-821C-01F2AFC82BC0}"/>
              </a:ext>
            </a:extLst>
          </p:cNvPr>
          <p:cNvCxnSpPr>
            <a:cxnSpLocks/>
          </p:cNvCxnSpPr>
          <p:nvPr/>
        </p:nvCxnSpPr>
        <p:spPr>
          <a:xfrm>
            <a:off x="677025" y="2209494"/>
            <a:ext cx="4360967"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graphicFrame>
        <p:nvGraphicFramePr>
          <p:cNvPr id="12" name="表格 11">
            <a:extLst>
              <a:ext uri="{FF2B5EF4-FFF2-40B4-BE49-F238E27FC236}">
                <a16:creationId xmlns:a16="http://schemas.microsoft.com/office/drawing/2014/main" id="{79EA6B16-2A4E-4B67-9463-A5FBF4E36EFA}"/>
              </a:ext>
            </a:extLst>
          </p:cNvPr>
          <p:cNvGraphicFramePr>
            <a:graphicFrameLocks noGrp="1"/>
          </p:cNvGraphicFramePr>
          <p:nvPr>
            <p:extLst>
              <p:ext uri="{D42A27DB-BD31-4B8C-83A1-F6EECF244321}">
                <p14:modId xmlns:p14="http://schemas.microsoft.com/office/powerpoint/2010/main" val="1289629327"/>
              </p:ext>
            </p:extLst>
          </p:nvPr>
        </p:nvGraphicFramePr>
        <p:xfrm>
          <a:off x="5820597" y="1822703"/>
          <a:ext cx="6051312" cy="4099888"/>
        </p:xfrm>
        <a:graphic>
          <a:graphicData uri="http://schemas.openxmlformats.org/drawingml/2006/table">
            <a:tbl>
              <a:tblPr firstRow="1" firstCol="1" bandRow="1">
                <a:tableStyleId>{5C22544A-7EE6-4342-B048-85BDC9FD1C3A}</a:tableStyleId>
              </a:tblPr>
              <a:tblGrid>
                <a:gridCol w="3025656">
                  <a:extLst>
                    <a:ext uri="{9D8B030D-6E8A-4147-A177-3AD203B41FA5}">
                      <a16:colId xmlns:a16="http://schemas.microsoft.com/office/drawing/2014/main" val="961742536"/>
                    </a:ext>
                  </a:extLst>
                </a:gridCol>
                <a:gridCol w="3025656">
                  <a:extLst>
                    <a:ext uri="{9D8B030D-6E8A-4147-A177-3AD203B41FA5}">
                      <a16:colId xmlns:a16="http://schemas.microsoft.com/office/drawing/2014/main" val="2627630613"/>
                    </a:ext>
                  </a:extLst>
                </a:gridCol>
              </a:tblGrid>
              <a:tr h="201665">
                <a:tc>
                  <a:txBody>
                    <a:bodyPr/>
                    <a:lstStyle/>
                    <a:p>
                      <a:pPr algn="just"/>
                      <a:r>
                        <a:rPr lang="en-US" sz="1400" kern="100" dirty="0">
                          <a:effectLst/>
                        </a:rPr>
                        <a:t>Requirement </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400" kern="100" dirty="0">
                          <a:effectLst/>
                        </a:rPr>
                        <a:t>Verification</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65768762"/>
                  </a:ext>
                </a:extLst>
              </a:tr>
              <a:tr h="1256285">
                <a:tc>
                  <a:txBody>
                    <a:bodyPr/>
                    <a:lstStyle/>
                    <a:p>
                      <a:pPr algn="l"/>
                      <a:r>
                        <a:rPr lang="en-US" sz="1400" kern="100" dirty="0">
                          <a:effectLst/>
                        </a:rPr>
                        <a:t>A method of feature extraction should be chosen to make the abnormal pattern can be more easily recognized by model.</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l"/>
                      <a:r>
                        <a:rPr lang="en-US" sz="1400" kern="100" dirty="0">
                          <a:effectLst/>
                        </a:rPr>
                        <a:t>We will try different methods of feature extraction to signal from the accelerometer. The abnormal pattern should be obvious from the view of people.</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93013623"/>
                  </a:ext>
                </a:extLst>
              </a:tr>
              <a:tr h="970142">
                <a:tc>
                  <a:txBody>
                    <a:bodyPr/>
                    <a:lstStyle/>
                    <a:p>
                      <a:pPr algn="l"/>
                      <a:r>
                        <a:rPr lang="en-US" sz="1400" kern="100" dirty="0">
                          <a:effectLst/>
                        </a:rPr>
                        <a:t>The training set, which has high quantity and variety should be collected.</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l"/>
                      <a:r>
                        <a:rPr lang="en-US" sz="1400" kern="100" dirty="0">
                          <a:effectLst/>
                        </a:rPr>
                        <a:t>We will make sure the number of samples is sufficient. In addition, the signal cause from various type of road quality problems should be collected. </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52071636"/>
                  </a:ext>
                </a:extLst>
              </a:tr>
              <a:tr h="806661">
                <a:tc>
                  <a:txBody>
                    <a:bodyPr/>
                    <a:lstStyle/>
                    <a:p>
                      <a:pPr algn="l"/>
                      <a:r>
                        <a:rPr lang="en-US" sz="1400" kern="100" dirty="0">
                          <a:effectLst/>
                        </a:rPr>
                        <a:t>The model should have high accuracy.</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l"/>
                      <a:r>
                        <a:rPr lang="en-US" altLang="zh-CN" sz="1400" kern="1200" dirty="0">
                          <a:solidFill>
                            <a:schemeClr val="dk1"/>
                          </a:solidFill>
                          <a:effectLst/>
                          <a:latin typeface="+mn-lt"/>
                          <a:ea typeface="+mn-ea"/>
                          <a:cs typeface="+mn-cs"/>
                        </a:rPr>
                        <a:t>The model should have high accuracy.</a:t>
                      </a:r>
                      <a:endParaRPr lang="zh-CN" altLang="zh-CN" sz="1400" kern="1200" dirty="0">
                        <a:solidFill>
                          <a:schemeClr val="dk1"/>
                        </a:solidFill>
                        <a:effectLst/>
                        <a:latin typeface="+mn-lt"/>
                        <a:ea typeface="+mn-ea"/>
                        <a:cs typeface="+mn-cs"/>
                      </a:endParaRPr>
                    </a:p>
                  </a:txBody>
                  <a:tcPr marL="68580" marR="68580" marT="0" marB="0"/>
                </a:tc>
                <a:extLst>
                  <a:ext uri="{0D108BD9-81ED-4DB2-BD59-A6C34878D82A}">
                    <a16:rowId xmlns:a16="http://schemas.microsoft.com/office/drawing/2014/main" val="2784988019"/>
                  </a:ext>
                </a:extLst>
              </a:tr>
              <a:tr h="806661">
                <a:tc>
                  <a:txBody>
                    <a:bodyPr/>
                    <a:lstStyle/>
                    <a:p>
                      <a:pPr algn="l"/>
                      <a:r>
                        <a:rPr lang="en-US" altLang="zh-CN" sz="1400" kern="100" dirty="0">
                          <a:effectLst/>
                          <a:latin typeface="等线" panose="02010600030101010101" pitchFamily="2" charset="-122"/>
                          <a:ea typeface="等线" panose="02010600030101010101" pitchFamily="2" charset="-122"/>
                          <a:cs typeface="Times New Roman" panose="02020603050405020304" pitchFamily="18" charset="0"/>
                        </a:rPr>
                        <a:t>The model should run in a limited time. </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l"/>
                      <a:r>
                        <a:rPr lang="en-US" altLang="zh-CN" sz="1400" kern="1200" dirty="0">
                          <a:solidFill>
                            <a:schemeClr val="dk1"/>
                          </a:solidFill>
                          <a:effectLst/>
                          <a:latin typeface="+mn-lt"/>
                          <a:ea typeface="+mn-ea"/>
                          <a:cs typeface="+mn-cs"/>
                        </a:rPr>
                        <a:t>Every segmentation should be processed within 0.1 s. In this situation, a test set with 1000 sample should be processed by model within 100s.</a:t>
                      </a:r>
                      <a:endParaRPr lang="zh-CN" altLang="zh-CN" sz="1400" kern="1200" dirty="0">
                        <a:solidFill>
                          <a:schemeClr val="dk1"/>
                        </a:solidFill>
                        <a:effectLst/>
                        <a:latin typeface="+mn-lt"/>
                        <a:ea typeface="+mn-ea"/>
                        <a:cs typeface="+mn-cs"/>
                      </a:endParaRPr>
                    </a:p>
                  </a:txBody>
                  <a:tcPr marL="68580" marR="68580" marT="0" marB="0"/>
                </a:tc>
                <a:extLst>
                  <a:ext uri="{0D108BD9-81ED-4DB2-BD59-A6C34878D82A}">
                    <a16:rowId xmlns:a16="http://schemas.microsoft.com/office/drawing/2014/main" val="2480714169"/>
                  </a:ext>
                </a:extLst>
              </a:tr>
            </a:tbl>
          </a:graphicData>
        </a:graphic>
      </p:graphicFrame>
      <p:grpSp>
        <p:nvGrpSpPr>
          <p:cNvPr id="13" name="组合 1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2613737B-7665-4C4B-83A8-C31298DC45C7}"/>
              </a:ext>
            </a:extLst>
          </p:cNvPr>
          <p:cNvGrpSpPr/>
          <p:nvPr/>
        </p:nvGrpSpPr>
        <p:grpSpPr>
          <a:xfrm>
            <a:off x="7010761" y="1096945"/>
            <a:ext cx="3326545" cy="1213174"/>
            <a:chOff x="3097213" y="3505200"/>
            <a:chExt cx="1479121" cy="1213174"/>
          </a:xfrm>
        </p:grpSpPr>
        <p:sp>
          <p:nvSpPr>
            <p:cNvPr id="14" name="圆角矩形 27">
              <a:extLst>
                <a:ext uri="{FF2B5EF4-FFF2-40B4-BE49-F238E27FC236}">
                  <a16:creationId xmlns:a16="http://schemas.microsoft.com/office/drawing/2014/main" id="{87D49955-EF4B-4EE2-90E2-0F4FE0F4E10F}"/>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5" name="文本框 14">
              <a:extLst>
                <a:ext uri="{FF2B5EF4-FFF2-40B4-BE49-F238E27FC236}">
                  <a16:creationId xmlns:a16="http://schemas.microsoft.com/office/drawing/2014/main" id="{58D63C13-E3B8-4290-A5B1-3F7BE55346CB}"/>
                </a:ext>
              </a:extLst>
            </p:cNvPr>
            <p:cNvSpPr txBox="1"/>
            <p:nvPr/>
          </p:nvSpPr>
          <p:spPr>
            <a:xfrm flipH="1">
              <a:off x="3138427" y="3542668"/>
              <a:ext cx="1437907" cy="1175706"/>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effectLst/>
                  <a:cs typeface="+mn-ea"/>
                  <a:sym typeface="+mn-lt"/>
                </a:rPr>
                <a:t>Requirement &amp; Verification</a:t>
              </a:r>
              <a:endParaRPr lang="en-US" altLang="zh-CN" sz="2000" b="1" dirty="0">
                <a:solidFill>
                  <a:schemeClr val="bg1"/>
                </a:solidFill>
                <a:cs typeface="+mn-ea"/>
                <a:sym typeface="+mn-lt"/>
              </a:endParaRPr>
            </a:p>
          </p:txBody>
        </p:sp>
      </p:grpSp>
    </p:spTree>
    <p:extLst>
      <p:ext uri="{BB962C8B-B14F-4D97-AF65-F5344CB8AC3E}">
        <p14:creationId xmlns:p14="http://schemas.microsoft.com/office/powerpoint/2010/main" val="279140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par>
                                <p:cTn id="14" presetID="2" presetClass="entr" presetSubtype="4"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additive="base">
                                        <p:cTn id="16" dur="500" fill="hold"/>
                                        <p:tgtEl>
                                          <p:spTgt spid="13"/>
                                        </p:tgtEl>
                                        <p:attrNameLst>
                                          <p:attrName>ppt_x</p:attrName>
                                        </p:attrNameLst>
                                      </p:cBhvr>
                                      <p:tavLst>
                                        <p:tav tm="0">
                                          <p:val>
                                            <p:strVal val="#ppt_x"/>
                                          </p:val>
                                        </p:tav>
                                        <p:tav tm="100000">
                                          <p:val>
                                            <p:strVal val="#ppt_x"/>
                                          </p:val>
                                        </p:tav>
                                      </p:tavLst>
                                    </p:anim>
                                    <p:anim calcmode="lin" valueType="num">
                                      <p:cBhvr additive="base">
                                        <p:cTn id="17"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BF075C42-7D96-4096-8195-CAFA9ACBDB43}"/>
              </a:ext>
            </a:extLst>
          </p:cNvPr>
          <p:cNvSpPr txBox="1">
            <a:spLocks/>
          </p:cNvSpPr>
          <p:nvPr/>
        </p:nvSpPr>
        <p:spPr>
          <a:xfrm>
            <a:off x="3000039" y="363509"/>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cs typeface="+mn-ea"/>
                <a:sym typeface="+mn-lt"/>
              </a:rPr>
              <a:t>Display Subsystem</a:t>
            </a:r>
            <a:endParaRPr kumimoji="1" lang="zh-CN" altLang="en-US" sz="3200" dirty="0">
              <a:solidFill>
                <a:prstClr val="black">
                  <a:lumMod val="75000"/>
                  <a:lumOff val="25000"/>
                </a:prstClr>
              </a:solidFill>
              <a:cs typeface="+mn-ea"/>
              <a:sym typeface="+mn-lt"/>
            </a:endParaRPr>
          </a:p>
        </p:txBody>
      </p:sp>
      <p:graphicFrame>
        <p:nvGraphicFramePr>
          <p:cNvPr id="4" name="表格 3">
            <a:extLst>
              <a:ext uri="{FF2B5EF4-FFF2-40B4-BE49-F238E27FC236}">
                <a16:creationId xmlns:a16="http://schemas.microsoft.com/office/drawing/2014/main" id="{B4E91A7B-97DC-4E2E-950D-27C5BFA73111}"/>
              </a:ext>
            </a:extLst>
          </p:cNvPr>
          <p:cNvGraphicFramePr>
            <a:graphicFrameLocks noGrp="1"/>
          </p:cNvGraphicFramePr>
          <p:nvPr>
            <p:extLst>
              <p:ext uri="{D42A27DB-BD31-4B8C-83A1-F6EECF244321}">
                <p14:modId xmlns:p14="http://schemas.microsoft.com/office/powerpoint/2010/main" val="1566622296"/>
              </p:ext>
            </p:extLst>
          </p:nvPr>
        </p:nvGraphicFramePr>
        <p:xfrm>
          <a:off x="6189785" y="2085307"/>
          <a:ext cx="5780035" cy="3146113"/>
        </p:xfrm>
        <a:graphic>
          <a:graphicData uri="http://schemas.openxmlformats.org/drawingml/2006/table">
            <a:tbl>
              <a:tblPr firstRow="1" firstCol="1" bandRow="1">
                <a:tableStyleId>{5C22544A-7EE6-4342-B048-85BDC9FD1C3A}</a:tableStyleId>
              </a:tblPr>
              <a:tblGrid>
                <a:gridCol w="2761821">
                  <a:extLst>
                    <a:ext uri="{9D8B030D-6E8A-4147-A177-3AD203B41FA5}">
                      <a16:colId xmlns:a16="http://schemas.microsoft.com/office/drawing/2014/main" val="1518572142"/>
                    </a:ext>
                  </a:extLst>
                </a:gridCol>
                <a:gridCol w="3018214">
                  <a:extLst>
                    <a:ext uri="{9D8B030D-6E8A-4147-A177-3AD203B41FA5}">
                      <a16:colId xmlns:a16="http://schemas.microsoft.com/office/drawing/2014/main" val="1845477389"/>
                    </a:ext>
                  </a:extLst>
                </a:gridCol>
              </a:tblGrid>
              <a:tr h="454031">
                <a:tc>
                  <a:txBody>
                    <a:bodyPr/>
                    <a:lstStyle/>
                    <a:p>
                      <a:pPr algn="just"/>
                      <a:r>
                        <a:rPr lang="en-US" sz="1400" kern="100" dirty="0">
                          <a:effectLst/>
                        </a:rPr>
                        <a:t>Requirement</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400" kern="100">
                          <a:effectLst/>
                        </a:rPr>
                        <a:t>Verification</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00117725"/>
                  </a:ext>
                </a:extLst>
              </a:tr>
              <a:tr h="2692082">
                <a:tc>
                  <a:txBody>
                    <a:bodyPr/>
                    <a:lstStyle/>
                    <a:p>
                      <a:pPr algn="l"/>
                      <a:r>
                        <a:rPr lang="en-US" sz="1400" kern="100" dirty="0">
                          <a:effectLst/>
                        </a:rPr>
                        <a:t>The mapping from longitude and latitude to nodes need to be accurate.</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0" lvl="0" indent="0" algn="l">
                        <a:buFont typeface="+mj-lt"/>
                        <a:buNone/>
                      </a:pPr>
                      <a:r>
                        <a:rPr lang="en-US" altLang="zh-CN" sz="1400" kern="100" dirty="0">
                          <a:effectLst/>
                          <a:latin typeface="+mj-lt"/>
                          <a:ea typeface="等线" panose="02010600030101010101" pitchFamily="2" charset="-122"/>
                          <a:cs typeface="Times New Roman" panose="02020603050405020304" pitchFamily="18" charset="0"/>
                        </a:rPr>
                        <a:t>We will get the map of </a:t>
                      </a:r>
                      <a:r>
                        <a:rPr lang="en-US" altLang="zh-CN" sz="1400" kern="100" dirty="0" err="1">
                          <a:effectLst/>
                          <a:latin typeface="+mj-lt"/>
                          <a:ea typeface="等线" panose="02010600030101010101" pitchFamily="2" charset="-122"/>
                          <a:cs typeface="Times New Roman" panose="02020603050405020304" pitchFamily="18" charset="0"/>
                        </a:rPr>
                        <a:t>Haining</a:t>
                      </a:r>
                      <a:r>
                        <a:rPr lang="en-US" altLang="zh-CN" sz="1400" kern="100" dirty="0">
                          <a:effectLst/>
                          <a:latin typeface="+mj-lt"/>
                          <a:ea typeface="等线" panose="02010600030101010101" pitchFamily="2" charset="-122"/>
                          <a:cs typeface="Times New Roman" panose="02020603050405020304" pitchFamily="18" charset="0"/>
                        </a:rPr>
                        <a:t> as the map to be marked. Then we will carry our GPS sensor to run along the roads in </a:t>
                      </a:r>
                      <a:r>
                        <a:rPr lang="en-US" altLang="zh-CN" sz="1400" kern="100" dirty="0" err="1">
                          <a:effectLst/>
                          <a:latin typeface="+mj-lt"/>
                          <a:ea typeface="等线" panose="02010600030101010101" pitchFamily="2" charset="-122"/>
                          <a:cs typeface="Times New Roman" panose="02020603050405020304" pitchFamily="18" charset="0"/>
                        </a:rPr>
                        <a:t>Haining</a:t>
                      </a:r>
                      <a:r>
                        <a:rPr lang="en-US" altLang="zh-CN" sz="1400" kern="100" dirty="0">
                          <a:effectLst/>
                          <a:latin typeface="+mj-lt"/>
                          <a:ea typeface="等线" panose="02010600030101010101" pitchFamily="2" charset="-122"/>
                          <a:cs typeface="Times New Roman" panose="02020603050405020304" pitchFamily="18" charset="0"/>
                        </a:rPr>
                        <a:t>. We will choose several road segments to test. Get the signal from GPS sensor and use GPS app from phone to mark where we record the signal. Use our display subsystem to see whether the node calculated from signal of GPS sensor match the node we recorded by GPS app from phone.</a:t>
                      </a:r>
                      <a:endParaRPr lang="zh-CN" sz="1400" kern="100" dirty="0">
                        <a:effectLst/>
                        <a:latin typeface="+mj-lt"/>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32214296"/>
                  </a:ext>
                </a:extLst>
              </a:tr>
            </a:tbl>
          </a:graphicData>
        </a:graphic>
      </p:graphicFrame>
      <p:grpSp>
        <p:nvGrpSpPr>
          <p:cNvPr id="9" name="组合 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A5130C0E-89C6-40E2-B669-CDB9D7438090}"/>
              </a:ext>
            </a:extLst>
          </p:cNvPr>
          <p:cNvGrpSpPr/>
          <p:nvPr/>
        </p:nvGrpSpPr>
        <p:grpSpPr>
          <a:xfrm>
            <a:off x="7857918" y="1244916"/>
            <a:ext cx="3326545" cy="1213174"/>
            <a:chOff x="3097213" y="3505200"/>
            <a:chExt cx="1479121" cy="1213174"/>
          </a:xfrm>
        </p:grpSpPr>
        <p:sp>
          <p:nvSpPr>
            <p:cNvPr id="10" name="圆角矩形 27">
              <a:extLst>
                <a:ext uri="{FF2B5EF4-FFF2-40B4-BE49-F238E27FC236}">
                  <a16:creationId xmlns:a16="http://schemas.microsoft.com/office/drawing/2014/main" id="{91DE4DD9-8559-4B1C-A02D-3833665B9B63}"/>
                </a:ext>
              </a:extLst>
            </p:cNvPr>
            <p:cNvSpPr/>
            <p:nvPr/>
          </p:nvSpPr>
          <p:spPr>
            <a:xfrm>
              <a:off x="3097213" y="3505200"/>
              <a:ext cx="1479121" cy="573360"/>
            </a:xfrm>
            <a:prstGeom prst="roundRect">
              <a:avLst>
                <a:gd name="adj" fmla="val 50000"/>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endParaRPr>
            </a:p>
          </p:txBody>
        </p:sp>
        <p:sp>
          <p:nvSpPr>
            <p:cNvPr id="11" name="文本框 10">
              <a:extLst>
                <a:ext uri="{FF2B5EF4-FFF2-40B4-BE49-F238E27FC236}">
                  <a16:creationId xmlns:a16="http://schemas.microsoft.com/office/drawing/2014/main" id="{029B3609-FCDA-410C-A650-9CF722E3B2CD}"/>
                </a:ext>
              </a:extLst>
            </p:cNvPr>
            <p:cNvSpPr txBox="1"/>
            <p:nvPr/>
          </p:nvSpPr>
          <p:spPr>
            <a:xfrm flipH="1">
              <a:off x="3138427" y="3542668"/>
              <a:ext cx="1437907" cy="1175706"/>
            </a:xfrm>
            <a:prstGeom prst="rect">
              <a:avLst/>
            </a:prstGeom>
            <a:noFill/>
          </p:spPr>
          <p:txBody>
            <a:bodyPr wrap="square" rtlCol="0">
              <a:spAutoFit/>
            </a:bodyPr>
            <a:lstStyle/>
            <a:p>
              <a:pPr algn="ctr" defTabSz="1219261">
                <a:lnSpc>
                  <a:spcPct val="120000"/>
                </a:lnSpc>
                <a:spcBef>
                  <a:spcPts val="400"/>
                </a:spcBef>
              </a:pPr>
              <a:r>
                <a:rPr lang="en-US" altLang="zh-CN" sz="2000" b="1" dirty="0">
                  <a:solidFill>
                    <a:schemeClr val="bg1"/>
                  </a:solidFill>
                  <a:effectLst/>
                  <a:cs typeface="+mn-ea"/>
                  <a:sym typeface="+mn-lt"/>
                </a:rPr>
                <a:t>Requirement &amp; Verification</a:t>
              </a:r>
              <a:endParaRPr lang="en-US" altLang="zh-CN" sz="2000" b="1" dirty="0">
                <a:solidFill>
                  <a:schemeClr val="bg1"/>
                </a:solidFill>
                <a:cs typeface="+mn-ea"/>
                <a:sym typeface="+mn-lt"/>
              </a:endParaRPr>
            </a:p>
          </p:txBody>
        </p:sp>
      </p:grpSp>
      <p:sp>
        <p:nvSpPr>
          <p:cNvPr id="15" name="椭圆 1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87AEB92A-99B5-4F3C-AE54-0E6E0C2E886F}"/>
              </a:ext>
            </a:extLst>
          </p:cNvPr>
          <p:cNvSpPr/>
          <p:nvPr/>
        </p:nvSpPr>
        <p:spPr>
          <a:xfrm>
            <a:off x="3686061" y="363509"/>
            <a:ext cx="555332" cy="555330"/>
          </a:xfrm>
          <a:prstGeom prst="ellipse">
            <a:avLst/>
          </a:prstGeom>
          <a:solidFill>
            <a:srgbClr val="8CA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r>
              <a:rPr lang="en-US" altLang="zh-CN" sz="3600" b="1" dirty="0">
                <a:solidFill>
                  <a:prstClr val="white"/>
                </a:solidFill>
                <a:latin typeface="Agency FB" panose="020B0503020202020204" pitchFamily="34" charset="0"/>
              </a:rPr>
              <a:t>4</a:t>
            </a:r>
            <a:endParaRPr lang="zh-CN" altLang="en-US" sz="3600" b="1" dirty="0">
              <a:solidFill>
                <a:prstClr val="white"/>
              </a:solidFill>
              <a:latin typeface="Agency FB" panose="020B0503020202020204" pitchFamily="34" charset="0"/>
            </a:endParaRPr>
          </a:p>
        </p:txBody>
      </p:sp>
      <p:sp>
        <p:nvSpPr>
          <p:cNvPr id="17" name="文本框 16">
            <a:extLst>
              <a:ext uri="{FF2B5EF4-FFF2-40B4-BE49-F238E27FC236}">
                <a16:creationId xmlns:a16="http://schemas.microsoft.com/office/drawing/2014/main" id="{75AEC95A-A72C-40ED-ADCA-D227270BDB80}"/>
              </a:ext>
            </a:extLst>
          </p:cNvPr>
          <p:cNvSpPr txBox="1"/>
          <p:nvPr/>
        </p:nvSpPr>
        <p:spPr>
          <a:xfrm>
            <a:off x="1005616" y="1146368"/>
            <a:ext cx="4085130" cy="2031325"/>
          </a:xfrm>
          <a:prstGeom prst="rect">
            <a:avLst/>
          </a:prstGeom>
          <a:noFill/>
        </p:spPr>
        <p:txBody>
          <a:bodyPr wrap="square">
            <a:spAutoFit/>
          </a:bodyPr>
          <a:lstStyle/>
          <a:p>
            <a:r>
              <a:rPr lang="en-US" altLang="zh-CN" dirty="0">
                <a:cs typeface="+mn-ea"/>
                <a:sym typeface="+mn-lt"/>
              </a:rPr>
              <a:t>The longitude and latitude will be transformed into nodes on the map. The label from classification subsystem will be marked as the color of the nodes. In this situation, people can easily know which road segments is likely to have road quality problems.</a:t>
            </a:r>
            <a:endParaRPr lang="zh-CN" altLang="en-US" dirty="0">
              <a:cs typeface="+mn-ea"/>
              <a:sym typeface="+mn-lt"/>
            </a:endParaRPr>
          </a:p>
        </p:txBody>
      </p:sp>
      <p:cxnSp>
        <p:nvCxnSpPr>
          <p:cNvPr id="18" name="直接连接符 17">
            <a:extLst>
              <a:ext uri="{FF2B5EF4-FFF2-40B4-BE49-F238E27FC236}">
                <a16:creationId xmlns:a16="http://schemas.microsoft.com/office/drawing/2014/main" id="{2B37D2A3-C1C2-47B9-9C86-5EE1EB1F4E62}"/>
              </a:ext>
            </a:extLst>
          </p:cNvPr>
          <p:cNvCxnSpPr>
            <a:cxnSpLocks/>
          </p:cNvCxnSpPr>
          <p:nvPr/>
        </p:nvCxnSpPr>
        <p:spPr>
          <a:xfrm>
            <a:off x="729779" y="3177693"/>
            <a:ext cx="4360967"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1870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a:xfrm>
            <a:off x="4733925" y="2603346"/>
            <a:ext cx="2724150" cy="830997"/>
          </a:xfrm>
          <a:prstGeom prst="rect">
            <a:avLst/>
          </a:prstGeom>
          <a:noFill/>
        </p:spPr>
        <p:txBody>
          <a:bodyPr wrap="square" rtlCol="0">
            <a:spAutoFit/>
          </a:bodyPr>
          <a:lstStyle/>
          <a:p>
            <a:pPr algn="ctr" defTabSz="914377">
              <a:spcBef>
                <a:spcPts val="600"/>
              </a:spcBef>
            </a:pPr>
            <a:r>
              <a:rPr lang="en-US" altLang="zh-CN" sz="4800" kern="0" dirty="0">
                <a:solidFill>
                  <a:srgbClr val="00ADA0"/>
                </a:solidFill>
                <a:latin typeface="Agency FB" panose="020B0503020202020204" pitchFamily="34" charset="0"/>
                <a:ea typeface="微软雅黑" panose="020B0503020204020204" pitchFamily="34" charset="-122"/>
                <a:cs typeface="+mn-ea"/>
                <a:sym typeface="+mn-lt"/>
              </a:rPr>
              <a:t>Part 01</a:t>
            </a:r>
            <a:endParaRPr lang="zh-CN" altLang="en-US" sz="4800" kern="0" dirty="0">
              <a:solidFill>
                <a:srgbClr val="00ADA0"/>
              </a:solidFill>
              <a:latin typeface="Agency FB" panose="020B0503020202020204" pitchFamily="34" charset="0"/>
              <a:ea typeface="微软雅黑" panose="020B0503020204020204" pitchFamily="34" charset="-122"/>
              <a:cs typeface="+mn-ea"/>
              <a:sym typeface="+mn-lt"/>
            </a:endParaRPr>
          </a:p>
        </p:txBody>
      </p:sp>
      <p:sp>
        <p:nvSpPr>
          <p:cNvPr id="7"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3891966" y="3351710"/>
            <a:ext cx="4408068" cy="4616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en-US" altLang="zh-CN" sz="2400" b="1" dirty="0">
                <a:solidFill>
                  <a:srgbClr val="00ADA0"/>
                </a:solidFill>
                <a:latin typeface="Arial" panose="020B0604020202020204" pitchFamily="34" charset="0"/>
                <a:ea typeface="方正正纤黑简体"/>
                <a:cs typeface="Arial" panose="020B0604020202020204" pitchFamily="34" charset="0"/>
              </a:rPr>
              <a:t>Introduction</a:t>
            </a:r>
            <a:endParaRPr lang="zh-CN" altLang="en-US" sz="2400" b="1" dirty="0">
              <a:solidFill>
                <a:srgbClr val="00ADA0"/>
              </a:solidFill>
              <a:latin typeface="Arial" panose="020B0604020202020204" pitchFamily="34" charset="0"/>
              <a:ea typeface="方正正纤黑简体"/>
              <a:cs typeface="Arial" panose="020B0604020202020204" pitchFamily="34" charset="0"/>
            </a:endParaRPr>
          </a:p>
        </p:txBody>
      </p:sp>
      <p:sp>
        <p:nvSpPr>
          <p:cNvPr id="8" name="e7d195523061f1c0" descr="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pic>
        <p:nvPicPr>
          <p:cNvPr id="9" name="图片 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81501" y="4875204"/>
            <a:ext cx="3429000" cy="1263316"/>
          </a:xfrm>
          <a:prstGeom prst="rect">
            <a:avLst/>
          </a:prstGeom>
        </p:spPr>
      </p:pic>
      <p:grpSp>
        <p:nvGrpSpPr>
          <p:cNvPr id="10" name="组合 9"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5397322" y="1204478"/>
            <a:ext cx="1397356" cy="1398868"/>
            <a:chOff x="2067705" y="1626643"/>
            <a:chExt cx="1025850" cy="1026958"/>
          </a:xfrm>
        </p:grpSpPr>
        <p:sp>
          <p:nvSpPr>
            <p:cNvPr id="11" name="Oval 436"/>
            <p:cNvSpPr>
              <a:spLocks noChangeArrowheads="1"/>
            </p:cNvSpPr>
            <p:nvPr/>
          </p:nvSpPr>
          <p:spPr bwMode="auto">
            <a:xfrm>
              <a:off x="2067705" y="1626643"/>
              <a:ext cx="1025850" cy="1026958"/>
            </a:xfrm>
            <a:prstGeom prst="ellipse">
              <a:avLst/>
            </a:prstGeom>
            <a:solidFill>
              <a:srgbClr val="E46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defTabSz="914377"/>
              <a:endParaRPr lang="zh-CN" altLang="en-US">
                <a:solidFill>
                  <a:prstClr val="black"/>
                </a:solidFill>
              </a:endParaRPr>
            </a:p>
          </p:txBody>
        </p:sp>
        <p:grpSp>
          <p:nvGrpSpPr>
            <p:cNvPr id="12" name="组合 11"/>
            <p:cNvGrpSpPr/>
            <p:nvPr/>
          </p:nvGrpSpPr>
          <p:grpSpPr>
            <a:xfrm>
              <a:off x="2207512" y="1770695"/>
              <a:ext cx="744410" cy="717960"/>
              <a:chOff x="2147680" y="1712989"/>
              <a:chExt cx="864074" cy="833372"/>
            </a:xfrm>
          </p:grpSpPr>
          <p:sp>
            <p:nvSpPr>
              <p:cNvPr id="13" name="Freeform 252"/>
              <p:cNvSpPr>
                <a:spLocks/>
              </p:cNvSpPr>
              <p:nvPr/>
            </p:nvSpPr>
            <p:spPr bwMode="auto">
              <a:xfrm>
                <a:off x="2283652" y="1901595"/>
                <a:ext cx="592132" cy="644766"/>
              </a:xfrm>
              <a:custGeom>
                <a:avLst/>
                <a:gdLst>
                  <a:gd name="T0" fmla="*/ 0 w 57"/>
                  <a:gd name="T1" fmla="*/ 26 h 62"/>
                  <a:gd name="T2" fmla="*/ 0 w 57"/>
                  <a:gd name="T3" fmla="*/ 59 h 62"/>
                  <a:gd name="T4" fmla="*/ 2 w 57"/>
                  <a:gd name="T5" fmla="*/ 62 h 62"/>
                  <a:gd name="T6" fmla="*/ 4 w 57"/>
                  <a:gd name="T7" fmla="*/ 62 h 62"/>
                  <a:gd name="T8" fmla="*/ 19 w 57"/>
                  <a:gd name="T9" fmla="*/ 62 h 62"/>
                  <a:gd name="T10" fmla="*/ 21 w 57"/>
                  <a:gd name="T11" fmla="*/ 62 h 62"/>
                  <a:gd name="T12" fmla="*/ 21 w 57"/>
                  <a:gd name="T13" fmla="*/ 61 h 62"/>
                  <a:gd name="T14" fmla="*/ 21 w 57"/>
                  <a:gd name="T15" fmla="*/ 45 h 62"/>
                  <a:gd name="T16" fmla="*/ 36 w 57"/>
                  <a:gd name="T17" fmla="*/ 45 h 62"/>
                  <a:gd name="T18" fmla="*/ 36 w 57"/>
                  <a:gd name="T19" fmla="*/ 61 h 62"/>
                  <a:gd name="T20" fmla="*/ 37 w 57"/>
                  <a:gd name="T21" fmla="*/ 62 h 62"/>
                  <a:gd name="T22" fmla="*/ 38 w 57"/>
                  <a:gd name="T23" fmla="*/ 62 h 62"/>
                  <a:gd name="T24" fmla="*/ 53 w 57"/>
                  <a:gd name="T25" fmla="*/ 62 h 62"/>
                  <a:gd name="T26" fmla="*/ 56 w 57"/>
                  <a:gd name="T27" fmla="*/ 62 h 62"/>
                  <a:gd name="T28" fmla="*/ 57 w 57"/>
                  <a:gd name="T29" fmla="*/ 59 h 62"/>
                  <a:gd name="T30" fmla="*/ 57 w 57"/>
                  <a:gd name="T31" fmla="*/ 26 h 62"/>
                  <a:gd name="T32" fmla="*/ 29 w 57"/>
                  <a:gd name="T33" fmla="*/ 0 h 62"/>
                  <a:gd name="T34" fmla="*/ 0 w 57"/>
                  <a:gd name="T35"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62">
                    <a:moveTo>
                      <a:pt x="0" y="26"/>
                    </a:moveTo>
                    <a:cubicBezTo>
                      <a:pt x="0" y="59"/>
                      <a:pt x="0" y="59"/>
                      <a:pt x="0" y="59"/>
                    </a:cubicBezTo>
                    <a:cubicBezTo>
                      <a:pt x="0" y="61"/>
                      <a:pt x="1" y="62"/>
                      <a:pt x="2" y="62"/>
                    </a:cubicBezTo>
                    <a:cubicBezTo>
                      <a:pt x="3" y="62"/>
                      <a:pt x="3" y="62"/>
                      <a:pt x="4" y="62"/>
                    </a:cubicBezTo>
                    <a:cubicBezTo>
                      <a:pt x="19" y="62"/>
                      <a:pt x="19" y="62"/>
                      <a:pt x="19" y="62"/>
                    </a:cubicBezTo>
                    <a:cubicBezTo>
                      <a:pt x="20" y="62"/>
                      <a:pt x="20" y="62"/>
                      <a:pt x="21" y="62"/>
                    </a:cubicBezTo>
                    <a:cubicBezTo>
                      <a:pt x="21" y="62"/>
                      <a:pt x="21" y="61"/>
                      <a:pt x="21" y="61"/>
                    </a:cubicBezTo>
                    <a:cubicBezTo>
                      <a:pt x="21" y="45"/>
                      <a:pt x="21" y="45"/>
                      <a:pt x="21" y="45"/>
                    </a:cubicBezTo>
                    <a:cubicBezTo>
                      <a:pt x="36" y="45"/>
                      <a:pt x="36" y="45"/>
                      <a:pt x="36" y="45"/>
                    </a:cubicBezTo>
                    <a:cubicBezTo>
                      <a:pt x="36" y="61"/>
                      <a:pt x="36" y="61"/>
                      <a:pt x="36" y="61"/>
                    </a:cubicBezTo>
                    <a:cubicBezTo>
                      <a:pt x="36" y="61"/>
                      <a:pt x="37" y="62"/>
                      <a:pt x="37" y="62"/>
                    </a:cubicBezTo>
                    <a:cubicBezTo>
                      <a:pt x="37" y="62"/>
                      <a:pt x="38" y="62"/>
                      <a:pt x="38" y="62"/>
                    </a:cubicBezTo>
                    <a:cubicBezTo>
                      <a:pt x="53" y="62"/>
                      <a:pt x="53" y="62"/>
                      <a:pt x="53" y="62"/>
                    </a:cubicBezTo>
                    <a:cubicBezTo>
                      <a:pt x="54" y="62"/>
                      <a:pt x="55" y="62"/>
                      <a:pt x="56" y="62"/>
                    </a:cubicBezTo>
                    <a:cubicBezTo>
                      <a:pt x="56" y="62"/>
                      <a:pt x="57" y="61"/>
                      <a:pt x="57" y="59"/>
                    </a:cubicBezTo>
                    <a:cubicBezTo>
                      <a:pt x="57" y="26"/>
                      <a:pt x="57" y="26"/>
                      <a:pt x="57" y="26"/>
                    </a:cubicBezTo>
                    <a:cubicBezTo>
                      <a:pt x="29" y="0"/>
                      <a:pt x="29" y="0"/>
                      <a:pt x="29" y="0"/>
                    </a:cubicBezTo>
                    <a:lnTo>
                      <a:pt x="0" y="2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425">
                  <a:solidFill>
                    <a:prstClr val="white"/>
                  </a:solidFill>
                </a:endParaRPr>
              </a:p>
            </p:txBody>
          </p:sp>
          <p:sp>
            <p:nvSpPr>
              <p:cNvPr id="14" name="Freeform 253"/>
              <p:cNvSpPr>
                <a:spLocks/>
              </p:cNvSpPr>
              <p:nvPr/>
            </p:nvSpPr>
            <p:spPr bwMode="auto">
              <a:xfrm>
                <a:off x="2147680" y="1712989"/>
                <a:ext cx="864074" cy="469320"/>
              </a:xfrm>
              <a:custGeom>
                <a:avLst/>
                <a:gdLst>
                  <a:gd name="T0" fmla="*/ 81 w 83"/>
                  <a:gd name="T1" fmla="*/ 35 h 45"/>
                  <a:gd name="T2" fmla="*/ 68 w 83"/>
                  <a:gd name="T3" fmla="*/ 23 h 45"/>
                  <a:gd name="T4" fmla="*/ 68 w 83"/>
                  <a:gd name="T5" fmla="*/ 4 h 45"/>
                  <a:gd name="T6" fmla="*/ 66 w 83"/>
                  <a:gd name="T7" fmla="*/ 2 h 45"/>
                  <a:gd name="T8" fmla="*/ 61 w 83"/>
                  <a:gd name="T9" fmla="*/ 2 h 45"/>
                  <a:gd name="T10" fmla="*/ 59 w 83"/>
                  <a:gd name="T11" fmla="*/ 4 h 45"/>
                  <a:gd name="T12" fmla="*/ 59 w 83"/>
                  <a:gd name="T13" fmla="*/ 15 h 45"/>
                  <a:gd name="T14" fmla="*/ 45 w 83"/>
                  <a:gd name="T15" fmla="*/ 2 h 45"/>
                  <a:gd name="T16" fmla="*/ 38 w 83"/>
                  <a:gd name="T17" fmla="*/ 2 h 45"/>
                  <a:gd name="T18" fmla="*/ 2 w 83"/>
                  <a:gd name="T19" fmla="*/ 35 h 45"/>
                  <a:gd name="T20" fmla="*/ 2 w 83"/>
                  <a:gd name="T21" fmla="*/ 43 h 45"/>
                  <a:gd name="T22" fmla="*/ 6 w 83"/>
                  <a:gd name="T23" fmla="*/ 44 h 45"/>
                  <a:gd name="T24" fmla="*/ 10 w 83"/>
                  <a:gd name="T25" fmla="*/ 43 h 45"/>
                  <a:gd name="T26" fmla="*/ 42 w 83"/>
                  <a:gd name="T27" fmla="*/ 13 h 45"/>
                  <a:gd name="T28" fmla="*/ 74 w 83"/>
                  <a:gd name="T29" fmla="*/ 43 h 45"/>
                  <a:gd name="T30" fmla="*/ 81 w 83"/>
                  <a:gd name="T31" fmla="*/ 43 h 45"/>
                  <a:gd name="T32" fmla="*/ 81 w 83"/>
                  <a:gd name="T33" fmla="*/ 3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 h="45">
                    <a:moveTo>
                      <a:pt x="81" y="35"/>
                    </a:moveTo>
                    <a:cubicBezTo>
                      <a:pt x="68" y="23"/>
                      <a:pt x="68" y="23"/>
                      <a:pt x="68" y="23"/>
                    </a:cubicBezTo>
                    <a:cubicBezTo>
                      <a:pt x="68" y="4"/>
                      <a:pt x="68" y="4"/>
                      <a:pt x="68" y="4"/>
                    </a:cubicBezTo>
                    <a:cubicBezTo>
                      <a:pt x="68" y="3"/>
                      <a:pt x="67" y="2"/>
                      <a:pt x="66" y="2"/>
                    </a:cubicBezTo>
                    <a:cubicBezTo>
                      <a:pt x="61" y="2"/>
                      <a:pt x="61" y="2"/>
                      <a:pt x="61" y="2"/>
                    </a:cubicBezTo>
                    <a:cubicBezTo>
                      <a:pt x="60" y="2"/>
                      <a:pt x="59" y="3"/>
                      <a:pt x="59" y="4"/>
                    </a:cubicBezTo>
                    <a:cubicBezTo>
                      <a:pt x="59" y="15"/>
                      <a:pt x="59" y="15"/>
                      <a:pt x="59" y="15"/>
                    </a:cubicBezTo>
                    <a:cubicBezTo>
                      <a:pt x="45" y="2"/>
                      <a:pt x="45" y="2"/>
                      <a:pt x="45" y="2"/>
                    </a:cubicBezTo>
                    <a:cubicBezTo>
                      <a:pt x="43" y="0"/>
                      <a:pt x="40" y="0"/>
                      <a:pt x="38" y="2"/>
                    </a:cubicBezTo>
                    <a:cubicBezTo>
                      <a:pt x="2" y="35"/>
                      <a:pt x="2" y="35"/>
                      <a:pt x="2" y="35"/>
                    </a:cubicBezTo>
                    <a:cubicBezTo>
                      <a:pt x="0" y="37"/>
                      <a:pt x="0" y="40"/>
                      <a:pt x="2" y="43"/>
                    </a:cubicBezTo>
                    <a:cubicBezTo>
                      <a:pt x="3" y="44"/>
                      <a:pt x="5" y="44"/>
                      <a:pt x="6" y="44"/>
                    </a:cubicBezTo>
                    <a:cubicBezTo>
                      <a:pt x="7" y="44"/>
                      <a:pt x="9" y="44"/>
                      <a:pt x="10" y="43"/>
                    </a:cubicBezTo>
                    <a:cubicBezTo>
                      <a:pt x="42" y="13"/>
                      <a:pt x="42" y="13"/>
                      <a:pt x="42" y="13"/>
                    </a:cubicBezTo>
                    <a:cubicBezTo>
                      <a:pt x="74" y="43"/>
                      <a:pt x="74" y="43"/>
                      <a:pt x="74" y="43"/>
                    </a:cubicBezTo>
                    <a:cubicBezTo>
                      <a:pt x="76" y="45"/>
                      <a:pt x="80" y="45"/>
                      <a:pt x="81" y="43"/>
                    </a:cubicBezTo>
                    <a:cubicBezTo>
                      <a:pt x="83" y="40"/>
                      <a:pt x="83" y="37"/>
                      <a:pt x="81" y="3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425">
                  <a:solidFill>
                    <a:prstClr val="white"/>
                  </a:solidFill>
                </a:endParaRPr>
              </a:p>
            </p:txBody>
          </p:sp>
        </p:grpSp>
      </p:grpSp>
    </p:spTree>
    <p:extLst>
      <p:ext uri="{BB962C8B-B14F-4D97-AF65-F5344CB8AC3E}">
        <p14:creationId xmlns:p14="http://schemas.microsoft.com/office/powerpoint/2010/main" val="78210414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2" presetClass="entr" presetSubtype="2" fill="hold" grpId="0" nodeType="afterEffect" p14:presetBounceEnd="40000">
                                      <p:stCondLst>
                                        <p:cond delay="0"/>
                                      </p:stCondLst>
                                      <p:iterate type="lt">
                                        <p:tmPct val="10000"/>
                                      </p:iterate>
                                      <p:childTnLst>
                                        <p:set>
                                          <p:cBhvr>
                                            <p:cTn id="18" dur="1" fill="hold">
                                              <p:stCondLst>
                                                <p:cond delay="0"/>
                                              </p:stCondLst>
                                            </p:cTn>
                                            <p:tgtEl>
                                              <p:spTgt spid="7"/>
                                            </p:tgtEl>
                                            <p:attrNameLst>
                                              <p:attrName>style.visibility</p:attrName>
                                            </p:attrNameLst>
                                          </p:cBhvr>
                                          <p:to>
                                            <p:strVal val="visible"/>
                                          </p:to>
                                        </p:set>
                                        <p:anim calcmode="lin" valueType="num" p14:bounceEnd="40000">
                                          <p:cBhvr additive="base">
                                            <p:cTn id="19" dur="500" fill="hold"/>
                                            <p:tgtEl>
                                              <p:spTgt spid="7"/>
                                            </p:tgtEl>
                                            <p:attrNameLst>
                                              <p:attrName>ppt_x</p:attrName>
                                            </p:attrNameLst>
                                          </p:cBhvr>
                                          <p:tavLst>
                                            <p:tav tm="0">
                                              <p:val>
                                                <p:strVal val="1+#ppt_w/2"/>
                                              </p:val>
                                            </p:tav>
                                            <p:tav tm="100000">
                                              <p:val>
                                                <p:strVal val="#ppt_x"/>
                                              </p:val>
                                            </p:tav>
                                          </p:tavLst>
                                        </p:anim>
                                        <p:anim calcmode="lin" valueType="num" p14:bounceEnd="40000">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2" presetClass="entr" presetSubtype="2" fill="hold" grpId="0" nodeType="afterEffect">
                                      <p:stCondLst>
                                        <p:cond delay="0"/>
                                      </p:stCondLst>
                                      <p:iterate type="lt">
                                        <p:tmPct val="10000"/>
                                      </p:iterate>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a:spLocks/>
          </p:cNvSpPr>
          <p:nvPr/>
        </p:nvSpPr>
        <p:spPr>
          <a:xfrm>
            <a:off x="-1474874" y="3164215"/>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latin typeface="Agency FB" panose="020B0503020202020204" pitchFamily="34" charset="0"/>
              </a:rPr>
              <a:t>Flow Chart</a:t>
            </a:r>
            <a:endParaRPr kumimoji="1" lang="zh-CN" altLang="en-US" sz="3200" dirty="0">
              <a:solidFill>
                <a:prstClr val="black">
                  <a:lumMod val="75000"/>
                  <a:lumOff val="25000"/>
                </a:prstClr>
              </a:solidFill>
              <a:latin typeface="Agency FB" panose="020B0503020202020204" pitchFamily="34" charset="0"/>
            </a:endParaRPr>
          </a:p>
        </p:txBody>
      </p:sp>
      <p:sp>
        <p:nvSpPr>
          <p:cNvPr id="2" name="e7d195523061f1c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pic>
        <p:nvPicPr>
          <p:cNvPr id="4" name="图片 3">
            <a:extLst>
              <a:ext uri="{FF2B5EF4-FFF2-40B4-BE49-F238E27FC236}">
                <a16:creationId xmlns:a16="http://schemas.microsoft.com/office/drawing/2014/main" id="{54F7AD9D-1F1E-472B-ABEF-0C50EF77EB06}"/>
              </a:ext>
            </a:extLst>
          </p:cNvPr>
          <p:cNvPicPr>
            <a:picLocks noChangeAspect="1"/>
          </p:cNvPicPr>
          <p:nvPr/>
        </p:nvPicPr>
        <p:blipFill>
          <a:blip r:embed="rId3"/>
          <a:stretch>
            <a:fillRect/>
          </a:stretch>
        </p:blipFill>
        <p:spPr>
          <a:xfrm>
            <a:off x="4013118" y="0"/>
            <a:ext cx="5004422" cy="6834270"/>
          </a:xfrm>
          <a:prstGeom prst="rect">
            <a:avLst/>
          </a:prstGeom>
        </p:spPr>
      </p:pic>
    </p:spTree>
    <p:extLst>
      <p:ext uri="{BB962C8B-B14F-4D97-AF65-F5344CB8AC3E}">
        <p14:creationId xmlns:p14="http://schemas.microsoft.com/office/powerpoint/2010/main" val="203419374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1+#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a:xfrm>
            <a:off x="4733925" y="2603346"/>
            <a:ext cx="2724150" cy="830997"/>
          </a:xfrm>
          <a:prstGeom prst="rect">
            <a:avLst/>
          </a:prstGeom>
          <a:noFill/>
        </p:spPr>
        <p:txBody>
          <a:bodyPr wrap="square" rtlCol="0">
            <a:spAutoFit/>
          </a:bodyPr>
          <a:lstStyle/>
          <a:p>
            <a:pPr algn="ctr" defTabSz="914377">
              <a:spcBef>
                <a:spcPts val="600"/>
              </a:spcBef>
            </a:pPr>
            <a:r>
              <a:rPr lang="en-US" altLang="zh-CN" sz="4800" kern="0" dirty="0">
                <a:solidFill>
                  <a:srgbClr val="96D045"/>
                </a:solidFill>
                <a:latin typeface="Agency FB" panose="020B0503020202020204" pitchFamily="34" charset="0"/>
                <a:ea typeface="微软雅黑" panose="020B0503020204020204" pitchFamily="34" charset="-122"/>
                <a:cs typeface="+mn-ea"/>
                <a:sym typeface="+mn-lt"/>
              </a:rPr>
              <a:t>Part 04</a:t>
            </a:r>
            <a:endParaRPr lang="zh-CN" altLang="en-US" sz="4800" kern="0" dirty="0">
              <a:solidFill>
                <a:srgbClr val="96D045"/>
              </a:solidFill>
              <a:latin typeface="Agency FB" panose="020B0503020202020204" pitchFamily="34" charset="0"/>
              <a:ea typeface="微软雅黑" panose="020B0503020204020204" pitchFamily="34" charset="-122"/>
              <a:cs typeface="+mn-ea"/>
              <a:sym typeface="+mn-lt"/>
            </a:endParaRPr>
          </a:p>
        </p:txBody>
      </p:sp>
      <p:sp>
        <p:nvSpPr>
          <p:cNvPr id="7"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3891966" y="3351710"/>
            <a:ext cx="4408068" cy="4616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en-US" altLang="zh-CN" sz="2400" b="1" dirty="0">
                <a:solidFill>
                  <a:srgbClr val="96D045"/>
                </a:solidFill>
                <a:latin typeface="方正正纤黑简体"/>
                <a:ea typeface="方正正纤黑简体"/>
                <a:cs typeface="Ebrima" panose="02000000000000000000" pitchFamily="2" charset="0"/>
              </a:rPr>
              <a:t>Analysis</a:t>
            </a:r>
            <a:endParaRPr lang="zh-CN" altLang="en-US" sz="2400" b="1" dirty="0">
              <a:solidFill>
                <a:srgbClr val="96D045"/>
              </a:solidFill>
              <a:latin typeface="方正正纤黑简体"/>
              <a:ea typeface="方正正纤黑简体"/>
              <a:cs typeface="Ebrima" panose="02000000000000000000" pitchFamily="2" charset="0"/>
            </a:endParaRPr>
          </a:p>
        </p:txBody>
      </p:sp>
      <p:sp>
        <p:nvSpPr>
          <p:cNvPr id="8" name="e7d195523061f1c0" descr="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pic>
        <p:nvPicPr>
          <p:cNvPr id="9" name="图片 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81501" y="4875204"/>
            <a:ext cx="3429000" cy="1263316"/>
          </a:xfrm>
          <a:prstGeom prst="rect">
            <a:avLst/>
          </a:prstGeom>
        </p:spPr>
      </p:pic>
      <p:grpSp>
        <p:nvGrpSpPr>
          <p:cNvPr id="18" name="Group 47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a:grpSpLocks noChangeAspect="1"/>
          </p:cNvGrpSpPr>
          <p:nvPr/>
        </p:nvGrpSpPr>
        <p:grpSpPr bwMode="auto">
          <a:xfrm>
            <a:off x="5323782" y="1154123"/>
            <a:ext cx="1544437" cy="1541452"/>
            <a:chOff x="5558" y="904"/>
            <a:chExt cx="1034" cy="1032"/>
          </a:xfrm>
        </p:grpSpPr>
        <p:sp>
          <p:nvSpPr>
            <p:cNvPr id="19" name="Freeform 471"/>
            <p:cNvSpPr>
              <a:spLocks/>
            </p:cNvSpPr>
            <p:nvPr/>
          </p:nvSpPr>
          <p:spPr bwMode="auto">
            <a:xfrm>
              <a:off x="5558" y="904"/>
              <a:ext cx="1034" cy="1032"/>
            </a:xfrm>
            <a:custGeom>
              <a:avLst/>
              <a:gdLst>
                <a:gd name="T0" fmla="*/ 31 w 434"/>
                <a:gd name="T1" fmla="*/ 160 h 434"/>
                <a:gd name="T2" fmla="*/ 274 w 434"/>
                <a:gd name="T3" fmla="*/ 31 h 434"/>
                <a:gd name="T4" fmla="*/ 403 w 434"/>
                <a:gd name="T5" fmla="*/ 274 h 434"/>
                <a:gd name="T6" fmla="*/ 161 w 434"/>
                <a:gd name="T7" fmla="*/ 403 h 434"/>
                <a:gd name="T8" fmla="*/ 31 w 434"/>
                <a:gd name="T9" fmla="*/ 160 h 434"/>
              </a:gdLst>
              <a:ahLst/>
              <a:cxnLst>
                <a:cxn ang="0">
                  <a:pos x="T0" y="T1"/>
                </a:cxn>
                <a:cxn ang="0">
                  <a:pos x="T2" y="T3"/>
                </a:cxn>
                <a:cxn ang="0">
                  <a:pos x="T4" y="T5"/>
                </a:cxn>
                <a:cxn ang="0">
                  <a:pos x="T6" y="T7"/>
                </a:cxn>
                <a:cxn ang="0">
                  <a:pos x="T8" y="T9"/>
                </a:cxn>
              </a:cxnLst>
              <a:rect l="0" t="0" r="r" b="b"/>
              <a:pathLst>
                <a:path w="434" h="434">
                  <a:moveTo>
                    <a:pt x="31" y="160"/>
                  </a:moveTo>
                  <a:cubicBezTo>
                    <a:pt x="63" y="58"/>
                    <a:pt x="171" y="0"/>
                    <a:pt x="274" y="31"/>
                  </a:cubicBezTo>
                  <a:cubicBezTo>
                    <a:pt x="377" y="63"/>
                    <a:pt x="434" y="171"/>
                    <a:pt x="403" y="274"/>
                  </a:cubicBezTo>
                  <a:cubicBezTo>
                    <a:pt x="372" y="376"/>
                    <a:pt x="263" y="434"/>
                    <a:pt x="161" y="403"/>
                  </a:cubicBezTo>
                  <a:cubicBezTo>
                    <a:pt x="58" y="371"/>
                    <a:pt x="0" y="263"/>
                    <a:pt x="31" y="160"/>
                  </a:cubicBezTo>
                  <a:close/>
                </a:path>
              </a:pathLst>
            </a:custGeom>
            <a:solidFill>
              <a:srgbClr val="96D0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0" name="Freeform 472"/>
            <p:cNvSpPr>
              <a:spLocks noEditPoints="1"/>
            </p:cNvSpPr>
            <p:nvPr/>
          </p:nvSpPr>
          <p:spPr bwMode="auto">
            <a:xfrm>
              <a:off x="5737" y="1051"/>
              <a:ext cx="679" cy="738"/>
            </a:xfrm>
            <a:custGeom>
              <a:avLst/>
              <a:gdLst>
                <a:gd name="T0" fmla="*/ 221 w 285"/>
                <a:gd name="T1" fmla="*/ 145 h 310"/>
                <a:gd name="T2" fmla="*/ 212 w 285"/>
                <a:gd name="T3" fmla="*/ 178 h 310"/>
                <a:gd name="T4" fmla="*/ 211 w 285"/>
                <a:gd name="T5" fmla="*/ 208 h 310"/>
                <a:gd name="T6" fmla="*/ 216 w 285"/>
                <a:gd name="T7" fmla="*/ 210 h 310"/>
                <a:gd name="T8" fmla="*/ 240 w 285"/>
                <a:gd name="T9" fmla="*/ 246 h 310"/>
                <a:gd name="T10" fmla="*/ 211 w 285"/>
                <a:gd name="T11" fmla="*/ 226 h 310"/>
                <a:gd name="T12" fmla="*/ 215 w 285"/>
                <a:gd name="T13" fmla="*/ 64 h 310"/>
                <a:gd name="T14" fmla="*/ 246 w 285"/>
                <a:gd name="T15" fmla="*/ 45 h 310"/>
                <a:gd name="T16" fmla="*/ 220 w 285"/>
                <a:gd name="T17" fmla="*/ 79 h 310"/>
                <a:gd name="T18" fmla="*/ 215 w 285"/>
                <a:gd name="T19" fmla="*/ 81 h 310"/>
                <a:gd name="T20" fmla="*/ 278 w 285"/>
                <a:gd name="T21" fmla="*/ 139 h 310"/>
                <a:gd name="T22" fmla="*/ 235 w 285"/>
                <a:gd name="T23" fmla="*/ 145 h 310"/>
                <a:gd name="T24" fmla="*/ 277 w 285"/>
                <a:gd name="T25" fmla="*/ 154 h 310"/>
                <a:gd name="T26" fmla="*/ 278 w 285"/>
                <a:gd name="T27" fmla="*/ 139 h 310"/>
                <a:gd name="T28" fmla="*/ 143 w 285"/>
                <a:gd name="T29" fmla="*/ 309 h 310"/>
                <a:gd name="T30" fmla="*/ 184 w 285"/>
                <a:gd name="T31" fmla="*/ 209 h 310"/>
                <a:gd name="T32" fmla="*/ 214 w 285"/>
                <a:gd name="T33" fmla="*/ 111 h 310"/>
                <a:gd name="T34" fmla="*/ 143 w 285"/>
                <a:gd name="T35" fmla="*/ 80 h 310"/>
                <a:gd name="T36" fmla="*/ 204 w 285"/>
                <a:gd name="T37" fmla="*/ 144 h 310"/>
                <a:gd name="T38" fmla="*/ 172 w 285"/>
                <a:gd name="T39" fmla="*/ 197 h 310"/>
                <a:gd name="T40" fmla="*/ 167 w 285"/>
                <a:gd name="T41" fmla="*/ 240 h 310"/>
                <a:gd name="T42" fmla="*/ 137 w 285"/>
                <a:gd name="T43" fmla="*/ 309 h 310"/>
                <a:gd name="T44" fmla="*/ 215 w 285"/>
                <a:gd name="T45" fmla="*/ 81 h 310"/>
                <a:gd name="T46" fmla="*/ 210 w 285"/>
                <a:gd name="T47" fmla="*/ 69 h 310"/>
                <a:gd name="T48" fmla="*/ 211 w 285"/>
                <a:gd name="T49" fmla="*/ 208 h 310"/>
                <a:gd name="T50" fmla="*/ 206 w 285"/>
                <a:gd name="T51" fmla="*/ 220 h 310"/>
                <a:gd name="T52" fmla="*/ 211 w 285"/>
                <a:gd name="T53" fmla="*/ 208 h 310"/>
                <a:gd name="T54" fmla="*/ 146 w 285"/>
                <a:gd name="T55" fmla="*/ 0 h 310"/>
                <a:gd name="T56" fmla="*/ 153 w 285"/>
                <a:gd name="T57" fmla="*/ 8 h 310"/>
                <a:gd name="T58" fmla="*/ 145 w 285"/>
                <a:gd name="T59" fmla="*/ 50 h 310"/>
                <a:gd name="T60" fmla="*/ 144 w 285"/>
                <a:gd name="T61" fmla="*/ 50 h 310"/>
                <a:gd name="T62" fmla="*/ 72 w 285"/>
                <a:gd name="T63" fmla="*/ 106 h 310"/>
                <a:gd name="T64" fmla="*/ 97 w 285"/>
                <a:gd name="T65" fmla="*/ 207 h 310"/>
                <a:gd name="T66" fmla="*/ 133 w 285"/>
                <a:gd name="T67" fmla="*/ 309 h 310"/>
                <a:gd name="T68" fmla="*/ 139 w 285"/>
                <a:gd name="T69" fmla="*/ 239 h 310"/>
                <a:gd name="T70" fmla="*/ 113 w 285"/>
                <a:gd name="T71" fmla="*/ 203 h 310"/>
                <a:gd name="T72" fmla="*/ 79 w 285"/>
                <a:gd name="T73" fmla="*/ 141 h 310"/>
                <a:gd name="T74" fmla="*/ 143 w 285"/>
                <a:gd name="T75" fmla="*/ 80 h 310"/>
                <a:gd name="T76" fmla="*/ 144 w 285"/>
                <a:gd name="T77" fmla="*/ 64 h 310"/>
                <a:gd name="T78" fmla="*/ 146 w 285"/>
                <a:gd name="T79" fmla="*/ 0 h 310"/>
                <a:gd name="T80" fmla="*/ 138 w 285"/>
                <a:gd name="T81" fmla="*/ 43 h 310"/>
                <a:gd name="T82" fmla="*/ 146 w 285"/>
                <a:gd name="T83" fmla="*/ 0 h 310"/>
                <a:gd name="T84" fmla="*/ 69 w 285"/>
                <a:gd name="T85" fmla="*/ 204 h 310"/>
                <a:gd name="T86" fmla="*/ 75 w 285"/>
                <a:gd name="T87" fmla="*/ 217 h 310"/>
                <a:gd name="T88" fmla="*/ 73 w 285"/>
                <a:gd name="T89" fmla="*/ 77 h 310"/>
                <a:gd name="T90" fmla="*/ 79 w 285"/>
                <a:gd name="T91" fmla="*/ 65 h 310"/>
                <a:gd name="T92" fmla="*/ 73 w 285"/>
                <a:gd name="T93" fmla="*/ 77 h 310"/>
                <a:gd name="T94" fmla="*/ 63 w 285"/>
                <a:gd name="T95" fmla="*/ 140 h 310"/>
                <a:gd name="T96" fmla="*/ 72 w 285"/>
                <a:gd name="T97" fmla="*/ 106 h 310"/>
                <a:gd name="T98" fmla="*/ 73 w 285"/>
                <a:gd name="T99" fmla="*/ 77 h 310"/>
                <a:gd name="T100" fmla="*/ 68 w 285"/>
                <a:gd name="T101" fmla="*/ 75 h 310"/>
                <a:gd name="T102" fmla="*/ 44 w 285"/>
                <a:gd name="T103" fmla="*/ 39 h 310"/>
                <a:gd name="T104" fmla="*/ 73 w 285"/>
                <a:gd name="T105" fmla="*/ 59 h 310"/>
                <a:gd name="T106" fmla="*/ 69 w 285"/>
                <a:gd name="T107" fmla="*/ 222 h 310"/>
                <a:gd name="T108" fmla="*/ 39 w 285"/>
                <a:gd name="T109" fmla="*/ 241 h 310"/>
                <a:gd name="T110" fmla="*/ 64 w 285"/>
                <a:gd name="T111" fmla="*/ 206 h 310"/>
                <a:gd name="T112" fmla="*/ 69 w 285"/>
                <a:gd name="T113" fmla="*/ 204 h 310"/>
                <a:gd name="T114" fmla="*/ 49 w 285"/>
                <a:gd name="T115" fmla="*/ 140 h 310"/>
                <a:gd name="T116" fmla="*/ 7 w 285"/>
                <a:gd name="T117" fmla="*/ 132 h 310"/>
                <a:gd name="T118" fmla="*/ 7 w 285"/>
                <a:gd name="T119" fmla="*/ 146 h 310"/>
                <a:gd name="T120" fmla="*/ 49 w 285"/>
                <a:gd name="T12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5" h="310">
                  <a:moveTo>
                    <a:pt x="212" y="178"/>
                  </a:moveTo>
                  <a:cubicBezTo>
                    <a:pt x="217" y="168"/>
                    <a:pt x="220" y="157"/>
                    <a:pt x="221" y="145"/>
                  </a:cubicBezTo>
                  <a:cubicBezTo>
                    <a:pt x="221" y="133"/>
                    <a:pt x="218" y="122"/>
                    <a:pt x="214" y="111"/>
                  </a:cubicBezTo>
                  <a:cubicBezTo>
                    <a:pt x="212" y="178"/>
                    <a:pt x="212" y="178"/>
                    <a:pt x="212" y="178"/>
                  </a:cubicBezTo>
                  <a:close/>
                  <a:moveTo>
                    <a:pt x="211" y="226"/>
                  </a:moveTo>
                  <a:cubicBezTo>
                    <a:pt x="211" y="208"/>
                    <a:pt x="211" y="208"/>
                    <a:pt x="211" y="208"/>
                  </a:cubicBezTo>
                  <a:cubicBezTo>
                    <a:pt x="213" y="208"/>
                    <a:pt x="215" y="209"/>
                    <a:pt x="216" y="210"/>
                  </a:cubicBezTo>
                  <a:cubicBezTo>
                    <a:pt x="216" y="210"/>
                    <a:pt x="216" y="210"/>
                    <a:pt x="216" y="210"/>
                  </a:cubicBezTo>
                  <a:cubicBezTo>
                    <a:pt x="241" y="236"/>
                    <a:pt x="241" y="236"/>
                    <a:pt x="241" y="236"/>
                  </a:cubicBezTo>
                  <a:cubicBezTo>
                    <a:pt x="243" y="239"/>
                    <a:pt x="243" y="243"/>
                    <a:pt x="240" y="246"/>
                  </a:cubicBezTo>
                  <a:cubicBezTo>
                    <a:pt x="237" y="249"/>
                    <a:pt x="233" y="249"/>
                    <a:pt x="230" y="246"/>
                  </a:cubicBezTo>
                  <a:cubicBezTo>
                    <a:pt x="211" y="226"/>
                    <a:pt x="211" y="226"/>
                    <a:pt x="211" y="226"/>
                  </a:cubicBezTo>
                  <a:close/>
                  <a:moveTo>
                    <a:pt x="215" y="81"/>
                  </a:moveTo>
                  <a:cubicBezTo>
                    <a:pt x="215" y="64"/>
                    <a:pt x="215" y="64"/>
                    <a:pt x="215" y="64"/>
                  </a:cubicBezTo>
                  <a:cubicBezTo>
                    <a:pt x="236" y="45"/>
                    <a:pt x="236" y="45"/>
                    <a:pt x="236" y="45"/>
                  </a:cubicBezTo>
                  <a:cubicBezTo>
                    <a:pt x="238" y="42"/>
                    <a:pt x="243" y="42"/>
                    <a:pt x="246" y="45"/>
                  </a:cubicBezTo>
                  <a:cubicBezTo>
                    <a:pt x="249" y="48"/>
                    <a:pt x="248" y="52"/>
                    <a:pt x="246" y="55"/>
                  </a:cubicBezTo>
                  <a:cubicBezTo>
                    <a:pt x="220" y="79"/>
                    <a:pt x="220" y="79"/>
                    <a:pt x="220" y="79"/>
                  </a:cubicBezTo>
                  <a:cubicBezTo>
                    <a:pt x="220" y="79"/>
                    <a:pt x="220" y="79"/>
                    <a:pt x="220" y="79"/>
                  </a:cubicBezTo>
                  <a:cubicBezTo>
                    <a:pt x="219" y="81"/>
                    <a:pt x="217" y="81"/>
                    <a:pt x="215" y="81"/>
                  </a:cubicBezTo>
                  <a:close/>
                  <a:moveTo>
                    <a:pt x="278" y="139"/>
                  </a:moveTo>
                  <a:cubicBezTo>
                    <a:pt x="278" y="139"/>
                    <a:pt x="278" y="139"/>
                    <a:pt x="278" y="139"/>
                  </a:cubicBezTo>
                  <a:cubicBezTo>
                    <a:pt x="242" y="138"/>
                    <a:pt x="242" y="138"/>
                    <a:pt x="242" y="138"/>
                  </a:cubicBezTo>
                  <a:cubicBezTo>
                    <a:pt x="238" y="138"/>
                    <a:pt x="235" y="141"/>
                    <a:pt x="235" y="145"/>
                  </a:cubicBezTo>
                  <a:cubicBezTo>
                    <a:pt x="235" y="149"/>
                    <a:pt x="238" y="153"/>
                    <a:pt x="242" y="153"/>
                  </a:cubicBezTo>
                  <a:cubicBezTo>
                    <a:pt x="277" y="154"/>
                    <a:pt x="277" y="154"/>
                    <a:pt x="277" y="154"/>
                  </a:cubicBezTo>
                  <a:cubicBezTo>
                    <a:pt x="281" y="154"/>
                    <a:pt x="285" y="151"/>
                    <a:pt x="285" y="147"/>
                  </a:cubicBezTo>
                  <a:cubicBezTo>
                    <a:pt x="285" y="143"/>
                    <a:pt x="282" y="139"/>
                    <a:pt x="278" y="139"/>
                  </a:cubicBezTo>
                  <a:close/>
                  <a:moveTo>
                    <a:pt x="137" y="309"/>
                  </a:moveTo>
                  <a:cubicBezTo>
                    <a:pt x="143" y="309"/>
                    <a:pt x="143" y="309"/>
                    <a:pt x="143" y="309"/>
                  </a:cubicBezTo>
                  <a:cubicBezTo>
                    <a:pt x="164" y="310"/>
                    <a:pt x="182" y="293"/>
                    <a:pt x="183" y="272"/>
                  </a:cubicBezTo>
                  <a:cubicBezTo>
                    <a:pt x="184" y="209"/>
                    <a:pt x="184" y="209"/>
                    <a:pt x="184" y="209"/>
                  </a:cubicBezTo>
                  <a:cubicBezTo>
                    <a:pt x="196" y="201"/>
                    <a:pt x="206" y="191"/>
                    <a:pt x="212" y="178"/>
                  </a:cubicBezTo>
                  <a:cubicBezTo>
                    <a:pt x="214" y="111"/>
                    <a:pt x="214" y="111"/>
                    <a:pt x="214" y="111"/>
                  </a:cubicBezTo>
                  <a:cubicBezTo>
                    <a:pt x="202" y="84"/>
                    <a:pt x="175" y="65"/>
                    <a:pt x="144" y="64"/>
                  </a:cubicBezTo>
                  <a:cubicBezTo>
                    <a:pt x="143" y="80"/>
                    <a:pt x="143" y="80"/>
                    <a:pt x="143" y="80"/>
                  </a:cubicBezTo>
                  <a:cubicBezTo>
                    <a:pt x="161" y="81"/>
                    <a:pt x="176" y="88"/>
                    <a:pt x="187" y="100"/>
                  </a:cubicBezTo>
                  <a:cubicBezTo>
                    <a:pt x="198" y="111"/>
                    <a:pt x="205" y="127"/>
                    <a:pt x="204" y="144"/>
                  </a:cubicBezTo>
                  <a:cubicBezTo>
                    <a:pt x="204" y="167"/>
                    <a:pt x="191" y="187"/>
                    <a:pt x="172" y="197"/>
                  </a:cubicBezTo>
                  <a:cubicBezTo>
                    <a:pt x="172" y="197"/>
                    <a:pt x="172" y="197"/>
                    <a:pt x="172" y="197"/>
                  </a:cubicBezTo>
                  <a:cubicBezTo>
                    <a:pt x="170" y="199"/>
                    <a:pt x="168" y="201"/>
                    <a:pt x="168" y="204"/>
                  </a:cubicBezTo>
                  <a:cubicBezTo>
                    <a:pt x="167" y="240"/>
                    <a:pt x="167" y="240"/>
                    <a:pt x="167" y="240"/>
                  </a:cubicBezTo>
                  <a:cubicBezTo>
                    <a:pt x="139" y="239"/>
                    <a:pt x="139" y="239"/>
                    <a:pt x="139" y="239"/>
                  </a:cubicBezTo>
                  <a:cubicBezTo>
                    <a:pt x="137" y="309"/>
                    <a:pt x="137" y="309"/>
                    <a:pt x="137" y="309"/>
                  </a:cubicBezTo>
                  <a:close/>
                  <a:moveTo>
                    <a:pt x="215" y="64"/>
                  </a:moveTo>
                  <a:cubicBezTo>
                    <a:pt x="215" y="81"/>
                    <a:pt x="215" y="81"/>
                    <a:pt x="215" y="81"/>
                  </a:cubicBezTo>
                  <a:cubicBezTo>
                    <a:pt x="213" y="81"/>
                    <a:pt x="211" y="81"/>
                    <a:pt x="210" y="79"/>
                  </a:cubicBezTo>
                  <a:cubicBezTo>
                    <a:pt x="207" y="76"/>
                    <a:pt x="207" y="72"/>
                    <a:pt x="210" y="69"/>
                  </a:cubicBezTo>
                  <a:cubicBezTo>
                    <a:pt x="215" y="64"/>
                    <a:pt x="215" y="64"/>
                    <a:pt x="215" y="64"/>
                  </a:cubicBezTo>
                  <a:close/>
                  <a:moveTo>
                    <a:pt x="211" y="208"/>
                  </a:moveTo>
                  <a:cubicBezTo>
                    <a:pt x="211" y="226"/>
                    <a:pt x="211" y="226"/>
                    <a:pt x="211" y="226"/>
                  </a:cubicBezTo>
                  <a:cubicBezTo>
                    <a:pt x="206" y="220"/>
                    <a:pt x="206" y="220"/>
                    <a:pt x="206" y="220"/>
                  </a:cubicBezTo>
                  <a:cubicBezTo>
                    <a:pt x="203" y="217"/>
                    <a:pt x="203" y="213"/>
                    <a:pt x="206" y="210"/>
                  </a:cubicBezTo>
                  <a:cubicBezTo>
                    <a:pt x="207" y="209"/>
                    <a:pt x="209" y="208"/>
                    <a:pt x="211" y="208"/>
                  </a:cubicBezTo>
                  <a:close/>
                  <a:moveTo>
                    <a:pt x="144" y="50"/>
                  </a:moveTo>
                  <a:cubicBezTo>
                    <a:pt x="146" y="0"/>
                    <a:pt x="146" y="0"/>
                    <a:pt x="146" y="0"/>
                  </a:cubicBezTo>
                  <a:cubicBezTo>
                    <a:pt x="146" y="0"/>
                    <a:pt x="146" y="0"/>
                    <a:pt x="146" y="0"/>
                  </a:cubicBezTo>
                  <a:cubicBezTo>
                    <a:pt x="150" y="0"/>
                    <a:pt x="153" y="4"/>
                    <a:pt x="153" y="8"/>
                  </a:cubicBezTo>
                  <a:cubicBezTo>
                    <a:pt x="152" y="43"/>
                    <a:pt x="152" y="43"/>
                    <a:pt x="152" y="43"/>
                  </a:cubicBezTo>
                  <a:cubicBezTo>
                    <a:pt x="152" y="47"/>
                    <a:pt x="149" y="50"/>
                    <a:pt x="145" y="50"/>
                  </a:cubicBezTo>
                  <a:cubicBezTo>
                    <a:pt x="145" y="50"/>
                    <a:pt x="145" y="50"/>
                    <a:pt x="145" y="50"/>
                  </a:cubicBezTo>
                  <a:cubicBezTo>
                    <a:pt x="145" y="50"/>
                    <a:pt x="144" y="50"/>
                    <a:pt x="144" y="50"/>
                  </a:cubicBezTo>
                  <a:close/>
                  <a:moveTo>
                    <a:pt x="144" y="64"/>
                  </a:moveTo>
                  <a:cubicBezTo>
                    <a:pt x="113" y="63"/>
                    <a:pt x="85" y="80"/>
                    <a:pt x="72" y="106"/>
                  </a:cubicBezTo>
                  <a:cubicBezTo>
                    <a:pt x="70" y="175"/>
                    <a:pt x="70" y="175"/>
                    <a:pt x="70" y="175"/>
                  </a:cubicBezTo>
                  <a:cubicBezTo>
                    <a:pt x="76" y="188"/>
                    <a:pt x="85" y="199"/>
                    <a:pt x="97" y="207"/>
                  </a:cubicBezTo>
                  <a:cubicBezTo>
                    <a:pt x="95" y="269"/>
                    <a:pt x="95" y="269"/>
                    <a:pt x="95" y="269"/>
                  </a:cubicBezTo>
                  <a:cubicBezTo>
                    <a:pt x="94" y="291"/>
                    <a:pt x="111" y="309"/>
                    <a:pt x="133" y="309"/>
                  </a:cubicBezTo>
                  <a:cubicBezTo>
                    <a:pt x="137" y="309"/>
                    <a:pt x="137" y="309"/>
                    <a:pt x="137" y="309"/>
                  </a:cubicBezTo>
                  <a:cubicBezTo>
                    <a:pt x="139" y="239"/>
                    <a:pt x="139" y="239"/>
                    <a:pt x="139" y="239"/>
                  </a:cubicBezTo>
                  <a:cubicBezTo>
                    <a:pt x="112" y="238"/>
                    <a:pt x="112" y="238"/>
                    <a:pt x="112" y="238"/>
                  </a:cubicBezTo>
                  <a:cubicBezTo>
                    <a:pt x="113" y="203"/>
                    <a:pt x="113" y="203"/>
                    <a:pt x="113" y="203"/>
                  </a:cubicBezTo>
                  <a:cubicBezTo>
                    <a:pt x="113" y="200"/>
                    <a:pt x="112" y="198"/>
                    <a:pt x="109" y="196"/>
                  </a:cubicBezTo>
                  <a:cubicBezTo>
                    <a:pt x="91" y="185"/>
                    <a:pt x="78" y="164"/>
                    <a:pt x="79" y="141"/>
                  </a:cubicBezTo>
                  <a:cubicBezTo>
                    <a:pt x="80" y="124"/>
                    <a:pt x="87" y="108"/>
                    <a:pt x="99" y="97"/>
                  </a:cubicBezTo>
                  <a:cubicBezTo>
                    <a:pt x="110" y="86"/>
                    <a:pt x="126" y="80"/>
                    <a:pt x="143" y="80"/>
                  </a:cubicBezTo>
                  <a:cubicBezTo>
                    <a:pt x="143" y="80"/>
                    <a:pt x="143" y="80"/>
                    <a:pt x="143" y="80"/>
                  </a:cubicBezTo>
                  <a:cubicBezTo>
                    <a:pt x="144" y="64"/>
                    <a:pt x="144" y="64"/>
                    <a:pt x="144" y="64"/>
                  </a:cubicBezTo>
                  <a:cubicBezTo>
                    <a:pt x="144" y="64"/>
                    <a:pt x="144" y="64"/>
                    <a:pt x="144" y="64"/>
                  </a:cubicBezTo>
                  <a:close/>
                  <a:moveTo>
                    <a:pt x="146" y="0"/>
                  </a:moveTo>
                  <a:cubicBezTo>
                    <a:pt x="144" y="50"/>
                    <a:pt x="144" y="50"/>
                    <a:pt x="144" y="50"/>
                  </a:cubicBezTo>
                  <a:cubicBezTo>
                    <a:pt x="140" y="50"/>
                    <a:pt x="138" y="46"/>
                    <a:pt x="138" y="43"/>
                  </a:cubicBezTo>
                  <a:cubicBezTo>
                    <a:pt x="139" y="7"/>
                    <a:pt x="139" y="7"/>
                    <a:pt x="139" y="7"/>
                  </a:cubicBezTo>
                  <a:cubicBezTo>
                    <a:pt x="139" y="4"/>
                    <a:pt x="142" y="1"/>
                    <a:pt x="146" y="0"/>
                  </a:cubicBezTo>
                  <a:close/>
                  <a:moveTo>
                    <a:pt x="69" y="222"/>
                  </a:moveTo>
                  <a:cubicBezTo>
                    <a:pt x="69" y="204"/>
                    <a:pt x="69" y="204"/>
                    <a:pt x="69" y="204"/>
                  </a:cubicBezTo>
                  <a:cubicBezTo>
                    <a:pt x="71" y="204"/>
                    <a:pt x="73" y="205"/>
                    <a:pt x="75" y="206"/>
                  </a:cubicBezTo>
                  <a:cubicBezTo>
                    <a:pt x="78" y="209"/>
                    <a:pt x="77" y="214"/>
                    <a:pt x="75" y="217"/>
                  </a:cubicBezTo>
                  <a:cubicBezTo>
                    <a:pt x="69" y="222"/>
                    <a:pt x="69" y="222"/>
                    <a:pt x="69" y="222"/>
                  </a:cubicBezTo>
                  <a:close/>
                  <a:moveTo>
                    <a:pt x="73" y="77"/>
                  </a:moveTo>
                  <a:cubicBezTo>
                    <a:pt x="73" y="59"/>
                    <a:pt x="73" y="59"/>
                    <a:pt x="73" y="59"/>
                  </a:cubicBezTo>
                  <a:cubicBezTo>
                    <a:pt x="79" y="65"/>
                    <a:pt x="79" y="65"/>
                    <a:pt x="79" y="65"/>
                  </a:cubicBezTo>
                  <a:cubicBezTo>
                    <a:pt x="82" y="68"/>
                    <a:pt x="81" y="73"/>
                    <a:pt x="78" y="75"/>
                  </a:cubicBezTo>
                  <a:cubicBezTo>
                    <a:pt x="77" y="77"/>
                    <a:pt x="75" y="78"/>
                    <a:pt x="73" y="77"/>
                  </a:cubicBezTo>
                  <a:close/>
                  <a:moveTo>
                    <a:pt x="72" y="106"/>
                  </a:moveTo>
                  <a:cubicBezTo>
                    <a:pt x="66" y="116"/>
                    <a:pt x="63" y="128"/>
                    <a:pt x="63" y="140"/>
                  </a:cubicBezTo>
                  <a:cubicBezTo>
                    <a:pt x="63" y="153"/>
                    <a:pt x="65" y="165"/>
                    <a:pt x="70" y="175"/>
                  </a:cubicBezTo>
                  <a:cubicBezTo>
                    <a:pt x="72" y="106"/>
                    <a:pt x="72" y="106"/>
                    <a:pt x="72" y="106"/>
                  </a:cubicBezTo>
                  <a:close/>
                  <a:moveTo>
                    <a:pt x="73" y="59"/>
                  </a:moveTo>
                  <a:cubicBezTo>
                    <a:pt x="73" y="77"/>
                    <a:pt x="73" y="77"/>
                    <a:pt x="73" y="77"/>
                  </a:cubicBezTo>
                  <a:cubicBezTo>
                    <a:pt x="71" y="77"/>
                    <a:pt x="69" y="76"/>
                    <a:pt x="68" y="75"/>
                  </a:cubicBezTo>
                  <a:cubicBezTo>
                    <a:pt x="68" y="75"/>
                    <a:pt x="68" y="75"/>
                    <a:pt x="68" y="75"/>
                  </a:cubicBezTo>
                  <a:cubicBezTo>
                    <a:pt x="44" y="50"/>
                    <a:pt x="44" y="50"/>
                    <a:pt x="44" y="50"/>
                  </a:cubicBezTo>
                  <a:cubicBezTo>
                    <a:pt x="41" y="47"/>
                    <a:pt x="41" y="42"/>
                    <a:pt x="44" y="39"/>
                  </a:cubicBezTo>
                  <a:cubicBezTo>
                    <a:pt x="47" y="36"/>
                    <a:pt x="52" y="37"/>
                    <a:pt x="55" y="40"/>
                  </a:cubicBezTo>
                  <a:cubicBezTo>
                    <a:pt x="73" y="59"/>
                    <a:pt x="73" y="59"/>
                    <a:pt x="73" y="59"/>
                  </a:cubicBezTo>
                  <a:close/>
                  <a:moveTo>
                    <a:pt x="69" y="204"/>
                  </a:moveTo>
                  <a:cubicBezTo>
                    <a:pt x="69" y="222"/>
                    <a:pt x="69" y="222"/>
                    <a:pt x="69" y="222"/>
                  </a:cubicBezTo>
                  <a:cubicBezTo>
                    <a:pt x="49" y="241"/>
                    <a:pt x="49" y="241"/>
                    <a:pt x="49" y="241"/>
                  </a:cubicBezTo>
                  <a:cubicBezTo>
                    <a:pt x="46" y="244"/>
                    <a:pt x="41" y="244"/>
                    <a:pt x="39" y="241"/>
                  </a:cubicBezTo>
                  <a:cubicBezTo>
                    <a:pt x="36" y="238"/>
                    <a:pt x="36" y="233"/>
                    <a:pt x="39" y="230"/>
                  </a:cubicBezTo>
                  <a:cubicBezTo>
                    <a:pt x="64" y="206"/>
                    <a:pt x="64" y="206"/>
                    <a:pt x="64" y="206"/>
                  </a:cubicBezTo>
                  <a:cubicBezTo>
                    <a:pt x="64" y="206"/>
                    <a:pt x="64" y="206"/>
                    <a:pt x="64" y="206"/>
                  </a:cubicBezTo>
                  <a:cubicBezTo>
                    <a:pt x="66" y="205"/>
                    <a:pt x="67" y="204"/>
                    <a:pt x="69" y="204"/>
                  </a:cubicBezTo>
                  <a:close/>
                  <a:moveTo>
                    <a:pt x="49" y="140"/>
                  </a:moveTo>
                  <a:cubicBezTo>
                    <a:pt x="49" y="140"/>
                    <a:pt x="49" y="140"/>
                    <a:pt x="49" y="140"/>
                  </a:cubicBezTo>
                  <a:cubicBezTo>
                    <a:pt x="50" y="136"/>
                    <a:pt x="46" y="133"/>
                    <a:pt x="42" y="133"/>
                  </a:cubicBezTo>
                  <a:cubicBezTo>
                    <a:pt x="7" y="132"/>
                    <a:pt x="7" y="132"/>
                    <a:pt x="7" y="132"/>
                  </a:cubicBezTo>
                  <a:cubicBezTo>
                    <a:pt x="3" y="132"/>
                    <a:pt x="0" y="135"/>
                    <a:pt x="0" y="139"/>
                  </a:cubicBezTo>
                  <a:cubicBezTo>
                    <a:pt x="0" y="143"/>
                    <a:pt x="3" y="146"/>
                    <a:pt x="7" y="146"/>
                  </a:cubicBezTo>
                  <a:cubicBezTo>
                    <a:pt x="42" y="147"/>
                    <a:pt x="42" y="147"/>
                    <a:pt x="42" y="147"/>
                  </a:cubicBezTo>
                  <a:cubicBezTo>
                    <a:pt x="46" y="147"/>
                    <a:pt x="49" y="144"/>
                    <a:pt x="49" y="1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grpSp>
    </p:spTree>
    <p:extLst>
      <p:ext uri="{BB962C8B-B14F-4D97-AF65-F5344CB8AC3E}">
        <p14:creationId xmlns:p14="http://schemas.microsoft.com/office/powerpoint/2010/main" val="24835689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2" presetClass="entr" presetSubtype="2" fill="hold" grpId="0" nodeType="afterEffect" p14:presetBounceEnd="40000">
                                      <p:stCondLst>
                                        <p:cond delay="0"/>
                                      </p:stCondLst>
                                      <p:iterate type="lt">
                                        <p:tmPct val="10000"/>
                                      </p:iterate>
                                      <p:childTnLst>
                                        <p:set>
                                          <p:cBhvr>
                                            <p:cTn id="18" dur="1" fill="hold">
                                              <p:stCondLst>
                                                <p:cond delay="0"/>
                                              </p:stCondLst>
                                            </p:cTn>
                                            <p:tgtEl>
                                              <p:spTgt spid="7"/>
                                            </p:tgtEl>
                                            <p:attrNameLst>
                                              <p:attrName>style.visibility</p:attrName>
                                            </p:attrNameLst>
                                          </p:cBhvr>
                                          <p:to>
                                            <p:strVal val="visible"/>
                                          </p:to>
                                        </p:set>
                                        <p:anim calcmode="lin" valueType="num" p14:bounceEnd="40000">
                                          <p:cBhvr additive="base">
                                            <p:cTn id="19" dur="500" fill="hold"/>
                                            <p:tgtEl>
                                              <p:spTgt spid="7"/>
                                            </p:tgtEl>
                                            <p:attrNameLst>
                                              <p:attrName>ppt_x</p:attrName>
                                            </p:attrNameLst>
                                          </p:cBhvr>
                                          <p:tavLst>
                                            <p:tav tm="0">
                                              <p:val>
                                                <p:strVal val="1+#ppt_w/2"/>
                                              </p:val>
                                            </p:tav>
                                            <p:tav tm="100000">
                                              <p:val>
                                                <p:strVal val="#ppt_x"/>
                                              </p:val>
                                            </p:tav>
                                          </p:tavLst>
                                        </p:anim>
                                        <p:anim calcmode="lin" valueType="num" p14:bounceEnd="40000">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2" presetClass="entr" presetSubtype="2" fill="hold" grpId="0" nodeType="afterEffect">
                                      <p:stCondLst>
                                        <p:cond delay="0"/>
                                      </p:stCondLst>
                                      <p:iterate type="lt">
                                        <p:tmPct val="10000"/>
                                      </p:iterate>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zh-CN" sz="3200" dirty="0"/>
              <a:t>Cost Analysis</a:t>
            </a:r>
            <a:endParaRPr kumimoji="1" lang="zh-CN" altLang="en-US" sz="3200" dirty="0">
              <a:solidFill>
                <a:prstClr val="black">
                  <a:lumMod val="75000"/>
                  <a:lumOff val="25000"/>
                </a:prstClr>
              </a:solidFill>
              <a:latin typeface="Agency FB" panose="020B0503020202020204" pitchFamily="34" charset="0"/>
            </a:endParaRPr>
          </a:p>
        </p:txBody>
      </p:sp>
      <p:sp>
        <p:nvSpPr>
          <p:cNvPr id="2" name="e7d195523061f1c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graphicFrame>
        <p:nvGraphicFramePr>
          <p:cNvPr id="3" name="表格 2">
            <a:extLst>
              <a:ext uri="{FF2B5EF4-FFF2-40B4-BE49-F238E27FC236}">
                <a16:creationId xmlns:a16="http://schemas.microsoft.com/office/drawing/2014/main" id="{044B5423-34CA-4051-BB0E-C1DB348449F2}"/>
              </a:ext>
            </a:extLst>
          </p:cNvPr>
          <p:cNvGraphicFramePr>
            <a:graphicFrameLocks noGrp="1"/>
          </p:cNvGraphicFramePr>
          <p:nvPr>
            <p:extLst>
              <p:ext uri="{D42A27DB-BD31-4B8C-83A1-F6EECF244321}">
                <p14:modId xmlns:p14="http://schemas.microsoft.com/office/powerpoint/2010/main" val="1842682892"/>
              </p:ext>
            </p:extLst>
          </p:nvPr>
        </p:nvGraphicFramePr>
        <p:xfrm>
          <a:off x="2702102" y="1458927"/>
          <a:ext cx="7161089" cy="1964650"/>
        </p:xfrm>
        <a:graphic>
          <a:graphicData uri="http://schemas.openxmlformats.org/drawingml/2006/table">
            <a:tbl>
              <a:tblPr firstRow="1" firstCol="1" bandRow="1">
                <a:tableStyleId>{5C22544A-7EE6-4342-B048-85BDC9FD1C3A}</a:tableStyleId>
              </a:tblPr>
              <a:tblGrid>
                <a:gridCol w="1726696">
                  <a:extLst>
                    <a:ext uri="{9D8B030D-6E8A-4147-A177-3AD203B41FA5}">
                      <a16:colId xmlns:a16="http://schemas.microsoft.com/office/drawing/2014/main" val="1529921046"/>
                    </a:ext>
                  </a:extLst>
                </a:gridCol>
                <a:gridCol w="1648750">
                  <a:extLst>
                    <a:ext uri="{9D8B030D-6E8A-4147-A177-3AD203B41FA5}">
                      <a16:colId xmlns:a16="http://schemas.microsoft.com/office/drawing/2014/main" val="1004398062"/>
                    </a:ext>
                  </a:extLst>
                </a:gridCol>
                <a:gridCol w="1113529">
                  <a:extLst>
                    <a:ext uri="{9D8B030D-6E8A-4147-A177-3AD203B41FA5}">
                      <a16:colId xmlns:a16="http://schemas.microsoft.com/office/drawing/2014/main" val="4209766332"/>
                    </a:ext>
                  </a:extLst>
                </a:gridCol>
                <a:gridCol w="1214097">
                  <a:extLst>
                    <a:ext uri="{9D8B030D-6E8A-4147-A177-3AD203B41FA5}">
                      <a16:colId xmlns:a16="http://schemas.microsoft.com/office/drawing/2014/main" val="1236347933"/>
                    </a:ext>
                  </a:extLst>
                </a:gridCol>
                <a:gridCol w="1458017">
                  <a:extLst>
                    <a:ext uri="{9D8B030D-6E8A-4147-A177-3AD203B41FA5}">
                      <a16:colId xmlns:a16="http://schemas.microsoft.com/office/drawing/2014/main" val="3994221329"/>
                    </a:ext>
                  </a:extLst>
                </a:gridCol>
              </a:tblGrid>
              <a:tr h="318502">
                <a:tc>
                  <a:txBody>
                    <a:bodyPr/>
                    <a:lstStyle/>
                    <a:p>
                      <a:pPr algn="just"/>
                      <a:r>
                        <a:rPr lang="en-US" sz="1200" kern="100">
                          <a:effectLst/>
                        </a:rPr>
                        <a:t>Name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Description</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Cost per unit</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Number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Others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80479209"/>
                  </a:ext>
                </a:extLst>
              </a:tr>
              <a:tr h="235164">
                <a:tc>
                  <a:txBody>
                    <a:bodyPr/>
                    <a:lstStyle/>
                    <a:p>
                      <a:pPr algn="just"/>
                      <a:r>
                        <a:rPr lang="en-US" sz="1100" kern="100">
                          <a:effectLst/>
                        </a:rPr>
                        <a:t>MPU6050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100" kern="100">
                          <a:effectLst/>
                        </a:rPr>
                        <a:t>Sensors Module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a:t>
                      </a:r>
                      <a:r>
                        <a:rPr lang="en-US" sz="1200" kern="100">
                          <a:effectLst/>
                        </a:rPr>
                        <a:t>13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N/A</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83542403"/>
                  </a:ext>
                </a:extLst>
              </a:tr>
              <a:tr h="235164">
                <a:tc>
                  <a:txBody>
                    <a:bodyPr/>
                    <a:lstStyle/>
                    <a:p>
                      <a:pPr algn="just"/>
                      <a:r>
                        <a:rPr lang="en-US" sz="1200" kern="100">
                          <a:effectLst/>
                        </a:rPr>
                        <a:t>ESP8266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Wi-Fi Module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0">
                          <a:effectLst/>
                        </a:rPr>
                        <a:t>￥</a:t>
                      </a:r>
                      <a:r>
                        <a:rPr lang="en-US" sz="1200" kern="0">
                          <a:effectLst/>
                        </a:rPr>
                        <a:t>28</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1</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N/A</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11744566"/>
                  </a:ext>
                </a:extLst>
              </a:tr>
              <a:tr h="235164">
                <a:tc>
                  <a:txBody>
                    <a:bodyPr/>
                    <a:lstStyle/>
                    <a:p>
                      <a:pPr algn="just"/>
                      <a:r>
                        <a:rPr lang="en-US" sz="1200" kern="100">
                          <a:effectLst/>
                        </a:rPr>
                        <a:t>NEO-6M</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GPS Module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a:t>
                      </a:r>
                      <a:r>
                        <a:rPr lang="en-US" sz="1200" kern="100">
                          <a:effectLst/>
                        </a:rPr>
                        <a:t>42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N/A</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87730473"/>
                  </a:ext>
                </a:extLst>
              </a:tr>
              <a:tr h="235164">
                <a:tc>
                  <a:txBody>
                    <a:bodyPr/>
                    <a:lstStyle/>
                    <a:p>
                      <a:pPr algn="just"/>
                      <a:r>
                        <a:rPr lang="en-US" sz="1200" kern="100">
                          <a:effectLst/>
                        </a:rPr>
                        <a:t>Stm32F103C8T6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Control Module</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a:t>
                      </a:r>
                      <a:r>
                        <a:rPr lang="en-US" sz="1200" kern="100">
                          <a:effectLst/>
                        </a:rPr>
                        <a:t>11.3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0">
                          <a:effectLst/>
                        </a:rPr>
                        <a:t>N/A</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46801712"/>
                  </a:ext>
                </a:extLst>
              </a:tr>
              <a:tr h="235164">
                <a:tc>
                  <a:txBody>
                    <a:bodyPr/>
                    <a:lstStyle/>
                    <a:p>
                      <a:pPr algn="just"/>
                      <a:r>
                        <a:rPr lang="en-US" sz="1200" kern="100">
                          <a:effectLst/>
                        </a:rPr>
                        <a:t>18650 Battery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5V</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a:t>
                      </a:r>
                      <a:r>
                        <a:rPr lang="en-US" sz="1200" kern="100">
                          <a:effectLst/>
                        </a:rPr>
                        <a:t>45.9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N/A</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61606418"/>
                  </a:ext>
                </a:extLst>
              </a:tr>
              <a:tr h="235164">
                <a:tc>
                  <a:txBody>
                    <a:bodyPr/>
                    <a:lstStyle/>
                    <a:p>
                      <a:pPr algn="just"/>
                      <a:r>
                        <a:rPr lang="en-US" sz="1200" kern="100">
                          <a:effectLst/>
                        </a:rPr>
                        <a:t>Resistor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N/A</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a:t>
                      </a:r>
                      <a:r>
                        <a:rPr lang="en-US" sz="1200" kern="100">
                          <a:effectLst/>
                        </a:rPr>
                        <a:t>0.02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10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N/A</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06326133"/>
                  </a:ext>
                </a:extLst>
              </a:tr>
              <a:tr h="235164">
                <a:tc>
                  <a:txBody>
                    <a:bodyPr/>
                    <a:lstStyle/>
                    <a:p>
                      <a:pPr algn="just"/>
                      <a:r>
                        <a:rPr lang="en-US" sz="1200" kern="100" dirty="0">
                          <a:effectLst/>
                        </a:rPr>
                        <a:t>Capacitor</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N/A</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a:t>
                      </a:r>
                      <a:r>
                        <a:rPr lang="en-US" sz="1200" kern="100">
                          <a:effectLst/>
                        </a:rPr>
                        <a:t>0.03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10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N/A</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32389556"/>
                  </a:ext>
                </a:extLst>
              </a:tr>
            </a:tbl>
          </a:graphicData>
        </a:graphic>
      </p:graphicFrame>
      <p:sp>
        <p:nvSpPr>
          <p:cNvPr id="6" name="文本框 5">
            <a:extLst>
              <a:ext uri="{FF2B5EF4-FFF2-40B4-BE49-F238E27FC236}">
                <a16:creationId xmlns:a16="http://schemas.microsoft.com/office/drawing/2014/main" id="{E09274E9-F23B-452A-B1EE-14C26FC44A15}"/>
              </a:ext>
            </a:extLst>
          </p:cNvPr>
          <p:cNvSpPr txBox="1"/>
          <p:nvPr/>
        </p:nvSpPr>
        <p:spPr>
          <a:xfrm>
            <a:off x="4261207" y="973407"/>
            <a:ext cx="6097712" cy="369332"/>
          </a:xfrm>
          <a:prstGeom prst="rect">
            <a:avLst/>
          </a:prstGeom>
          <a:noFill/>
        </p:spPr>
        <p:txBody>
          <a:bodyPr wrap="square">
            <a:spAutoFit/>
          </a:bodyPr>
          <a:lstStyle/>
          <a:p>
            <a:r>
              <a:rPr lang="en-US" altLang="zh-CN" sz="1800" b="1" dirty="0">
                <a:effectLst/>
                <a:latin typeface="Times New Roman" panose="02020603050405020304" pitchFamily="18" charset="0"/>
                <a:ea typeface="等线" panose="02010600030101010101" pitchFamily="2" charset="-122"/>
              </a:rPr>
              <a:t>Hardware Component Cost Analysis</a:t>
            </a:r>
            <a:endParaRPr lang="zh-CN" altLang="en-US" dirty="0"/>
          </a:p>
        </p:txBody>
      </p:sp>
      <p:graphicFrame>
        <p:nvGraphicFramePr>
          <p:cNvPr id="5" name="表格 4">
            <a:extLst>
              <a:ext uri="{FF2B5EF4-FFF2-40B4-BE49-F238E27FC236}">
                <a16:creationId xmlns:a16="http://schemas.microsoft.com/office/drawing/2014/main" id="{4636A216-D530-40F1-9603-BC0D8A768D01}"/>
              </a:ext>
            </a:extLst>
          </p:cNvPr>
          <p:cNvGraphicFramePr>
            <a:graphicFrameLocks noGrp="1"/>
          </p:cNvGraphicFramePr>
          <p:nvPr>
            <p:extLst>
              <p:ext uri="{D42A27DB-BD31-4B8C-83A1-F6EECF244321}">
                <p14:modId xmlns:p14="http://schemas.microsoft.com/office/powerpoint/2010/main" val="1409054530"/>
              </p:ext>
            </p:extLst>
          </p:nvPr>
        </p:nvGraphicFramePr>
        <p:xfrm>
          <a:off x="2722651" y="4475954"/>
          <a:ext cx="7161088" cy="897426"/>
        </p:xfrm>
        <a:graphic>
          <a:graphicData uri="http://schemas.openxmlformats.org/drawingml/2006/table">
            <a:tbl>
              <a:tblPr firstRow="1" firstCol="1" bandRow="1">
                <a:tableStyleId>{5C22544A-7EE6-4342-B048-85BDC9FD1C3A}</a:tableStyleId>
              </a:tblPr>
              <a:tblGrid>
                <a:gridCol w="1432045">
                  <a:extLst>
                    <a:ext uri="{9D8B030D-6E8A-4147-A177-3AD203B41FA5}">
                      <a16:colId xmlns:a16="http://schemas.microsoft.com/office/drawing/2014/main" val="2681059345"/>
                    </a:ext>
                  </a:extLst>
                </a:gridCol>
                <a:gridCol w="1432045">
                  <a:extLst>
                    <a:ext uri="{9D8B030D-6E8A-4147-A177-3AD203B41FA5}">
                      <a16:colId xmlns:a16="http://schemas.microsoft.com/office/drawing/2014/main" val="813205011"/>
                    </a:ext>
                  </a:extLst>
                </a:gridCol>
                <a:gridCol w="1432045">
                  <a:extLst>
                    <a:ext uri="{9D8B030D-6E8A-4147-A177-3AD203B41FA5}">
                      <a16:colId xmlns:a16="http://schemas.microsoft.com/office/drawing/2014/main" val="1204528939"/>
                    </a:ext>
                  </a:extLst>
                </a:gridCol>
                <a:gridCol w="1432045">
                  <a:extLst>
                    <a:ext uri="{9D8B030D-6E8A-4147-A177-3AD203B41FA5}">
                      <a16:colId xmlns:a16="http://schemas.microsoft.com/office/drawing/2014/main" val="900697561"/>
                    </a:ext>
                  </a:extLst>
                </a:gridCol>
                <a:gridCol w="1432908">
                  <a:extLst>
                    <a:ext uri="{9D8B030D-6E8A-4147-A177-3AD203B41FA5}">
                      <a16:colId xmlns:a16="http://schemas.microsoft.com/office/drawing/2014/main" val="1851951862"/>
                    </a:ext>
                  </a:extLst>
                </a:gridCol>
              </a:tblGrid>
              <a:tr h="448713">
                <a:tc>
                  <a:txBody>
                    <a:bodyPr/>
                    <a:lstStyle/>
                    <a:p>
                      <a:pPr algn="just"/>
                      <a:r>
                        <a:rPr lang="en-US" sz="1200" kern="100">
                          <a:effectLst/>
                        </a:rPr>
                        <a:t>Device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Description</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Cost per unit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Rent Hour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Total Cost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16844022"/>
                  </a:ext>
                </a:extLst>
              </a:tr>
              <a:tr h="448713">
                <a:tc>
                  <a:txBody>
                    <a:bodyPr/>
                    <a:lstStyle/>
                    <a:p>
                      <a:pPr algn="just"/>
                      <a:r>
                        <a:rPr lang="en-US" sz="1200" kern="100">
                          <a:effectLst/>
                        </a:rPr>
                        <a:t>Rent Bicycle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Tested Vehicle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a:t>
                      </a:r>
                      <a:r>
                        <a:rPr lang="en-US" sz="1200" kern="100">
                          <a:effectLst/>
                        </a:rPr>
                        <a:t>2/hour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30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100" dirty="0">
                          <a:effectLst/>
                        </a:rPr>
                        <a:t>￥</a:t>
                      </a:r>
                      <a:r>
                        <a:rPr lang="en-US" sz="1200" kern="100" dirty="0">
                          <a:effectLst/>
                        </a:rPr>
                        <a:t>60</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72034562"/>
                  </a:ext>
                </a:extLst>
              </a:tr>
            </a:tbl>
          </a:graphicData>
        </a:graphic>
      </p:graphicFrame>
      <p:sp>
        <p:nvSpPr>
          <p:cNvPr id="9" name="文本框 8">
            <a:extLst>
              <a:ext uri="{FF2B5EF4-FFF2-40B4-BE49-F238E27FC236}">
                <a16:creationId xmlns:a16="http://schemas.microsoft.com/office/drawing/2014/main" id="{C3415504-6933-4487-BEEB-26F6481D9C0E}"/>
              </a:ext>
            </a:extLst>
          </p:cNvPr>
          <p:cNvSpPr txBox="1"/>
          <p:nvPr/>
        </p:nvSpPr>
        <p:spPr>
          <a:xfrm>
            <a:off x="4250931" y="3986637"/>
            <a:ext cx="6097712" cy="369332"/>
          </a:xfrm>
          <a:prstGeom prst="rect">
            <a:avLst/>
          </a:prstGeom>
          <a:noFill/>
        </p:spPr>
        <p:txBody>
          <a:bodyPr wrap="square">
            <a:spAutoFit/>
          </a:bodyPr>
          <a:lstStyle/>
          <a:p>
            <a:r>
              <a:rPr lang="en-US" altLang="zh-CN" sz="1800" b="1" dirty="0">
                <a:effectLst/>
                <a:latin typeface="Times New Roman" panose="02020603050405020304" pitchFamily="18" charset="0"/>
                <a:ea typeface="等线" panose="02010600030101010101" pitchFamily="2" charset="-122"/>
              </a:rPr>
              <a:t>Mechanical Component Cost Analysis</a:t>
            </a:r>
            <a:endParaRPr lang="zh-CN" altLang="en-US" dirty="0"/>
          </a:p>
        </p:txBody>
      </p:sp>
    </p:spTree>
    <p:extLst>
      <p:ext uri="{BB962C8B-B14F-4D97-AF65-F5344CB8AC3E}">
        <p14:creationId xmlns:p14="http://schemas.microsoft.com/office/powerpoint/2010/main" val="34946128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1+#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zh-CN" sz="3200" dirty="0"/>
              <a:t>Cost Analysis</a:t>
            </a:r>
            <a:endParaRPr kumimoji="1" lang="zh-CN" altLang="en-US" sz="3200" dirty="0">
              <a:solidFill>
                <a:prstClr val="black">
                  <a:lumMod val="75000"/>
                  <a:lumOff val="25000"/>
                </a:prstClr>
              </a:solidFill>
              <a:latin typeface="Agency FB" panose="020B0503020202020204" pitchFamily="34" charset="0"/>
            </a:endParaRPr>
          </a:p>
        </p:txBody>
      </p:sp>
      <p:sp>
        <p:nvSpPr>
          <p:cNvPr id="2" name="e7d195523061f1c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graphicFrame>
        <p:nvGraphicFramePr>
          <p:cNvPr id="10" name="表格 9">
            <a:extLst>
              <a:ext uri="{FF2B5EF4-FFF2-40B4-BE49-F238E27FC236}">
                <a16:creationId xmlns:a16="http://schemas.microsoft.com/office/drawing/2014/main" id="{436D03CD-95F6-44F4-AC80-286035371C9F}"/>
              </a:ext>
            </a:extLst>
          </p:cNvPr>
          <p:cNvGraphicFramePr>
            <a:graphicFrameLocks noGrp="1"/>
          </p:cNvGraphicFramePr>
          <p:nvPr>
            <p:extLst>
              <p:ext uri="{D42A27DB-BD31-4B8C-83A1-F6EECF244321}">
                <p14:modId xmlns:p14="http://schemas.microsoft.com/office/powerpoint/2010/main" val="968238965"/>
              </p:ext>
            </p:extLst>
          </p:nvPr>
        </p:nvGraphicFramePr>
        <p:xfrm>
          <a:off x="2702101" y="1527675"/>
          <a:ext cx="6705974" cy="1718470"/>
        </p:xfrm>
        <a:graphic>
          <a:graphicData uri="http://schemas.openxmlformats.org/drawingml/2006/table">
            <a:tbl>
              <a:tblPr firstRow="1" firstCol="1" bandRow="1">
                <a:tableStyleId>{5C22544A-7EE6-4342-B048-85BDC9FD1C3A}</a:tableStyleId>
              </a:tblPr>
              <a:tblGrid>
                <a:gridCol w="1341033">
                  <a:extLst>
                    <a:ext uri="{9D8B030D-6E8A-4147-A177-3AD203B41FA5}">
                      <a16:colId xmlns:a16="http://schemas.microsoft.com/office/drawing/2014/main" val="1485338854"/>
                    </a:ext>
                  </a:extLst>
                </a:gridCol>
                <a:gridCol w="1341033">
                  <a:extLst>
                    <a:ext uri="{9D8B030D-6E8A-4147-A177-3AD203B41FA5}">
                      <a16:colId xmlns:a16="http://schemas.microsoft.com/office/drawing/2014/main" val="1885299184"/>
                    </a:ext>
                  </a:extLst>
                </a:gridCol>
                <a:gridCol w="1341033">
                  <a:extLst>
                    <a:ext uri="{9D8B030D-6E8A-4147-A177-3AD203B41FA5}">
                      <a16:colId xmlns:a16="http://schemas.microsoft.com/office/drawing/2014/main" val="987331100"/>
                    </a:ext>
                  </a:extLst>
                </a:gridCol>
                <a:gridCol w="1341033">
                  <a:extLst>
                    <a:ext uri="{9D8B030D-6E8A-4147-A177-3AD203B41FA5}">
                      <a16:colId xmlns:a16="http://schemas.microsoft.com/office/drawing/2014/main" val="2101825112"/>
                    </a:ext>
                  </a:extLst>
                </a:gridCol>
                <a:gridCol w="1341842">
                  <a:extLst>
                    <a:ext uri="{9D8B030D-6E8A-4147-A177-3AD203B41FA5}">
                      <a16:colId xmlns:a16="http://schemas.microsoft.com/office/drawing/2014/main" val="2811055846"/>
                    </a:ext>
                  </a:extLst>
                </a:gridCol>
              </a:tblGrid>
              <a:tr h="343694">
                <a:tc>
                  <a:txBody>
                    <a:bodyPr/>
                    <a:lstStyle/>
                    <a:p>
                      <a:pPr algn="just"/>
                      <a:r>
                        <a:rPr lang="en-US" sz="1200" kern="100">
                          <a:effectLst/>
                        </a:rPr>
                        <a:t>Name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Hourly Wage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Total Hour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Total Cost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Other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81671094"/>
                  </a:ext>
                </a:extLst>
              </a:tr>
              <a:tr h="343694">
                <a:tc>
                  <a:txBody>
                    <a:bodyPr/>
                    <a:lstStyle/>
                    <a:p>
                      <a:pPr algn="just"/>
                      <a:r>
                        <a:rPr lang="en-US" sz="1200" kern="100">
                          <a:effectLst/>
                        </a:rPr>
                        <a:t>Yuhang Chen</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a:t>
                      </a:r>
                      <a:r>
                        <a:rPr lang="en-US" sz="1200" kern="100">
                          <a:effectLst/>
                        </a:rPr>
                        <a:t>90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120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0">
                          <a:effectLst/>
                        </a:rPr>
                        <a:t>￥</a:t>
                      </a:r>
                      <a:r>
                        <a:rPr lang="en-US" sz="1200" kern="0">
                          <a:effectLst/>
                        </a:rPr>
                        <a:t>10800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N/A</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70054044"/>
                  </a:ext>
                </a:extLst>
              </a:tr>
              <a:tr h="343694">
                <a:tc>
                  <a:txBody>
                    <a:bodyPr/>
                    <a:lstStyle/>
                    <a:p>
                      <a:pPr algn="just"/>
                      <a:r>
                        <a:rPr lang="en-US" sz="1200" kern="100">
                          <a:effectLst/>
                        </a:rPr>
                        <a:t>Yichen Li</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0">
                          <a:effectLst/>
                        </a:rPr>
                        <a:t>￥</a:t>
                      </a:r>
                      <a:r>
                        <a:rPr lang="en-US" sz="1200" kern="0">
                          <a:effectLst/>
                        </a:rPr>
                        <a:t>90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120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0">
                          <a:effectLst/>
                        </a:rPr>
                        <a:t>￥</a:t>
                      </a:r>
                      <a:r>
                        <a:rPr lang="en-US" sz="1200" kern="0">
                          <a:effectLst/>
                        </a:rPr>
                        <a:t>10800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N/A</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759767972"/>
                  </a:ext>
                </a:extLst>
              </a:tr>
              <a:tr h="343694">
                <a:tc>
                  <a:txBody>
                    <a:bodyPr/>
                    <a:lstStyle/>
                    <a:p>
                      <a:pPr algn="just"/>
                      <a:r>
                        <a:rPr lang="en-US" sz="1200" kern="100">
                          <a:effectLst/>
                        </a:rPr>
                        <a:t>Jingyao Dai</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0">
                          <a:effectLst/>
                        </a:rPr>
                        <a:t>￥</a:t>
                      </a:r>
                      <a:r>
                        <a:rPr lang="en-US" sz="1200" kern="0">
                          <a:effectLst/>
                        </a:rPr>
                        <a:t>90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120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0">
                          <a:effectLst/>
                        </a:rPr>
                        <a:t>￥</a:t>
                      </a:r>
                      <a:r>
                        <a:rPr lang="en-US" sz="1200" kern="0">
                          <a:effectLst/>
                        </a:rPr>
                        <a:t>10800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N/A</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77827780"/>
                  </a:ext>
                </a:extLst>
              </a:tr>
              <a:tr h="343694">
                <a:tc>
                  <a:txBody>
                    <a:bodyPr/>
                    <a:lstStyle/>
                    <a:p>
                      <a:pPr algn="just"/>
                      <a:r>
                        <a:rPr lang="en-US" sz="1200" kern="100">
                          <a:effectLst/>
                        </a:rPr>
                        <a:t>Yihang Yang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0">
                          <a:effectLst/>
                        </a:rPr>
                        <a:t>￥</a:t>
                      </a:r>
                      <a:r>
                        <a:rPr lang="en-US" sz="1200" kern="0">
                          <a:effectLst/>
                        </a:rPr>
                        <a:t>90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120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200" kern="0">
                          <a:effectLst/>
                        </a:rPr>
                        <a:t>￥</a:t>
                      </a:r>
                      <a:r>
                        <a:rPr lang="en-US" sz="1200" kern="0">
                          <a:effectLst/>
                        </a:rPr>
                        <a:t>10800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N/A</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17223692"/>
                  </a:ext>
                </a:extLst>
              </a:tr>
            </a:tbl>
          </a:graphicData>
        </a:graphic>
      </p:graphicFrame>
      <p:sp>
        <p:nvSpPr>
          <p:cNvPr id="11" name="文本框 10">
            <a:extLst>
              <a:ext uri="{FF2B5EF4-FFF2-40B4-BE49-F238E27FC236}">
                <a16:creationId xmlns:a16="http://schemas.microsoft.com/office/drawing/2014/main" id="{87DE923C-41E0-4D70-A15E-8A7F1034B6E5}"/>
              </a:ext>
            </a:extLst>
          </p:cNvPr>
          <p:cNvSpPr txBox="1"/>
          <p:nvPr/>
        </p:nvSpPr>
        <p:spPr>
          <a:xfrm>
            <a:off x="4476964" y="1014506"/>
            <a:ext cx="6097712" cy="369332"/>
          </a:xfrm>
          <a:prstGeom prst="rect">
            <a:avLst/>
          </a:prstGeom>
          <a:noFill/>
        </p:spPr>
        <p:txBody>
          <a:bodyPr wrap="square">
            <a:spAutoFit/>
          </a:bodyPr>
          <a:lstStyle/>
          <a:p>
            <a:r>
              <a:rPr lang="en-US" altLang="zh-CN" sz="1800" b="1" dirty="0">
                <a:effectLst/>
                <a:latin typeface="Times New Roman" panose="02020603050405020304" pitchFamily="18" charset="0"/>
                <a:ea typeface="等线" panose="02010600030101010101" pitchFamily="2" charset="-122"/>
              </a:rPr>
              <a:t>Labor Component Cost Analysis</a:t>
            </a:r>
            <a:endParaRPr lang="zh-CN" altLang="en-US" dirty="0"/>
          </a:p>
        </p:txBody>
      </p:sp>
      <p:sp>
        <p:nvSpPr>
          <p:cNvPr id="13" name="文本框 12">
            <a:extLst>
              <a:ext uri="{FF2B5EF4-FFF2-40B4-BE49-F238E27FC236}">
                <a16:creationId xmlns:a16="http://schemas.microsoft.com/office/drawing/2014/main" id="{BBAD6B52-0E1D-4225-992F-0297E7B7C3A7}"/>
              </a:ext>
            </a:extLst>
          </p:cNvPr>
          <p:cNvSpPr txBox="1"/>
          <p:nvPr/>
        </p:nvSpPr>
        <p:spPr>
          <a:xfrm>
            <a:off x="4220110" y="3786216"/>
            <a:ext cx="6097712" cy="369332"/>
          </a:xfrm>
          <a:prstGeom prst="rect">
            <a:avLst/>
          </a:prstGeom>
          <a:noFill/>
        </p:spPr>
        <p:txBody>
          <a:bodyPr wrap="square">
            <a:spAutoFit/>
          </a:bodyPr>
          <a:lstStyle/>
          <a:p>
            <a:r>
              <a:rPr lang="en-US" altLang="zh-CN" sz="1800" b="1" dirty="0">
                <a:effectLst/>
                <a:latin typeface="Times New Roman" panose="02020603050405020304" pitchFamily="18" charset="0"/>
                <a:ea typeface="等线" panose="02010600030101010101" pitchFamily="2" charset="-122"/>
              </a:rPr>
              <a:t>Software Component Cost Analysis</a:t>
            </a:r>
            <a:endParaRPr lang="zh-CN" altLang="en-US" dirty="0"/>
          </a:p>
        </p:txBody>
      </p:sp>
      <p:graphicFrame>
        <p:nvGraphicFramePr>
          <p:cNvPr id="12" name="表格 11">
            <a:extLst>
              <a:ext uri="{FF2B5EF4-FFF2-40B4-BE49-F238E27FC236}">
                <a16:creationId xmlns:a16="http://schemas.microsoft.com/office/drawing/2014/main" id="{4BA7A998-E043-406D-9F40-B13A25A583A2}"/>
              </a:ext>
            </a:extLst>
          </p:cNvPr>
          <p:cNvGraphicFramePr>
            <a:graphicFrameLocks noGrp="1"/>
          </p:cNvGraphicFramePr>
          <p:nvPr>
            <p:extLst>
              <p:ext uri="{D42A27DB-BD31-4B8C-83A1-F6EECF244321}">
                <p14:modId xmlns:p14="http://schemas.microsoft.com/office/powerpoint/2010/main" val="286921003"/>
              </p:ext>
            </p:extLst>
          </p:nvPr>
        </p:nvGraphicFramePr>
        <p:xfrm>
          <a:off x="2671277" y="4325420"/>
          <a:ext cx="6705974" cy="860772"/>
        </p:xfrm>
        <a:graphic>
          <a:graphicData uri="http://schemas.openxmlformats.org/drawingml/2006/table">
            <a:tbl>
              <a:tblPr firstRow="1" firstCol="1" bandRow="1">
                <a:tableStyleId>{5C22544A-7EE6-4342-B048-85BDC9FD1C3A}</a:tableStyleId>
              </a:tblPr>
              <a:tblGrid>
                <a:gridCol w="1341033">
                  <a:extLst>
                    <a:ext uri="{9D8B030D-6E8A-4147-A177-3AD203B41FA5}">
                      <a16:colId xmlns:a16="http://schemas.microsoft.com/office/drawing/2014/main" val="225448793"/>
                    </a:ext>
                  </a:extLst>
                </a:gridCol>
                <a:gridCol w="1341033">
                  <a:extLst>
                    <a:ext uri="{9D8B030D-6E8A-4147-A177-3AD203B41FA5}">
                      <a16:colId xmlns:a16="http://schemas.microsoft.com/office/drawing/2014/main" val="3673924401"/>
                    </a:ext>
                  </a:extLst>
                </a:gridCol>
                <a:gridCol w="1341033">
                  <a:extLst>
                    <a:ext uri="{9D8B030D-6E8A-4147-A177-3AD203B41FA5}">
                      <a16:colId xmlns:a16="http://schemas.microsoft.com/office/drawing/2014/main" val="3273824682"/>
                    </a:ext>
                  </a:extLst>
                </a:gridCol>
                <a:gridCol w="1341033">
                  <a:extLst>
                    <a:ext uri="{9D8B030D-6E8A-4147-A177-3AD203B41FA5}">
                      <a16:colId xmlns:a16="http://schemas.microsoft.com/office/drawing/2014/main" val="1820827013"/>
                    </a:ext>
                  </a:extLst>
                </a:gridCol>
                <a:gridCol w="1341842">
                  <a:extLst>
                    <a:ext uri="{9D8B030D-6E8A-4147-A177-3AD203B41FA5}">
                      <a16:colId xmlns:a16="http://schemas.microsoft.com/office/drawing/2014/main" val="425335355"/>
                    </a:ext>
                  </a:extLst>
                </a:gridCol>
              </a:tblGrid>
              <a:tr h="430386">
                <a:tc>
                  <a:txBody>
                    <a:bodyPr/>
                    <a:lstStyle/>
                    <a:p>
                      <a:pPr algn="just"/>
                      <a:r>
                        <a:rPr lang="en-US" sz="1200" kern="100" dirty="0">
                          <a:effectLst/>
                        </a:rPr>
                        <a:t>Name</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Description</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Cost per Unit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Number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Others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70331703"/>
                  </a:ext>
                </a:extLst>
              </a:tr>
              <a:tr h="430386">
                <a:tc>
                  <a:txBody>
                    <a:bodyPr/>
                    <a:lstStyle/>
                    <a:p>
                      <a:pPr algn="just"/>
                      <a:r>
                        <a:rPr lang="en-US" sz="1200" kern="100" dirty="0">
                          <a:effectLst/>
                        </a:rPr>
                        <a:t>Server Rent</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Vlutr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Per month</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94856103"/>
                  </a:ext>
                </a:extLst>
              </a:tr>
            </a:tbl>
          </a:graphicData>
        </a:graphic>
      </p:graphicFrame>
    </p:spTree>
    <p:extLst>
      <p:ext uri="{BB962C8B-B14F-4D97-AF65-F5344CB8AC3E}">
        <p14:creationId xmlns:p14="http://schemas.microsoft.com/office/powerpoint/2010/main" val="286361687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1+#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zh-CN" sz="3200" dirty="0"/>
              <a:t>Schedule</a:t>
            </a:r>
            <a:endParaRPr kumimoji="1" lang="zh-CN" altLang="en-US" sz="3200" dirty="0">
              <a:solidFill>
                <a:prstClr val="black">
                  <a:lumMod val="75000"/>
                  <a:lumOff val="25000"/>
                </a:prstClr>
              </a:solidFill>
              <a:latin typeface="Agency FB" panose="020B0503020202020204" pitchFamily="34" charset="0"/>
            </a:endParaRPr>
          </a:p>
        </p:txBody>
      </p:sp>
      <p:sp>
        <p:nvSpPr>
          <p:cNvPr id="2" name="e7d195523061f1c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graphicFrame>
        <p:nvGraphicFramePr>
          <p:cNvPr id="7" name="表格 6">
            <a:extLst>
              <a:ext uri="{FF2B5EF4-FFF2-40B4-BE49-F238E27FC236}">
                <a16:creationId xmlns:a16="http://schemas.microsoft.com/office/drawing/2014/main" id="{9F1191D2-D36C-4389-B92E-005901685C0D}"/>
              </a:ext>
            </a:extLst>
          </p:cNvPr>
          <p:cNvGraphicFramePr>
            <a:graphicFrameLocks noGrp="1"/>
          </p:cNvGraphicFramePr>
          <p:nvPr>
            <p:extLst>
              <p:ext uri="{D42A27DB-BD31-4B8C-83A1-F6EECF244321}">
                <p14:modId xmlns:p14="http://schemas.microsoft.com/office/powerpoint/2010/main" val="4125868944"/>
              </p:ext>
            </p:extLst>
          </p:nvPr>
        </p:nvGraphicFramePr>
        <p:xfrm>
          <a:off x="2781937" y="857219"/>
          <a:ext cx="6628126" cy="5338621"/>
        </p:xfrm>
        <a:graphic>
          <a:graphicData uri="http://schemas.openxmlformats.org/drawingml/2006/table">
            <a:tbl>
              <a:tblPr firstRow="1" firstCol="1" bandRow="1">
                <a:tableStyleId>{5C22544A-7EE6-4342-B048-85BDC9FD1C3A}</a:tableStyleId>
              </a:tblPr>
              <a:tblGrid>
                <a:gridCol w="2729528">
                  <a:extLst>
                    <a:ext uri="{9D8B030D-6E8A-4147-A177-3AD203B41FA5}">
                      <a16:colId xmlns:a16="http://schemas.microsoft.com/office/drawing/2014/main" val="2496332546"/>
                    </a:ext>
                  </a:extLst>
                </a:gridCol>
                <a:gridCol w="2729528">
                  <a:extLst>
                    <a:ext uri="{9D8B030D-6E8A-4147-A177-3AD203B41FA5}">
                      <a16:colId xmlns:a16="http://schemas.microsoft.com/office/drawing/2014/main" val="1942042837"/>
                    </a:ext>
                  </a:extLst>
                </a:gridCol>
                <a:gridCol w="1169070">
                  <a:extLst>
                    <a:ext uri="{9D8B030D-6E8A-4147-A177-3AD203B41FA5}">
                      <a16:colId xmlns:a16="http://schemas.microsoft.com/office/drawing/2014/main" val="1946967239"/>
                    </a:ext>
                  </a:extLst>
                </a:gridCol>
              </a:tblGrid>
              <a:tr h="148295">
                <a:tc>
                  <a:txBody>
                    <a:bodyPr/>
                    <a:lstStyle/>
                    <a:p>
                      <a:pPr algn="just"/>
                      <a:r>
                        <a:rPr lang="en-US" sz="800" kern="100">
                          <a:effectLst/>
                        </a:rPr>
                        <a:t>Week</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Content</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Member</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4090678659"/>
                  </a:ext>
                </a:extLst>
              </a:tr>
              <a:tr h="148295">
                <a:tc rowSpan="5">
                  <a:txBody>
                    <a:bodyPr/>
                    <a:lstStyle/>
                    <a:p>
                      <a:pPr algn="just"/>
                      <a:r>
                        <a:rPr lang="en-US" sz="800" kern="100">
                          <a:effectLst/>
                        </a:rPr>
                        <a:t>3/21-4/3</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Sensor testing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Zhengwei Dai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3098601272"/>
                  </a:ext>
                </a:extLst>
              </a:tr>
              <a:tr h="148295">
                <a:tc vMerge="1">
                  <a:txBody>
                    <a:bodyPr/>
                    <a:lstStyle/>
                    <a:p>
                      <a:endParaRPr lang="zh-CN" altLang="en-US"/>
                    </a:p>
                  </a:txBody>
                  <a:tcPr/>
                </a:tc>
                <a:tc>
                  <a:txBody>
                    <a:bodyPr/>
                    <a:lstStyle/>
                    <a:p>
                      <a:pPr algn="just"/>
                      <a:r>
                        <a:rPr lang="en-US" sz="800" kern="100">
                          <a:effectLst/>
                        </a:rPr>
                        <a:t>Server design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Yuhang Chen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577299808"/>
                  </a:ext>
                </a:extLst>
              </a:tr>
              <a:tr h="148295">
                <a:tc vMerge="1">
                  <a:txBody>
                    <a:bodyPr/>
                    <a:lstStyle/>
                    <a:p>
                      <a:endParaRPr lang="zh-CN" altLang="en-US"/>
                    </a:p>
                  </a:txBody>
                  <a:tcPr/>
                </a:tc>
                <a:tc>
                  <a:txBody>
                    <a:bodyPr/>
                    <a:lstStyle/>
                    <a:p>
                      <a:pPr algn="just"/>
                      <a:r>
                        <a:rPr lang="en-US" sz="800" kern="100">
                          <a:effectLst/>
                        </a:rPr>
                        <a:t>Methods of feature extraction collection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Yihang Yang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2426861406"/>
                  </a:ext>
                </a:extLst>
              </a:tr>
              <a:tr h="148295">
                <a:tc vMerge="1">
                  <a:txBody>
                    <a:bodyPr/>
                    <a:lstStyle/>
                    <a:p>
                      <a:endParaRPr lang="zh-CN" altLang="en-US"/>
                    </a:p>
                  </a:txBody>
                  <a:tcPr/>
                </a:tc>
                <a:tc>
                  <a:txBody>
                    <a:bodyPr/>
                    <a:lstStyle/>
                    <a:p>
                      <a:pPr algn="just"/>
                      <a:r>
                        <a:rPr lang="en-US" sz="800" kern="100">
                          <a:effectLst/>
                        </a:rPr>
                        <a:t>Model collection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Yichen Li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1559546468"/>
                  </a:ext>
                </a:extLst>
              </a:tr>
              <a:tr h="148295">
                <a:tc vMerge="1">
                  <a:txBody>
                    <a:bodyPr/>
                    <a:lstStyle/>
                    <a:p>
                      <a:endParaRPr lang="zh-CN" altLang="en-US"/>
                    </a:p>
                  </a:txBody>
                  <a:tcPr/>
                </a:tc>
                <a:tc>
                  <a:txBody>
                    <a:bodyPr/>
                    <a:lstStyle/>
                    <a:p>
                      <a:pPr algn="just"/>
                      <a:r>
                        <a:rPr lang="en-US" sz="800" kern="100">
                          <a:effectLst/>
                        </a:rPr>
                        <a:t>Design Document and Design Review</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Team</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1114517394"/>
                  </a:ext>
                </a:extLst>
              </a:tr>
              <a:tr h="148295">
                <a:tc rowSpan="5">
                  <a:txBody>
                    <a:bodyPr/>
                    <a:lstStyle/>
                    <a:p>
                      <a:pPr algn="just"/>
                      <a:r>
                        <a:rPr lang="en-US" sz="800" kern="100">
                          <a:effectLst/>
                        </a:rPr>
                        <a:t>4/4-4/10</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Connection between sensor and microcontroller</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Zhengwei Dai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2420580842"/>
                  </a:ext>
                </a:extLst>
              </a:tr>
              <a:tr h="148295">
                <a:tc vMerge="1">
                  <a:txBody>
                    <a:bodyPr/>
                    <a:lstStyle/>
                    <a:p>
                      <a:endParaRPr lang="zh-CN" altLang="en-US"/>
                    </a:p>
                  </a:txBody>
                  <a:tcPr/>
                </a:tc>
                <a:tc>
                  <a:txBody>
                    <a:bodyPr/>
                    <a:lstStyle/>
                    <a:p>
                      <a:pPr algn="just"/>
                      <a:r>
                        <a:rPr lang="en-US" sz="800" kern="100">
                          <a:effectLst/>
                        </a:rPr>
                        <a:t>WIFI module building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Yuhang Chen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4071441201"/>
                  </a:ext>
                </a:extLst>
              </a:tr>
              <a:tr h="148295">
                <a:tc vMerge="1">
                  <a:txBody>
                    <a:bodyPr/>
                    <a:lstStyle/>
                    <a:p>
                      <a:endParaRPr lang="zh-CN" altLang="en-US"/>
                    </a:p>
                  </a:txBody>
                  <a:tcPr/>
                </a:tc>
                <a:tc>
                  <a:txBody>
                    <a:bodyPr/>
                    <a:lstStyle/>
                    <a:p>
                      <a:pPr algn="just"/>
                      <a:r>
                        <a:rPr lang="en-US" sz="800" kern="100">
                          <a:effectLst/>
                        </a:rPr>
                        <a:t>Design filtering and segmentation subsystem</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Yihang Yang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3970631460"/>
                  </a:ext>
                </a:extLst>
              </a:tr>
              <a:tr h="148295">
                <a:tc vMerge="1">
                  <a:txBody>
                    <a:bodyPr/>
                    <a:lstStyle/>
                    <a:p>
                      <a:endParaRPr lang="zh-CN" altLang="en-US"/>
                    </a:p>
                  </a:txBody>
                  <a:tcPr/>
                </a:tc>
                <a:tc>
                  <a:txBody>
                    <a:bodyPr/>
                    <a:lstStyle/>
                    <a:p>
                      <a:pPr algn="just"/>
                      <a:r>
                        <a:rPr lang="en-US" sz="800" kern="100">
                          <a:effectLst/>
                        </a:rPr>
                        <a:t>Data collection test</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Yichen Li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600564370"/>
                  </a:ext>
                </a:extLst>
              </a:tr>
              <a:tr h="148295">
                <a:tc vMerge="1">
                  <a:txBody>
                    <a:bodyPr/>
                    <a:lstStyle/>
                    <a:p>
                      <a:endParaRPr lang="zh-CN" altLang="en-US"/>
                    </a:p>
                  </a:txBody>
                  <a:tcPr/>
                </a:tc>
                <a:tc>
                  <a:txBody>
                    <a:bodyPr/>
                    <a:lstStyle/>
                    <a:p>
                      <a:pPr algn="just"/>
                      <a:r>
                        <a:rPr lang="en-US" sz="800" kern="100">
                          <a:effectLst/>
                        </a:rPr>
                        <a:t>Microcontroller Programming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Team</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3668042534"/>
                  </a:ext>
                </a:extLst>
              </a:tr>
              <a:tr h="148295">
                <a:tc rowSpan="4">
                  <a:txBody>
                    <a:bodyPr/>
                    <a:lstStyle/>
                    <a:p>
                      <a:pPr algn="just"/>
                      <a:r>
                        <a:rPr lang="en-US" sz="800" kern="100">
                          <a:effectLst/>
                        </a:rPr>
                        <a:t>4/11-4/17</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Detailed PCB design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Zhengwei Dai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3692668830"/>
                  </a:ext>
                </a:extLst>
              </a:tr>
              <a:tr h="148295">
                <a:tc vMerge="1">
                  <a:txBody>
                    <a:bodyPr/>
                    <a:lstStyle/>
                    <a:p>
                      <a:endParaRPr lang="zh-CN" altLang="en-US"/>
                    </a:p>
                  </a:txBody>
                  <a:tcPr/>
                </a:tc>
                <a:tc>
                  <a:txBody>
                    <a:bodyPr/>
                    <a:lstStyle/>
                    <a:p>
                      <a:pPr algn="just"/>
                      <a:r>
                        <a:rPr lang="en-US" sz="800" kern="100">
                          <a:effectLst/>
                        </a:rPr>
                        <a:t>Establishing connection between PCB and server</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Yuhang Chen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350352677"/>
                  </a:ext>
                </a:extLst>
              </a:tr>
              <a:tr h="148295">
                <a:tc vMerge="1">
                  <a:txBody>
                    <a:bodyPr/>
                    <a:lstStyle/>
                    <a:p>
                      <a:endParaRPr lang="zh-CN" altLang="en-US"/>
                    </a:p>
                  </a:txBody>
                  <a:tcPr/>
                </a:tc>
                <a:tc>
                  <a:txBody>
                    <a:bodyPr/>
                    <a:lstStyle/>
                    <a:p>
                      <a:pPr algn="just"/>
                      <a:r>
                        <a:rPr lang="en-US" sz="800" kern="100">
                          <a:effectLst/>
                        </a:rPr>
                        <a:t>Result presentation design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Yihang Yang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1698789267"/>
                  </a:ext>
                </a:extLst>
              </a:tr>
              <a:tr h="148295">
                <a:tc vMerge="1">
                  <a:txBody>
                    <a:bodyPr/>
                    <a:lstStyle/>
                    <a:p>
                      <a:endParaRPr lang="zh-CN" altLang="en-US"/>
                    </a:p>
                  </a:txBody>
                  <a:tcPr/>
                </a:tc>
                <a:tc>
                  <a:txBody>
                    <a:bodyPr/>
                    <a:lstStyle/>
                    <a:p>
                      <a:pPr algn="just"/>
                      <a:r>
                        <a:rPr lang="en-US" sz="800" kern="100">
                          <a:effectLst/>
                        </a:rPr>
                        <a:t>Model implementation design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Yichen Li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1993383878"/>
                  </a:ext>
                </a:extLst>
              </a:tr>
              <a:tr h="148295">
                <a:tc rowSpan="4">
                  <a:txBody>
                    <a:bodyPr/>
                    <a:lstStyle/>
                    <a:p>
                      <a:pPr algn="just"/>
                      <a:r>
                        <a:rPr lang="en-US" sz="800" kern="100">
                          <a:effectLst/>
                        </a:rPr>
                        <a:t>4/18-4/24</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PCB building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Zhengwei Dai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4076525159"/>
                  </a:ext>
                </a:extLst>
              </a:tr>
              <a:tr h="148295">
                <a:tc vMerge="1">
                  <a:txBody>
                    <a:bodyPr/>
                    <a:lstStyle/>
                    <a:p>
                      <a:endParaRPr lang="zh-CN" altLang="en-US"/>
                    </a:p>
                  </a:txBody>
                  <a:tcPr/>
                </a:tc>
                <a:tc>
                  <a:txBody>
                    <a:bodyPr/>
                    <a:lstStyle/>
                    <a:p>
                      <a:pPr algn="just"/>
                      <a:r>
                        <a:rPr lang="en-US" sz="800" kern="100">
                          <a:effectLst/>
                        </a:rPr>
                        <a:t>Plan for data set collection and labeling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Yuhang Chen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132861776"/>
                  </a:ext>
                </a:extLst>
              </a:tr>
              <a:tr h="296591">
                <a:tc vMerge="1">
                  <a:txBody>
                    <a:bodyPr/>
                    <a:lstStyle/>
                    <a:p>
                      <a:endParaRPr lang="zh-CN" altLang="en-US"/>
                    </a:p>
                  </a:txBody>
                  <a:tcPr/>
                </a:tc>
                <a:tc>
                  <a:txBody>
                    <a:bodyPr/>
                    <a:lstStyle/>
                    <a:p>
                      <a:pPr algn="just"/>
                      <a:r>
                        <a:rPr lang="en-US" sz="800" kern="100">
                          <a:effectLst/>
                        </a:rPr>
                        <a:t>Filtering and Segmentation subsystem implementation on server</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Yihang Yang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1001592076"/>
                  </a:ext>
                </a:extLst>
              </a:tr>
              <a:tr h="148295">
                <a:tc vMerge="1">
                  <a:txBody>
                    <a:bodyPr/>
                    <a:lstStyle/>
                    <a:p>
                      <a:endParaRPr lang="zh-CN" altLang="en-US"/>
                    </a:p>
                  </a:txBody>
                  <a:tcPr/>
                </a:tc>
                <a:tc>
                  <a:txBody>
                    <a:bodyPr/>
                    <a:lstStyle/>
                    <a:p>
                      <a:pPr algn="just"/>
                      <a:r>
                        <a:rPr lang="en-US" sz="800" kern="100">
                          <a:effectLst/>
                        </a:rPr>
                        <a:t>Model implementation design on server</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Yichen Li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4113986664"/>
                  </a:ext>
                </a:extLst>
              </a:tr>
              <a:tr h="148295">
                <a:tc rowSpan="4">
                  <a:txBody>
                    <a:bodyPr/>
                    <a:lstStyle/>
                    <a:p>
                      <a:pPr algn="just"/>
                      <a:r>
                        <a:rPr lang="en-US" sz="800" kern="100">
                          <a:effectLst/>
                        </a:rPr>
                        <a:t>4/25-5/1</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PCB debugging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Zhengwei Dai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1884824311"/>
                  </a:ext>
                </a:extLst>
              </a:tr>
              <a:tr h="148295">
                <a:tc vMerge="1">
                  <a:txBody>
                    <a:bodyPr/>
                    <a:lstStyle/>
                    <a:p>
                      <a:endParaRPr lang="zh-CN" altLang="en-US"/>
                    </a:p>
                  </a:txBody>
                  <a:tcPr/>
                </a:tc>
                <a:tc rowSpan="3">
                  <a:txBody>
                    <a:bodyPr/>
                    <a:lstStyle/>
                    <a:p>
                      <a:pPr algn="just"/>
                      <a:r>
                        <a:rPr lang="en-US" sz="800" kern="100">
                          <a:effectLst/>
                        </a:rPr>
                        <a:t>Data set collection and labelling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Yuhang Chen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218242479"/>
                  </a:ext>
                </a:extLst>
              </a:tr>
              <a:tr h="148295">
                <a:tc vMerge="1">
                  <a:txBody>
                    <a:bodyPr/>
                    <a:lstStyle/>
                    <a:p>
                      <a:endParaRPr lang="zh-CN" altLang="en-US"/>
                    </a:p>
                  </a:txBody>
                  <a:tcPr/>
                </a:tc>
                <a:tc vMerge="1">
                  <a:txBody>
                    <a:bodyPr/>
                    <a:lstStyle/>
                    <a:p>
                      <a:endParaRPr lang="zh-CN" altLang="en-US"/>
                    </a:p>
                  </a:txBody>
                  <a:tcPr/>
                </a:tc>
                <a:tc>
                  <a:txBody>
                    <a:bodyPr/>
                    <a:lstStyle/>
                    <a:p>
                      <a:pPr algn="just"/>
                      <a:r>
                        <a:rPr lang="en-US" sz="800" kern="100">
                          <a:effectLst/>
                        </a:rPr>
                        <a:t>Yihang Yang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2333242695"/>
                  </a:ext>
                </a:extLst>
              </a:tr>
              <a:tr h="148295">
                <a:tc vMerge="1">
                  <a:txBody>
                    <a:bodyPr/>
                    <a:lstStyle/>
                    <a:p>
                      <a:endParaRPr lang="zh-CN" altLang="en-US"/>
                    </a:p>
                  </a:txBody>
                  <a:tcPr/>
                </a:tc>
                <a:tc vMerge="1">
                  <a:txBody>
                    <a:bodyPr/>
                    <a:lstStyle/>
                    <a:p>
                      <a:endParaRPr lang="zh-CN" altLang="en-US"/>
                    </a:p>
                  </a:txBody>
                  <a:tcPr/>
                </a:tc>
                <a:tc>
                  <a:txBody>
                    <a:bodyPr/>
                    <a:lstStyle/>
                    <a:p>
                      <a:pPr algn="just"/>
                      <a:r>
                        <a:rPr lang="en-US" sz="800" kern="100">
                          <a:effectLst/>
                        </a:rPr>
                        <a:t>Yichen Li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1710115761"/>
                  </a:ext>
                </a:extLst>
              </a:tr>
              <a:tr h="148295">
                <a:tc rowSpan="4">
                  <a:txBody>
                    <a:bodyPr/>
                    <a:lstStyle/>
                    <a:p>
                      <a:pPr algn="just"/>
                      <a:r>
                        <a:rPr lang="en-US" sz="800" kern="100">
                          <a:effectLst/>
                        </a:rPr>
                        <a:t>5/2-5/8</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PCB debugging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Zhengwei Dai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89027264"/>
                  </a:ext>
                </a:extLst>
              </a:tr>
              <a:tr h="148295">
                <a:tc vMerge="1">
                  <a:txBody>
                    <a:bodyPr/>
                    <a:lstStyle/>
                    <a:p>
                      <a:endParaRPr lang="zh-CN" altLang="en-US"/>
                    </a:p>
                  </a:txBody>
                  <a:tcPr/>
                </a:tc>
                <a:tc>
                  <a:txBody>
                    <a:bodyPr/>
                    <a:lstStyle/>
                    <a:p>
                      <a:pPr algn="just"/>
                      <a:r>
                        <a:rPr lang="en-US" sz="800" kern="100">
                          <a:effectLst/>
                        </a:rPr>
                        <a:t>Server maintenance</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Yuhang Chen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3135311887"/>
                  </a:ext>
                </a:extLst>
              </a:tr>
              <a:tr h="148295">
                <a:tc vMerge="1">
                  <a:txBody>
                    <a:bodyPr/>
                    <a:lstStyle/>
                    <a:p>
                      <a:endParaRPr lang="zh-CN" altLang="en-US"/>
                    </a:p>
                  </a:txBody>
                  <a:tcPr/>
                </a:tc>
                <a:tc>
                  <a:txBody>
                    <a:bodyPr/>
                    <a:lstStyle/>
                    <a:p>
                      <a:pPr algn="just"/>
                      <a:r>
                        <a:rPr lang="en-US" sz="800" kern="100">
                          <a:effectLst/>
                        </a:rPr>
                        <a:t>Filtering and Segmentation subsystem assessment</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Yihang Yang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1931717752"/>
                  </a:ext>
                </a:extLst>
              </a:tr>
              <a:tr h="148295">
                <a:tc vMerge="1">
                  <a:txBody>
                    <a:bodyPr/>
                    <a:lstStyle/>
                    <a:p>
                      <a:endParaRPr lang="zh-CN" altLang="en-US"/>
                    </a:p>
                  </a:txBody>
                  <a:tcPr/>
                </a:tc>
                <a:tc>
                  <a:txBody>
                    <a:bodyPr/>
                    <a:lstStyle/>
                    <a:p>
                      <a:pPr algn="just"/>
                      <a:r>
                        <a:rPr lang="en-US" sz="800" kern="100">
                          <a:effectLst/>
                        </a:rPr>
                        <a:t>Classification model assessment</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Yichen Li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1788405014"/>
                  </a:ext>
                </a:extLst>
              </a:tr>
              <a:tr h="148295">
                <a:tc rowSpan="4">
                  <a:txBody>
                    <a:bodyPr/>
                    <a:lstStyle/>
                    <a:p>
                      <a:pPr algn="just"/>
                      <a:r>
                        <a:rPr lang="en-US" sz="800" kern="100">
                          <a:effectLst/>
                        </a:rPr>
                        <a:t>5/9-5/15</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PCB debugging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Zhengwei Dai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782738314"/>
                  </a:ext>
                </a:extLst>
              </a:tr>
              <a:tr h="148295">
                <a:tc vMerge="1">
                  <a:txBody>
                    <a:bodyPr/>
                    <a:lstStyle/>
                    <a:p>
                      <a:endParaRPr lang="zh-CN" altLang="en-US"/>
                    </a:p>
                  </a:txBody>
                  <a:tcPr/>
                </a:tc>
                <a:tc>
                  <a:txBody>
                    <a:bodyPr/>
                    <a:lstStyle/>
                    <a:p>
                      <a:pPr algn="just"/>
                      <a:r>
                        <a:rPr lang="en-US" sz="800" kern="100">
                          <a:effectLst/>
                        </a:rPr>
                        <a:t>Server maintenance</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Yuhang Chen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131916458"/>
                  </a:ext>
                </a:extLst>
              </a:tr>
              <a:tr h="148295">
                <a:tc vMerge="1">
                  <a:txBody>
                    <a:bodyPr/>
                    <a:lstStyle/>
                    <a:p>
                      <a:endParaRPr lang="zh-CN" altLang="en-US"/>
                    </a:p>
                  </a:txBody>
                  <a:tcPr/>
                </a:tc>
                <a:tc rowSpan="2">
                  <a:txBody>
                    <a:bodyPr/>
                    <a:lstStyle/>
                    <a:p>
                      <a:pPr algn="just"/>
                      <a:r>
                        <a:rPr lang="en-US" sz="800" kern="100">
                          <a:effectLst/>
                        </a:rPr>
                        <a:t>Classification subsystem optimization and debugging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Yihang Yang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4076755612"/>
                  </a:ext>
                </a:extLst>
              </a:tr>
              <a:tr h="148295">
                <a:tc vMerge="1">
                  <a:txBody>
                    <a:bodyPr/>
                    <a:lstStyle/>
                    <a:p>
                      <a:endParaRPr lang="zh-CN" altLang="en-US"/>
                    </a:p>
                  </a:txBody>
                  <a:tcPr/>
                </a:tc>
                <a:tc vMerge="1">
                  <a:txBody>
                    <a:bodyPr/>
                    <a:lstStyle/>
                    <a:p>
                      <a:endParaRPr lang="zh-CN" altLang="en-US"/>
                    </a:p>
                  </a:txBody>
                  <a:tcPr/>
                </a:tc>
                <a:tc>
                  <a:txBody>
                    <a:bodyPr/>
                    <a:lstStyle/>
                    <a:p>
                      <a:pPr algn="just"/>
                      <a:r>
                        <a:rPr lang="en-US" sz="800" kern="100">
                          <a:effectLst/>
                        </a:rPr>
                        <a:t>Yichen Li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667430542"/>
                  </a:ext>
                </a:extLst>
              </a:tr>
              <a:tr h="148295">
                <a:tc rowSpan="4">
                  <a:txBody>
                    <a:bodyPr/>
                    <a:lstStyle/>
                    <a:p>
                      <a:pPr algn="just"/>
                      <a:r>
                        <a:rPr lang="en-US" sz="800" kern="100">
                          <a:effectLst/>
                        </a:rPr>
                        <a:t>5/16-5/22</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rowSpan="4">
                  <a:txBody>
                    <a:bodyPr/>
                    <a:lstStyle/>
                    <a:p>
                      <a:pPr algn="just"/>
                      <a:r>
                        <a:rPr lang="en-US" sz="800" kern="100">
                          <a:effectLst/>
                        </a:rPr>
                        <a:t>Final testing and debugging</a:t>
                      </a:r>
                      <a:endParaRPr lang="zh-CN" sz="800" kern="100">
                        <a:effectLst/>
                      </a:endParaRPr>
                    </a:p>
                    <a:p>
                      <a:pPr algn="just"/>
                      <a:r>
                        <a:rPr lang="en-US" sz="800" kern="100">
                          <a:effectLst/>
                        </a:rPr>
                        <a:t>Prepare for presentation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tc>
                  <a:txBody>
                    <a:bodyPr/>
                    <a:lstStyle/>
                    <a:p>
                      <a:pPr algn="just"/>
                      <a:r>
                        <a:rPr lang="en-US" sz="800" kern="100">
                          <a:effectLst/>
                        </a:rPr>
                        <a:t>Zhengwei Dai</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2372470756"/>
                  </a:ext>
                </a:extLst>
              </a:tr>
              <a:tr h="148295">
                <a:tc vMerge="1">
                  <a:txBody>
                    <a:bodyPr/>
                    <a:lstStyle/>
                    <a:p>
                      <a:endParaRPr lang="zh-CN" altLang="en-US"/>
                    </a:p>
                  </a:txBody>
                  <a:tcPr/>
                </a:tc>
                <a:tc vMerge="1">
                  <a:txBody>
                    <a:bodyPr/>
                    <a:lstStyle/>
                    <a:p>
                      <a:endParaRPr lang="zh-CN" altLang="en-US"/>
                    </a:p>
                  </a:txBody>
                  <a:tcPr/>
                </a:tc>
                <a:tc>
                  <a:txBody>
                    <a:bodyPr/>
                    <a:lstStyle/>
                    <a:p>
                      <a:pPr algn="just"/>
                      <a:r>
                        <a:rPr lang="en-US" sz="800" kern="100">
                          <a:effectLst/>
                        </a:rPr>
                        <a:t>Yuhang Chen</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3877718717"/>
                  </a:ext>
                </a:extLst>
              </a:tr>
              <a:tr h="148295">
                <a:tc vMerge="1">
                  <a:txBody>
                    <a:bodyPr/>
                    <a:lstStyle/>
                    <a:p>
                      <a:endParaRPr lang="zh-CN" altLang="en-US"/>
                    </a:p>
                  </a:txBody>
                  <a:tcPr/>
                </a:tc>
                <a:tc vMerge="1">
                  <a:txBody>
                    <a:bodyPr/>
                    <a:lstStyle/>
                    <a:p>
                      <a:endParaRPr lang="zh-CN" altLang="en-US"/>
                    </a:p>
                  </a:txBody>
                  <a:tcPr/>
                </a:tc>
                <a:tc>
                  <a:txBody>
                    <a:bodyPr/>
                    <a:lstStyle/>
                    <a:p>
                      <a:pPr algn="just"/>
                      <a:r>
                        <a:rPr lang="en-US" sz="800" kern="100">
                          <a:effectLst/>
                        </a:rPr>
                        <a:t>Yihang Yang</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2709726868"/>
                  </a:ext>
                </a:extLst>
              </a:tr>
              <a:tr h="148295">
                <a:tc vMerge="1">
                  <a:txBody>
                    <a:bodyPr/>
                    <a:lstStyle/>
                    <a:p>
                      <a:endParaRPr lang="zh-CN" altLang="en-US"/>
                    </a:p>
                  </a:txBody>
                  <a:tcPr/>
                </a:tc>
                <a:tc vMerge="1">
                  <a:txBody>
                    <a:bodyPr/>
                    <a:lstStyle/>
                    <a:p>
                      <a:endParaRPr lang="zh-CN" altLang="en-US"/>
                    </a:p>
                  </a:txBody>
                  <a:tcPr/>
                </a:tc>
                <a:tc>
                  <a:txBody>
                    <a:bodyPr/>
                    <a:lstStyle/>
                    <a:p>
                      <a:pPr algn="just"/>
                      <a:r>
                        <a:rPr lang="en-US" sz="800" kern="100" dirty="0">
                          <a:effectLst/>
                        </a:rPr>
                        <a:t>Yichen Li</a:t>
                      </a:r>
                      <a:endParaRPr lang="zh-CN" sz="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1802" marR="51802" marT="0" marB="0"/>
                </a:tc>
                <a:extLst>
                  <a:ext uri="{0D108BD9-81ED-4DB2-BD59-A6C34878D82A}">
                    <a16:rowId xmlns:a16="http://schemas.microsoft.com/office/drawing/2014/main" val="2138532642"/>
                  </a:ext>
                </a:extLst>
              </a:tr>
            </a:tbl>
          </a:graphicData>
        </a:graphic>
      </p:graphicFrame>
    </p:spTree>
    <p:extLst>
      <p:ext uri="{BB962C8B-B14F-4D97-AF65-F5344CB8AC3E}">
        <p14:creationId xmlns:p14="http://schemas.microsoft.com/office/powerpoint/2010/main" val="365172124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1+#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latin typeface="Agency FB" panose="020B0503020202020204" pitchFamily="34" charset="0"/>
              </a:rPr>
              <a:t>CLICK</a:t>
            </a:r>
            <a:r>
              <a:rPr kumimoji="1" lang="zh-CN" altLang="en-US" sz="3200" dirty="0">
                <a:solidFill>
                  <a:prstClr val="black">
                    <a:lumMod val="75000"/>
                    <a:lumOff val="25000"/>
                  </a:prstClr>
                </a:solidFill>
                <a:latin typeface="Agency FB" panose="020B0503020202020204" pitchFamily="34" charset="0"/>
              </a:rPr>
              <a:t> </a:t>
            </a:r>
            <a:r>
              <a:rPr kumimoji="1" lang="en-US" altLang="zh-CN" sz="3200" dirty="0">
                <a:solidFill>
                  <a:prstClr val="black">
                    <a:lumMod val="75000"/>
                    <a:lumOff val="25000"/>
                  </a:prstClr>
                </a:solidFill>
                <a:latin typeface="Agency FB" panose="020B0503020202020204" pitchFamily="34" charset="0"/>
              </a:rPr>
              <a:t>HERE</a:t>
            </a:r>
            <a:r>
              <a:rPr kumimoji="1" lang="zh-CN" altLang="en-US" sz="3200" dirty="0">
                <a:solidFill>
                  <a:prstClr val="black">
                    <a:lumMod val="75000"/>
                    <a:lumOff val="25000"/>
                  </a:prstClr>
                </a:solidFill>
                <a:latin typeface="Agency FB" panose="020B0503020202020204" pitchFamily="34" charset="0"/>
              </a:rPr>
              <a:t> </a:t>
            </a:r>
            <a:r>
              <a:rPr kumimoji="1" lang="en-US" altLang="zh-CN" sz="3200" dirty="0">
                <a:solidFill>
                  <a:prstClr val="black">
                    <a:lumMod val="75000"/>
                    <a:lumOff val="25000"/>
                  </a:prstClr>
                </a:solidFill>
                <a:latin typeface="Agency FB" panose="020B0503020202020204" pitchFamily="34" charset="0"/>
              </a:rPr>
              <a:t>TO</a:t>
            </a:r>
            <a:r>
              <a:rPr kumimoji="1" lang="zh-CN" altLang="en-US" sz="3200" dirty="0">
                <a:solidFill>
                  <a:prstClr val="black">
                    <a:lumMod val="75000"/>
                    <a:lumOff val="25000"/>
                  </a:prstClr>
                </a:solidFill>
                <a:latin typeface="Agency FB" panose="020B0503020202020204" pitchFamily="34" charset="0"/>
              </a:rPr>
              <a:t> </a:t>
            </a:r>
            <a:r>
              <a:rPr kumimoji="1" lang="en-US" altLang="zh-CN" sz="3200" dirty="0">
                <a:solidFill>
                  <a:prstClr val="black">
                    <a:lumMod val="75000"/>
                    <a:lumOff val="25000"/>
                  </a:prstClr>
                </a:solidFill>
                <a:latin typeface="Agency FB" panose="020B0503020202020204" pitchFamily="34" charset="0"/>
              </a:rPr>
              <a:t>ADD</a:t>
            </a:r>
            <a:r>
              <a:rPr kumimoji="1" lang="zh-CN" altLang="en-US" sz="3200" dirty="0">
                <a:solidFill>
                  <a:prstClr val="black">
                    <a:lumMod val="75000"/>
                    <a:lumOff val="25000"/>
                  </a:prstClr>
                </a:solidFill>
                <a:latin typeface="Agency FB" panose="020B0503020202020204" pitchFamily="34" charset="0"/>
              </a:rPr>
              <a:t> </a:t>
            </a:r>
            <a:r>
              <a:rPr kumimoji="1" lang="en-US" altLang="zh-CN" sz="3200" dirty="0">
                <a:solidFill>
                  <a:prstClr val="black">
                    <a:lumMod val="75000"/>
                    <a:lumOff val="25000"/>
                  </a:prstClr>
                </a:solidFill>
                <a:latin typeface="Agency FB" panose="020B0503020202020204" pitchFamily="34" charset="0"/>
              </a:rPr>
              <a:t>YOUR</a:t>
            </a:r>
            <a:r>
              <a:rPr kumimoji="1" lang="zh-CN" altLang="en-US" sz="3200" dirty="0">
                <a:solidFill>
                  <a:prstClr val="black">
                    <a:lumMod val="75000"/>
                    <a:lumOff val="25000"/>
                  </a:prstClr>
                </a:solidFill>
                <a:latin typeface="Agency FB" panose="020B0503020202020204" pitchFamily="34" charset="0"/>
              </a:rPr>
              <a:t> </a:t>
            </a:r>
            <a:r>
              <a:rPr kumimoji="1" lang="en-US" altLang="zh-CN" sz="3200" dirty="0">
                <a:solidFill>
                  <a:prstClr val="black">
                    <a:lumMod val="75000"/>
                    <a:lumOff val="25000"/>
                  </a:prstClr>
                </a:solidFill>
                <a:latin typeface="Agency FB" panose="020B0503020202020204" pitchFamily="34" charset="0"/>
              </a:rPr>
              <a:t>TITLE</a:t>
            </a:r>
            <a:endParaRPr kumimoji="1" lang="zh-CN" altLang="en-US" sz="3200" dirty="0">
              <a:solidFill>
                <a:prstClr val="black">
                  <a:lumMod val="75000"/>
                  <a:lumOff val="25000"/>
                </a:prstClr>
              </a:solidFill>
              <a:latin typeface="Agency FB" panose="020B0503020202020204" pitchFamily="34" charset="0"/>
            </a:endParaRPr>
          </a:p>
        </p:txBody>
      </p:sp>
      <p:sp>
        <p:nvSpPr>
          <p:cNvPr id="3" name="椭圆 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p:nvPr/>
        </p:nvSpPr>
        <p:spPr>
          <a:xfrm>
            <a:off x="2002994" y="1864689"/>
            <a:ext cx="2935017" cy="2935013"/>
          </a:xfrm>
          <a:prstGeom prst="ellipse">
            <a:avLst/>
          </a:prstGeom>
          <a:solidFill>
            <a:srgbClr val="1FB4C2"/>
          </a:solidFill>
          <a:ln w="12700" cap="flat" cmpd="sng" algn="ctr">
            <a:noFill/>
            <a:prstDash val="solid"/>
            <a:miter lim="800000"/>
          </a:ln>
          <a:effectLst/>
        </p:spPr>
        <p:txBody>
          <a:bodyPr rtlCol="0" anchor="ctr"/>
          <a:lstStyle/>
          <a:p>
            <a:pPr algn="ctr" defTabSz="914377">
              <a:defRPr/>
            </a:pPr>
            <a:endParaRPr lang="zh-CN" altLang="en-US" kern="0" dirty="0">
              <a:solidFill>
                <a:srgbClr val="FFFFFF"/>
              </a:solidFill>
              <a:cs typeface="+mn-ea"/>
              <a:sym typeface="+mn-lt"/>
            </a:endParaRPr>
          </a:p>
        </p:txBody>
      </p:sp>
      <p:sp>
        <p:nvSpPr>
          <p:cNvPr id="4" name="文本框 3"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bwMode="auto">
          <a:xfrm flipH="1">
            <a:off x="5447623" y="2253974"/>
            <a:ext cx="4947341" cy="548740"/>
          </a:xfrm>
          <a:prstGeom prst="rect">
            <a:avLst/>
          </a:prstGeom>
          <a:noFill/>
        </p:spPr>
        <p:txBody>
          <a:bodyPr wrap="square">
            <a:spAutoFit/>
          </a:bodyPr>
          <a:lstStyle>
            <a:defPPr>
              <a:defRPr lang="zh-CN"/>
            </a:defPPr>
            <a:lvl1pPr>
              <a:lnSpc>
                <a:spcPct val="130000"/>
              </a:lnSpc>
              <a:defRPr sz="1200">
                <a:solidFill>
                  <a:schemeClr val="bg1">
                    <a:lumMod val="50000"/>
                  </a:schemeClr>
                </a:solidFill>
                <a:latin typeface="方正正纤黑简体" panose="02000000000000000000" pitchFamily="2" charset="-122"/>
                <a:ea typeface="方正正纤黑简体" panose="02000000000000000000" pitchFamily="2" charset="-122"/>
              </a:defRPr>
            </a:lvl1pPr>
          </a:lstStyle>
          <a:p>
            <a:pPr marL="285750" indent="-285750" defTabSz="914377">
              <a:buFont typeface="Wingdings" panose="05000000000000000000" pitchFamily="2" charset="2"/>
              <a:buChar char="l"/>
            </a:pPr>
            <a:r>
              <a:rPr lang="zh-CN" altLang="en-US" dirty="0">
                <a:solidFill>
                  <a:prstClr val="black">
                    <a:lumMod val="75000"/>
                    <a:lumOff val="25000"/>
                  </a:prstClr>
                </a:solidFill>
                <a:latin typeface="Abadi MT" panose="020F0502020204030204"/>
                <a:ea typeface="方正正纤黑简体"/>
                <a:cs typeface="+mn-ea"/>
                <a:sym typeface="+mn-lt"/>
              </a:rPr>
              <a:t>为客户提供有效服务，是我们工作的方向和价值评价的标尺，成就客户就是成就我们自己。</a:t>
            </a:r>
          </a:p>
        </p:txBody>
      </p:sp>
      <p:sp>
        <p:nvSpPr>
          <p:cNvPr id="5" name="文本框 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bwMode="auto">
          <a:xfrm flipH="1">
            <a:off x="5447623" y="2876974"/>
            <a:ext cx="4947341" cy="548740"/>
          </a:xfrm>
          <a:prstGeom prst="rect">
            <a:avLst/>
          </a:prstGeom>
          <a:noFill/>
        </p:spPr>
        <p:txBody>
          <a:bodyPr wrap="square">
            <a:spAutoFit/>
          </a:bodyPr>
          <a:lstStyle>
            <a:defPPr>
              <a:defRPr lang="zh-CN"/>
            </a:defPPr>
            <a:lvl1pPr>
              <a:lnSpc>
                <a:spcPct val="130000"/>
              </a:lnSpc>
              <a:defRPr sz="1200">
                <a:solidFill>
                  <a:schemeClr val="bg1">
                    <a:lumMod val="50000"/>
                  </a:schemeClr>
                </a:solidFill>
                <a:latin typeface="方正正纤黑简体" panose="02000000000000000000" pitchFamily="2" charset="-122"/>
                <a:ea typeface="方正正纤黑简体" panose="02000000000000000000" pitchFamily="2" charset="-122"/>
              </a:defRPr>
            </a:lvl1pPr>
          </a:lstStyle>
          <a:p>
            <a:pPr marL="285750" indent="-285750" defTabSz="914377">
              <a:buFont typeface="Wingdings" panose="05000000000000000000" pitchFamily="2" charset="2"/>
              <a:buChar char="l"/>
            </a:pPr>
            <a:r>
              <a:rPr lang="zh-CN" altLang="en-US" dirty="0">
                <a:solidFill>
                  <a:prstClr val="black">
                    <a:lumMod val="75000"/>
                    <a:lumOff val="25000"/>
                  </a:prstClr>
                </a:solidFill>
                <a:latin typeface="Abadi MT" panose="020F0502020204030204"/>
                <a:ea typeface="方正正纤黑简体"/>
                <a:cs typeface="+mn-ea"/>
                <a:sym typeface="+mn-lt"/>
              </a:rPr>
              <a:t>为客户提供有效服务，是我们工作的方向和价值评价的标尺，成就客户就是成就我们自己。</a:t>
            </a:r>
          </a:p>
        </p:txBody>
      </p:sp>
      <p:sp>
        <p:nvSpPr>
          <p:cNvPr id="6" name="文本框 5"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bwMode="auto">
          <a:xfrm flipH="1">
            <a:off x="5447623" y="3499974"/>
            <a:ext cx="4947341" cy="548740"/>
          </a:xfrm>
          <a:prstGeom prst="rect">
            <a:avLst/>
          </a:prstGeom>
          <a:noFill/>
        </p:spPr>
        <p:txBody>
          <a:bodyPr wrap="square">
            <a:spAutoFit/>
          </a:bodyPr>
          <a:lstStyle>
            <a:defPPr>
              <a:defRPr lang="zh-CN"/>
            </a:defPPr>
            <a:lvl1pPr>
              <a:lnSpc>
                <a:spcPct val="130000"/>
              </a:lnSpc>
              <a:defRPr sz="1200">
                <a:solidFill>
                  <a:schemeClr val="bg1">
                    <a:lumMod val="50000"/>
                  </a:schemeClr>
                </a:solidFill>
                <a:latin typeface="方正正纤黑简体" panose="02000000000000000000" pitchFamily="2" charset="-122"/>
                <a:ea typeface="方正正纤黑简体" panose="02000000000000000000" pitchFamily="2" charset="-122"/>
              </a:defRPr>
            </a:lvl1pPr>
          </a:lstStyle>
          <a:p>
            <a:pPr marL="285750" indent="-285750" defTabSz="914377">
              <a:buFont typeface="Wingdings" panose="05000000000000000000" pitchFamily="2" charset="2"/>
              <a:buChar char="l"/>
            </a:pPr>
            <a:r>
              <a:rPr lang="zh-CN" altLang="en-US" dirty="0">
                <a:solidFill>
                  <a:prstClr val="black">
                    <a:lumMod val="75000"/>
                    <a:lumOff val="25000"/>
                  </a:prstClr>
                </a:solidFill>
                <a:latin typeface="Abadi MT" panose="020F0502020204030204"/>
                <a:ea typeface="方正正纤黑简体"/>
                <a:cs typeface="+mn-ea"/>
                <a:sym typeface="+mn-lt"/>
              </a:rPr>
              <a:t>为客户提供有效服务，是我们工作的方向和价值评价的标尺，成就客户就是成就我们自己。</a:t>
            </a:r>
          </a:p>
        </p:txBody>
      </p:sp>
      <p:sp>
        <p:nvSpPr>
          <p:cNvPr id="7"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bwMode="auto">
          <a:xfrm flipH="1">
            <a:off x="5447623" y="4122974"/>
            <a:ext cx="4947341" cy="548740"/>
          </a:xfrm>
          <a:prstGeom prst="rect">
            <a:avLst/>
          </a:prstGeom>
          <a:noFill/>
        </p:spPr>
        <p:txBody>
          <a:bodyPr wrap="square">
            <a:spAutoFit/>
          </a:bodyPr>
          <a:lstStyle>
            <a:defPPr>
              <a:defRPr lang="zh-CN"/>
            </a:defPPr>
            <a:lvl1pPr>
              <a:lnSpc>
                <a:spcPct val="130000"/>
              </a:lnSpc>
              <a:defRPr sz="1200">
                <a:solidFill>
                  <a:schemeClr val="bg1">
                    <a:lumMod val="50000"/>
                  </a:schemeClr>
                </a:solidFill>
                <a:latin typeface="方正正纤黑简体" panose="02000000000000000000" pitchFamily="2" charset="-122"/>
                <a:ea typeface="方正正纤黑简体" panose="02000000000000000000" pitchFamily="2" charset="-122"/>
              </a:defRPr>
            </a:lvl1pPr>
          </a:lstStyle>
          <a:p>
            <a:pPr marL="285750" indent="-285750" defTabSz="914377">
              <a:buFont typeface="Wingdings" panose="05000000000000000000" pitchFamily="2" charset="2"/>
              <a:buChar char="l"/>
            </a:pPr>
            <a:r>
              <a:rPr lang="zh-CN" altLang="en-US" dirty="0">
                <a:solidFill>
                  <a:prstClr val="black">
                    <a:lumMod val="75000"/>
                    <a:lumOff val="25000"/>
                  </a:prstClr>
                </a:solidFill>
                <a:latin typeface="Abadi MT" panose="020F0502020204030204"/>
                <a:ea typeface="方正正纤黑简体"/>
                <a:cs typeface="+mn-ea"/>
                <a:sym typeface="+mn-lt"/>
              </a:rPr>
              <a:t>为客户提供有效服务，是我们工作的方向和价值评价的标尺，成就客户就是成就我们自己。</a:t>
            </a:r>
          </a:p>
        </p:txBody>
      </p:sp>
      <p:grpSp>
        <p:nvGrpSpPr>
          <p:cNvPr id="8" name="组合 7"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1832185" y="5326743"/>
            <a:ext cx="8527630" cy="621529"/>
            <a:chOff x="1702990" y="5445125"/>
            <a:chExt cx="8786022" cy="621529"/>
          </a:xfrm>
        </p:grpSpPr>
        <p:cxnSp>
          <p:nvCxnSpPr>
            <p:cNvPr id="9" name="直接连接符 8"/>
            <p:cNvCxnSpPr/>
            <p:nvPr/>
          </p:nvCxnSpPr>
          <p:spPr>
            <a:xfrm>
              <a:off x="1839176" y="5445125"/>
              <a:ext cx="8513649"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1702990" y="5531123"/>
              <a:ext cx="8786022" cy="535531"/>
            </a:xfrm>
            <a:prstGeom prst="rect">
              <a:avLst/>
            </a:prstGeom>
            <a:noFill/>
          </p:spPr>
          <p:txBody>
            <a:bodyPr wrap="square" rtlCol="0">
              <a:spAutoFit/>
            </a:bodyPr>
            <a:lstStyle>
              <a:defPPr>
                <a:defRPr lang="zh-CN"/>
              </a:defPPr>
              <a:lvl1pPr algn="ctr">
                <a:lnSpc>
                  <a:spcPct val="120000"/>
                </a:lnSpc>
                <a:defRPr sz="1400" spc="100">
                  <a:solidFill>
                    <a:prstClr val="black">
                      <a:lumMod val="50000"/>
                      <a:lumOff val="50000"/>
                    </a:prstClr>
                  </a:solidFill>
                  <a:latin typeface="方正正纤黑简体" panose="02000000000000000000" pitchFamily="2" charset="-122"/>
                  <a:ea typeface="方正正纤黑简体" panose="02000000000000000000" pitchFamily="2" charset="-122"/>
                </a:defRPr>
              </a:lvl1pPr>
            </a:lstStyle>
            <a:p>
              <a:pPr defTabSz="914377"/>
              <a:r>
                <a:rPr lang="zh-CN" altLang="en-US" sz="1200" dirty="0">
                  <a:solidFill>
                    <a:prstClr val="black">
                      <a:lumMod val="75000"/>
                      <a:lumOff val="25000"/>
                    </a:prstClr>
                  </a:solidFill>
                  <a:latin typeface="Abadi MT" panose="020F0502020204030204"/>
                  <a:ea typeface="方正正纤黑简体"/>
                  <a:cs typeface="+mn-ea"/>
                  <a:sym typeface="+mn-lt"/>
                </a:rPr>
                <a:t>为客户提供有效服务，是我们工作的方向和价值评价的标尺，成就客户就是成就我们自己。为客户提供有效服务，是我们工作的方向和价值评价的标尺，成就客户就是成就我们自己。</a:t>
              </a:r>
            </a:p>
          </p:txBody>
        </p:sp>
      </p:grpSp>
      <p:grpSp>
        <p:nvGrpSpPr>
          <p:cNvPr id="11" name="Group 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a:grpSpLocks noChangeAspect="1"/>
          </p:cNvGrpSpPr>
          <p:nvPr/>
        </p:nvGrpSpPr>
        <p:grpSpPr bwMode="auto">
          <a:xfrm>
            <a:off x="3001299" y="2479029"/>
            <a:ext cx="1014598" cy="1140440"/>
            <a:chOff x="2204" y="1895"/>
            <a:chExt cx="258" cy="290"/>
          </a:xfrm>
        </p:grpSpPr>
        <p:sp>
          <p:nvSpPr>
            <p:cNvPr id="12" name="Freeform 5"/>
            <p:cNvSpPr>
              <a:spLocks/>
            </p:cNvSpPr>
            <p:nvPr/>
          </p:nvSpPr>
          <p:spPr bwMode="auto">
            <a:xfrm>
              <a:off x="2204" y="1963"/>
              <a:ext cx="233" cy="222"/>
            </a:xfrm>
            <a:custGeom>
              <a:avLst/>
              <a:gdLst>
                <a:gd name="T0" fmla="*/ 30 w 96"/>
                <a:gd name="T1" fmla="*/ 0 h 92"/>
                <a:gd name="T2" fmla="*/ 0 w 96"/>
                <a:gd name="T3" fmla="*/ 44 h 92"/>
                <a:gd name="T4" fmla="*/ 48 w 96"/>
                <a:gd name="T5" fmla="*/ 92 h 92"/>
                <a:gd name="T6" fmla="*/ 96 w 96"/>
                <a:gd name="T7" fmla="*/ 48 h 92"/>
              </a:gdLst>
              <a:ahLst/>
              <a:cxnLst>
                <a:cxn ang="0">
                  <a:pos x="T0" y="T1"/>
                </a:cxn>
                <a:cxn ang="0">
                  <a:pos x="T2" y="T3"/>
                </a:cxn>
                <a:cxn ang="0">
                  <a:pos x="T4" y="T5"/>
                </a:cxn>
                <a:cxn ang="0">
                  <a:pos x="T6" y="T7"/>
                </a:cxn>
              </a:cxnLst>
              <a:rect l="0" t="0" r="r" b="b"/>
              <a:pathLst>
                <a:path w="96" h="92">
                  <a:moveTo>
                    <a:pt x="30" y="0"/>
                  </a:moveTo>
                  <a:cubicBezTo>
                    <a:pt x="12" y="7"/>
                    <a:pt x="0" y="24"/>
                    <a:pt x="0" y="44"/>
                  </a:cubicBezTo>
                  <a:cubicBezTo>
                    <a:pt x="0" y="71"/>
                    <a:pt x="21" y="92"/>
                    <a:pt x="48" y="92"/>
                  </a:cubicBezTo>
                  <a:cubicBezTo>
                    <a:pt x="73" y="92"/>
                    <a:pt x="94" y="73"/>
                    <a:pt x="96" y="48"/>
                  </a:cubicBezTo>
                </a:path>
              </a:pathLst>
            </a:cu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cs typeface="+mn-ea"/>
                <a:sym typeface="+mn-lt"/>
              </a:endParaRPr>
            </a:p>
          </p:txBody>
        </p:sp>
        <p:sp>
          <p:nvSpPr>
            <p:cNvPr id="13" name="Freeform 6"/>
            <p:cNvSpPr>
              <a:spLocks/>
            </p:cNvSpPr>
            <p:nvPr/>
          </p:nvSpPr>
          <p:spPr bwMode="auto">
            <a:xfrm>
              <a:off x="2364" y="1963"/>
              <a:ext cx="73" cy="97"/>
            </a:xfrm>
            <a:custGeom>
              <a:avLst/>
              <a:gdLst>
                <a:gd name="T0" fmla="*/ 0 w 30"/>
                <a:gd name="T1" fmla="*/ 0 h 40"/>
                <a:gd name="T2" fmla="*/ 30 w 30"/>
                <a:gd name="T3" fmla="*/ 40 h 40"/>
              </a:gdLst>
              <a:ahLst/>
              <a:cxnLst>
                <a:cxn ang="0">
                  <a:pos x="T0" y="T1"/>
                </a:cxn>
                <a:cxn ang="0">
                  <a:pos x="T2" y="T3"/>
                </a:cxn>
              </a:cxnLst>
              <a:rect l="0" t="0" r="r" b="b"/>
              <a:pathLst>
                <a:path w="30" h="40">
                  <a:moveTo>
                    <a:pt x="0" y="0"/>
                  </a:moveTo>
                  <a:cubicBezTo>
                    <a:pt x="17" y="6"/>
                    <a:pt x="28" y="22"/>
                    <a:pt x="30" y="40"/>
                  </a:cubicBezTo>
                </a:path>
              </a:pathLst>
            </a:cu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cs typeface="+mn-ea"/>
                <a:sym typeface="+mn-lt"/>
              </a:endParaRPr>
            </a:p>
          </p:txBody>
        </p:sp>
        <p:sp>
          <p:nvSpPr>
            <p:cNvPr id="14" name="Freeform 7"/>
            <p:cNvSpPr>
              <a:spLocks/>
            </p:cNvSpPr>
            <p:nvPr/>
          </p:nvSpPr>
          <p:spPr bwMode="auto">
            <a:xfrm>
              <a:off x="2272" y="1895"/>
              <a:ext cx="97" cy="78"/>
            </a:xfrm>
            <a:custGeom>
              <a:avLst/>
              <a:gdLst>
                <a:gd name="T0" fmla="*/ 29 w 97"/>
                <a:gd name="T1" fmla="*/ 78 h 78"/>
                <a:gd name="T2" fmla="*/ 29 w 97"/>
                <a:gd name="T3" fmla="*/ 39 h 78"/>
                <a:gd name="T4" fmla="*/ 0 w 97"/>
                <a:gd name="T5" fmla="*/ 39 h 78"/>
                <a:gd name="T6" fmla="*/ 0 w 97"/>
                <a:gd name="T7" fmla="*/ 0 h 78"/>
                <a:gd name="T8" fmla="*/ 97 w 97"/>
                <a:gd name="T9" fmla="*/ 0 h 78"/>
                <a:gd name="T10" fmla="*/ 97 w 97"/>
                <a:gd name="T11" fmla="*/ 39 h 78"/>
                <a:gd name="T12" fmla="*/ 68 w 97"/>
                <a:gd name="T13" fmla="*/ 39 h 78"/>
                <a:gd name="T14" fmla="*/ 68 w 97"/>
                <a:gd name="T15" fmla="*/ 78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78">
                  <a:moveTo>
                    <a:pt x="29" y="78"/>
                  </a:moveTo>
                  <a:lnTo>
                    <a:pt x="29" y="39"/>
                  </a:lnTo>
                  <a:lnTo>
                    <a:pt x="0" y="39"/>
                  </a:lnTo>
                  <a:lnTo>
                    <a:pt x="0" y="0"/>
                  </a:lnTo>
                  <a:lnTo>
                    <a:pt x="97" y="0"/>
                  </a:lnTo>
                  <a:lnTo>
                    <a:pt x="97" y="39"/>
                  </a:lnTo>
                  <a:lnTo>
                    <a:pt x="68" y="39"/>
                  </a:lnTo>
                  <a:lnTo>
                    <a:pt x="68" y="78"/>
                  </a:lnTo>
                </a:path>
              </a:pathLst>
            </a:cu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cs typeface="+mn-ea"/>
                <a:sym typeface="+mn-lt"/>
              </a:endParaRPr>
            </a:p>
          </p:txBody>
        </p:sp>
        <p:sp>
          <p:nvSpPr>
            <p:cNvPr id="15" name="Line 8"/>
            <p:cNvSpPr>
              <a:spLocks noChangeShapeType="1"/>
            </p:cNvSpPr>
            <p:nvPr/>
          </p:nvSpPr>
          <p:spPr bwMode="auto">
            <a:xfrm flipV="1">
              <a:off x="2418" y="1934"/>
              <a:ext cx="29" cy="29"/>
            </a:xfrm>
            <a:prstGeom prst="line">
              <a:avLst/>
            </a:prstGeom>
            <a:noFill/>
            <a:ln w="285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cs typeface="+mn-ea"/>
                <a:sym typeface="+mn-lt"/>
              </a:endParaRPr>
            </a:p>
          </p:txBody>
        </p:sp>
        <p:sp>
          <p:nvSpPr>
            <p:cNvPr id="16" name="Line 9"/>
            <p:cNvSpPr>
              <a:spLocks noChangeShapeType="1"/>
            </p:cNvSpPr>
            <p:nvPr/>
          </p:nvSpPr>
          <p:spPr bwMode="auto">
            <a:xfrm flipH="1" flipV="1">
              <a:off x="2432" y="1919"/>
              <a:ext cx="30" cy="29"/>
            </a:xfrm>
            <a:prstGeom prst="line">
              <a:avLst/>
            </a:prstGeom>
            <a:noFill/>
            <a:ln w="285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cs typeface="+mn-ea"/>
                <a:sym typeface="+mn-lt"/>
              </a:endParaRPr>
            </a:p>
          </p:txBody>
        </p:sp>
        <p:sp>
          <p:nvSpPr>
            <p:cNvPr id="17" name="Freeform 10"/>
            <p:cNvSpPr>
              <a:spLocks/>
            </p:cNvSpPr>
            <p:nvPr/>
          </p:nvSpPr>
          <p:spPr bwMode="auto">
            <a:xfrm>
              <a:off x="2320" y="1992"/>
              <a:ext cx="78" cy="77"/>
            </a:xfrm>
            <a:custGeom>
              <a:avLst/>
              <a:gdLst>
                <a:gd name="T0" fmla="*/ 0 w 78"/>
                <a:gd name="T1" fmla="*/ 0 h 77"/>
                <a:gd name="T2" fmla="*/ 0 w 78"/>
                <a:gd name="T3" fmla="*/ 77 h 77"/>
                <a:gd name="T4" fmla="*/ 78 w 78"/>
                <a:gd name="T5" fmla="*/ 77 h 77"/>
              </a:gdLst>
              <a:ahLst/>
              <a:cxnLst>
                <a:cxn ang="0">
                  <a:pos x="T0" y="T1"/>
                </a:cxn>
                <a:cxn ang="0">
                  <a:pos x="T2" y="T3"/>
                </a:cxn>
                <a:cxn ang="0">
                  <a:pos x="T4" y="T5"/>
                </a:cxn>
              </a:cxnLst>
              <a:rect l="0" t="0" r="r" b="b"/>
              <a:pathLst>
                <a:path w="78" h="77">
                  <a:moveTo>
                    <a:pt x="0" y="0"/>
                  </a:moveTo>
                  <a:lnTo>
                    <a:pt x="0" y="77"/>
                  </a:lnTo>
                  <a:lnTo>
                    <a:pt x="78" y="77"/>
                  </a:lnTo>
                </a:path>
              </a:pathLst>
            </a:cu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cs typeface="+mn-ea"/>
                <a:sym typeface="+mn-lt"/>
              </a:endParaRPr>
            </a:p>
          </p:txBody>
        </p:sp>
      </p:grpSp>
      <p:sp>
        <p:nvSpPr>
          <p:cNvPr id="2" name="e7d195523061f1c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6449562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ppt_x"/>
                                          </p:val>
                                        </p:tav>
                                        <p:tav tm="100000">
                                          <p:val>
                                            <p:strVal val="#ppt_x"/>
                                          </p:val>
                                        </p:tav>
                                      </p:tavLst>
                                    </p:anim>
                                    <p:anim calcmode="lin" valueType="num">
                                      <p:cBhvr additive="base">
                                        <p:cTn id="24" dur="500" fill="hold"/>
                                        <p:tgtEl>
                                          <p:spTgt spid="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ppt_x"/>
                                          </p:val>
                                        </p:tav>
                                        <p:tav tm="100000">
                                          <p:val>
                                            <p:strVal val="#ppt_x"/>
                                          </p:val>
                                        </p:tav>
                                      </p:tavLst>
                                    </p:anim>
                                    <p:anim calcmode="lin" valueType="num">
                                      <p:cBhvr additive="base">
                                        <p:cTn id="28" dur="500" fill="hold"/>
                                        <p:tgtEl>
                                          <p:spTgt spid="5"/>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additive="base">
                                        <p:cTn id="35" dur="500" fill="hold"/>
                                        <p:tgtEl>
                                          <p:spTgt spid="7"/>
                                        </p:tgtEl>
                                        <p:attrNameLst>
                                          <p:attrName>ppt_x</p:attrName>
                                        </p:attrNameLst>
                                      </p:cBhvr>
                                      <p:tavLst>
                                        <p:tav tm="0">
                                          <p:val>
                                            <p:strVal val="#ppt_x"/>
                                          </p:val>
                                        </p:tav>
                                        <p:tav tm="100000">
                                          <p:val>
                                            <p:strVal val="#ppt_x"/>
                                          </p:val>
                                        </p:tav>
                                      </p:tavLst>
                                    </p:anim>
                                    <p:anim calcmode="lin" valueType="num">
                                      <p:cBhvr additive="base">
                                        <p:cTn id="36" dur="500" fill="hold"/>
                                        <p:tgtEl>
                                          <p:spTgt spid="7"/>
                                        </p:tgtEl>
                                        <p:attrNameLst>
                                          <p:attrName>ppt_y</p:attrName>
                                        </p:attrNameLst>
                                      </p:cBhvr>
                                      <p:tavLst>
                                        <p:tav tm="0">
                                          <p:val>
                                            <p:strVal val="1+#ppt_h/2"/>
                                          </p:val>
                                        </p:tav>
                                        <p:tav tm="100000">
                                          <p:val>
                                            <p:strVal val="#ppt_y"/>
                                          </p:val>
                                        </p:tav>
                                      </p:tavLst>
                                    </p:anim>
                                  </p:childTnLst>
                                </p:cTn>
                              </p:par>
                            </p:childTnLst>
                          </p:cTn>
                        </p:par>
                        <p:par>
                          <p:cTn id="37" fill="hold">
                            <p:stCondLst>
                              <p:cond delay="1500"/>
                            </p:stCondLst>
                            <p:childTnLst>
                              <p:par>
                                <p:cTn id="38" presetID="22" presetClass="entr" presetSubtype="1" fill="hold" nodeType="after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up)">
                                      <p:cBhvr>
                                        <p:cTn id="4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3" grpId="0" animBg="1"/>
      <p:bldP spid="4" grpId="0"/>
      <p:bldP spid="5" grpId="0"/>
      <p:bldP spid="6" grpId="0"/>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27724"/>
            <a:ext cx="12192000" cy="3791712"/>
          </a:xfrm>
          <a:prstGeom prst="rect">
            <a:avLst/>
          </a:prstGeom>
        </p:spPr>
      </p:pic>
      <p:grpSp>
        <p:nvGrpSpPr>
          <p:cNvPr id="10" name="组合 9"/>
          <p:cNvGrpSpPr/>
          <p:nvPr/>
        </p:nvGrpSpPr>
        <p:grpSpPr>
          <a:xfrm>
            <a:off x="5033569" y="5484313"/>
            <a:ext cx="513130" cy="500164"/>
            <a:chOff x="4286373" y="2157716"/>
            <a:chExt cx="840438" cy="819203"/>
          </a:xfrm>
          <a:solidFill>
            <a:srgbClr val="96D045"/>
          </a:solidFill>
        </p:grpSpPr>
        <p:sp>
          <p:nvSpPr>
            <p:cNvPr id="11" name="Oval 443"/>
            <p:cNvSpPr>
              <a:spLocks noChangeArrowheads="1"/>
            </p:cNvSpPr>
            <p:nvPr/>
          </p:nvSpPr>
          <p:spPr bwMode="auto">
            <a:xfrm>
              <a:off x="4286373" y="2572347"/>
              <a:ext cx="117348" cy="11734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2" name="Oval 444"/>
            <p:cNvSpPr>
              <a:spLocks noChangeArrowheads="1"/>
            </p:cNvSpPr>
            <p:nvPr/>
          </p:nvSpPr>
          <p:spPr bwMode="auto">
            <a:xfrm>
              <a:off x="4937936" y="2751163"/>
              <a:ext cx="188875" cy="1888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3" name="Oval 445"/>
            <p:cNvSpPr>
              <a:spLocks noChangeArrowheads="1"/>
            </p:cNvSpPr>
            <p:nvPr/>
          </p:nvSpPr>
          <p:spPr bwMode="auto">
            <a:xfrm>
              <a:off x="4783707" y="2157716"/>
              <a:ext cx="117348" cy="11734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4" name="Oval 446"/>
            <p:cNvSpPr>
              <a:spLocks noChangeArrowheads="1"/>
            </p:cNvSpPr>
            <p:nvPr/>
          </p:nvSpPr>
          <p:spPr bwMode="auto">
            <a:xfrm>
              <a:off x="4365723" y="2330944"/>
              <a:ext cx="82703" cy="81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5" name="Oval 447"/>
            <p:cNvSpPr>
              <a:spLocks noChangeArrowheads="1"/>
            </p:cNvSpPr>
            <p:nvPr/>
          </p:nvSpPr>
          <p:spPr bwMode="auto">
            <a:xfrm>
              <a:off x="4978170" y="2386824"/>
              <a:ext cx="82703" cy="793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6" name="Oval 448"/>
            <p:cNvSpPr>
              <a:spLocks noChangeArrowheads="1"/>
            </p:cNvSpPr>
            <p:nvPr/>
          </p:nvSpPr>
          <p:spPr bwMode="auto">
            <a:xfrm>
              <a:off x="4509894" y="2897569"/>
              <a:ext cx="79350" cy="793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7" name="Oval 449"/>
            <p:cNvSpPr>
              <a:spLocks noChangeArrowheads="1"/>
            </p:cNvSpPr>
            <p:nvPr/>
          </p:nvSpPr>
          <p:spPr bwMode="auto">
            <a:xfrm>
              <a:off x="4584773" y="2466174"/>
              <a:ext cx="292812" cy="29504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8" name="Freeform 450"/>
            <p:cNvSpPr>
              <a:spLocks/>
            </p:cNvSpPr>
            <p:nvPr/>
          </p:nvSpPr>
          <p:spPr bwMode="auto">
            <a:xfrm>
              <a:off x="4419368" y="2381236"/>
              <a:ext cx="279401" cy="225756"/>
            </a:xfrm>
            <a:custGeom>
              <a:avLst/>
              <a:gdLst>
                <a:gd name="T0" fmla="*/ 240 w 250"/>
                <a:gd name="T1" fmla="*/ 202 h 202"/>
                <a:gd name="T2" fmla="*/ 0 w 250"/>
                <a:gd name="T3" fmla="*/ 14 h 202"/>
                <a:gd name="T4" fmla="*/ 9 w 250"/>
                <a:gd name="T5" fmla="*/ 0 h 202"/>
                <a:gd name="T6" fmla="*/ 250 w 250"/>
                <a:gd name="T7" fmla="*/ 190 h 202"/>
                <a:gd name="T8" fmla="*/ 240 w 250"/>
                <a:gd name="T9" fmla="*/ 202 h 202"/>
              </a:gdLst>
              <a:ahLst/>
              <a:cxnLst>
                <a:cxn ang="0">
                  <a:pos x="T0" y="T1"/>
                </a:cxn>
                <a:cxn ang="0">
                  <a:pos x="T2" y="T3"/>
                </a:cxn>
                <a:cxn ang="0">
                  <a:pos x="T4" y="T5"/>
                </a:cxn>
                <a:cxn ang="0">
                  <a:pos x="T6" y="T7"/>
                </a:cxn>
                <a:cxn ang="0">
                  <a:pos x="T8" y="T9"/>
                </a:cxn>
              </a:cxnLst>
              <a:rect l="0" t="0" r="r" b="b"/>
              <a:pathLst>
                <a:path w="250" h="202">
                  <a:moveTo>
                    <a:pt x="240" y="202"/>
                  </a:moveTo>
                  <a:lnTo>
                    <a:pt x="0" y="14"/>
                  </a:lnTo>
                  <a:lnTo>
                    <a:pt x="9" y="0"/>
                  </a:lnTo>
                  <a:lnTo>
                    <a:pt x="250" y="190"/>
                  </a:lnTo>
                  <a:lnTo>
                    <a:pt x="240" y="2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9" name="Freeform 451"/>
            <p:cNvSpPr>
              <a:spLocks/>
            </p:cNvSpPr>
            <p:nvPr/>
          </p:nvSpPr>
          <p:spPr bwMode="auto">
            <a:xfrm>
              <a:off x="4743473" y="2213596"/>
              <a:ext cx="282754" cy="414631"/>
            </a:xfrm>
            <a:custGeom>
              <a:avLst/>
              <a:gdLst>
                <a:gd name="T0" fmla="*/ 0 w 253"/>
                <a:gd name="T1" fmla="*/ 371 h 371"/>
                <a:gd name="T2" fmla="*/ 79 w 253"/>
                <a:gd name="T3" fmla="*/ 0 h 371"/>
                <a:gd name="T4" fmla="*/ 96 w 253"/>
                <a:gd name="T5" fmla="*/ 5 h 371"/>
                <a:gd name="T6" fmla="*/ 24 w 253"/>
                <a:gd name="T7" fmla="*/ 336 h 371"/>
                <a:gd name="T8" fmla="*/ 243 w 253"/>
                <a:gd name="T9" fmla="*/ 183 h 371"/>
                <a:gd name="T10" fmla="*/ 253 w 253"/>
                <a:gd name="T11" fmla="*/ 197 h 371"/>
                <a:gd name="T12" fmla="*/ 0 w 253"/>
                <a:gd name="T13" fmla="*/ 371 h 371"/>
              </a:gdLst>
              <a:ahLst/>
              <a:cxnLst>
                <a:cxn ang="0">
                  <a:pos x="T0" y="T1"/>
                </a:cxn>
                <a:cxn ang="0">
                  <a:pos x="T2" y="T3"/>
                </a:cxn>
                <a:cxn ang="0">
                  <a:pos x="T4" y="T5"/>
                </a:cxn>
                <a:cxn ang="0">
                  <a:pos x="T6" y="T7"/>
                </a:cxn>
                <a:cxn ang="0">
                  <a:pos x="T8" y="T9"/>
                </a:cxn>
                <a:cxn ang="0">
                  <a:pos x="T10" y="T11"/>
                </a:cxn>
                <a:cxn ang="0">
                  <a:pos x="T12" y="T13"/>
                </a:cxn>
              </a:cxnLst>
              <a:rect l="0" t="0" r="r" b="b"/>
              <a:pathLst>
                <a:path w="253" h="371">
                  <a:moveTo>
                    <a:pt x="0" y="371"/>
                  </a:moveTo>
                  <a:lnTo>
                    <a:pt x="79" y="0"/>
                  </a:lnTo>
                  <a:lnTo>
                    <a:pt x="96" y="5"/>
                  </a:lnTo>
                  <a:lnTo>
                    <a:pt x="24" y="336"/>
                  </a:lnTo>
                  <a:lnTo>
                    <a:pt x="243" y="183"/>
                  </a:lnTo>
                  <a:lnTo>
                    <a:pt x="253" y="197"/>
                  </a:lnTo>
                  <a:lnTo>
                    <a:pt x="0" y="3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0" name="Freeform 452"/>
            <p:cNvSpPr>
              <a:spLocks/>
            </p:cNvSpPr>
            <p:nvPr/>
          </p:nvSpPr>
          <p:spPr bwMode="auto">
            <a:xfrm>
              <a:off x="4386958" y="2639403"/>
              <a:ext cx="321870" cy="31293"/>
            </a:xfrm>
            <a:custGeom>
              <a:avLst/>
              <a:gdLst>
                <a:gd name="T0" fmla="*/ 288 w 288"/>
                <a:gd name="T1" fmla="*/ 28 h 28"/>
                <a:gd name="T2" fmla="*/ 0 w 288"/>
                <a:gd name="T3" fmla="*/ 14 h 28"/>
                <a:gd name="T4" fmla="*/ 3 w 288"/>
                <a:gd name="T5" fmla="*/ 0 h 28"/>
                <a:gd name="T6" fmla="*/ 288 w 288"/>
                <a:gd name="T7" fmla="*/ 12 h 28"/>
                <a:gd name="T8" fmla="*/ 288 w 288"/>
                <a:gd name="T9" fmla="*/ 28 h 28"/>
              </a:gdLst>
              <a:ahLst/>
              <a:cxnLst>
                <a:cxn ang="0">
                  <a:pos x="T0" y="T1"/>
                </a:cxn>
                <a:cxn ang="0">
                  <a:pos x="T2" y="T3"/>
                </a:cxn>
                <a:cxn ang="0">
                  <a:pos x="T4" y="T5"/>
                </a:cxn>
                <a:cxn ang="0">
                  <a:pos x="T6" y="T7"/>
                </a:cxn>
                <a:cxn ang="0">
                  <a:pos x="T8" y="T9"/>
                </a:cxn>
              </a:cxnLst>
              <a:rect l="0" t="0" r="r" b="b"/>
              <a:pathLst>
                <a:path w="288" h="28">
                  <a:moveTo>
                    <a:pt x="288" y="28"/>
                  </a:moveTo>
                  <a:lnTo>
                    <a:pt x="0" y="14"/>
                  </a:lnTo>
                  <a:lnTo>
                    <a:pt x="3" y="0"/>
                  </a:lnTo>
                  <a:lnTo>
                    <a:pt x="288" y="12"/>
                  </a:lnTo>
                  <a:lnTo>
                    <a:pt x="2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1" name="Freeform 453"/>
            <p:cNvSpPr>
              <a:spLocks/>
            </p:cNvSpPr>
            <p:nvPr/>
          </p:nvSpPr>
          <p:spPr bwMode="auto">
            <a:xfrm>
              <a:off x="4531128" y="2684107"/>
              <a:ext cx="183287" cy="269342"/>
            </a:xfrm>
            <a:custGeom>
              <a:avLst/>
              <a:gdLst>
                <a:gd name="T0" fmla="*/ 12 w 164"/>
                <a:gd name="T1" fmla="*/ 241 h 241"/>
                <a:gd name="T2" fmla="*/ 0 w 164"/>
                <a:gd name="T3" fmla="*/ 231 h 241"/>
                <a:gd name="T4" fmla="*/ 150 w 164"/>
                <a:gd name="T5" fmla="*/ 0 h 241"/>
                <a:gd name="T6" fmla="*/ 164 w 164"/>
                <a:gd name="T7" fmla="*/ 10 h 241"/>
                <a:gd name="T8" fmla="*/ 12 w 164"/>
                <a:gd name="T9" fmla="*/ 241 h 241"/>
              </a:gdLst>
              <a:ahLst/>
              <a:cxnLst>
                <a:cxn ang="0">
                  <a:pos x="T0" y="T1"/>
                </a:cxn>
                <a:cxn ang="0">
                  <a:pos x="T2" y="T3"/>
                </a:cxn>
                <a:cxn ang="0">
                  <a:pos x="T4" y="T5"/>
                </a:cxn>
                <a:cxn ang="0">
                  <a:pos x="T6" y="T7"/>
                </a:cxn>
                <a:cxn ang="0">
                  <a:pos x="T8" y="T9"/>
                </a:cxn>
              </a:cxnLst>
              <a:rect l="0" t="0" r="r" b="b"/>
              <a:pathLst>
                <a:path w="164" h="241">
                  <a:moveTo>
                    <a:pt x="12" y="241"/>
                  </a:moveTo>
                  <a:lnTo>
                    <a:pt x="0" y="231"/>
                  </a:lnTo>
                  <a:lnTo>
                    <a:pt x="150" y="0"/>
                  </a:lnTo>
                  <a:lnTo>
                    <a:pt x="164" y="10"/>
                  </a:lnTo>
                  <a:lnTo>
                    <a:pt x="12" y="2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2" name="Freeform 454"/>
            <p:cNvSpPr>
              <a:spLocks/>
            </p:cNvSpPr>
            <p:nvPr/>
          </p:nvSpPr>
          <p:spPr bwMode="auto">
            <a:xfrm>
              <a:off x="4704357" y="2612580"/>
              <a:ext cx="358751" cy="258166"/>
            </a:xfrm>
            <a:custGeom>
              <a:avLst/>
              <a:gdLst>
                <a:gd name="T0" fmla="*/ 312 w 321"/>
                <a:gd name="T1" fmla="*/ 231 h 231"/>
                <a:gd name="T2" fmla="*/ 0 w 321"/>
                <a:gd name="T3" fmla="*/ 14 h 231"/>
                <a:gd name="T4" fmla="*/ 9 w 321"/>
                <a:gd name="T5" fmla="*/ 0 h 231"/>
                <a:gd name="T6" fmla="*/ 321 w 321"/>
                <a:gd name="T7" fmla="*/ 217 h 231"/>
                <a:gd name="T8" fmla="*/ 312 w 321"/>
                <a:gd name="T9" fmla="*/ 231 h 231"/>
              </a:gdLst>
              <a:ahLst/>
              <a:cxnLst>
                <a:cxn ang="0">
                  <a:pos x="T0" y="T1"/>
                </a:cxn>
                <a:cxn ang="0">
                  <a:pos x="T2" y="T3"/>
                </a:cxn>
                <a:cxn ang="0">
                  <a:pos x="T4" y="T5"/>
                </a:cxn>
                <a:cxn ang="0">
                  <a:pos x="T6" y="T7"/>
                </a:cxn>
                <a:cxn ang="0">
                  <a:pos x="T8" y="T9"/>
                </a:cxn>
              </a:cxnLst>
              <a:rect l="0" t="0" r="r" b="b"/>
              <a:pathLst>
                <a:path w="321" h="231">
                  <a:moveTo>
                    <a:pt x="312" y="231"/>
                  </a:moveTo>
                  <a:lnTo>
                    <a:pt x="0" y="14"/>
                  </a:lnTo>
                  <a:lnTo>
                    <a:pt x="9" y="0"/>
                  </a:lnTo>
                  <a:lnTo>
                    <a:pt x="321" y="217"/>
                  </a:lnTo>
                  <a:lnTo>
                    <a:pt x="312" y="2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grpSp>
      <p:sp>
        <p:nvSpPr>
          <p:cNvPr id="23" name="Freeform 472"/>
          <p:cNvSpPr>
            <a:spLocks noEditPoints="1"/>
          </p:cNvSpPr>
          <p:nvPr/>
        </p:nvSpPr>
        <p:spPr bwMode="auto">
          <a:xfrm>
            <a:off x="6207591" y="5805319"/>
            <a:ext cx="488886" cy="531366"/>
          </a:xfrm>
          <a:custGeom>
            <a:avLst/>
            <a:gdLst>
              <a:gd name="T0" fmla="*/ 221 w 285"/>
              <a:gd name="T1" fmla="*/ 145 h 310"/>
              <a:gd name="T2" fmla="*/ 212 w 285"/>
              <a:gd name="T3" fmla="*/ 178 h 310"/>
              <a:gd name="T4" fmla="*/ 211 w 285"/>
              <a:gd name="T5" fmla="*/ 208 h 310"/>
              <a:gd name="T6" fmla="*/ 216 w 285"/>
              <a:gd name="T7" fmla="*/ 210 h 310"/>
              <a:gd name="T8" fmla="*/ 240 w 285"/>
              <a:gd name="T9" fmla="*/ 246 h 310"/>
              <a:gd name="T10" fmla="*/ 211 w 285"/>
              <a:gd name="T11" fmla="*/ 226 h 310"/>
              <a:gd name="T12" fmla="*/ 215 w 285"/>
              <a:gd name="T13" fmla="*/ 64 h 310"/>
              <a:gd name="T14" fmla="*/ 246 w 285"/>
              <a:gd name="T15" fmla="*/ 45 h 310"/>
              <a:gd name="T16" fmla="*/ 220 w 285"/>
              <a:gd name="T17" fmla="*/ 79 h 310"/>
              <a:gd name="T18" fmla="*/ 215 w 285"/>
              <a:gd name="T19" fmla="*/ 81 h 310"/>
              <a:gd name="T20" fmla="*/ 278 w 285"/>
              <a:gd name="T21" fmla="*/ 139 h 310"/>
              <a:gd name="T22" fmla="*/ 235 w 285"/>
              <a:gd name="T23" fmla="*/ 145 h 310"/>
              <a:gd name="T24" fmla="*/ 277 w 285"/>
              <a:gd name="T25" fmla="*/ 154 h 310"/>
              <a:gd name="T26" fmla="*/ 278 w 285"/>
              <a:gd name="T27" fmla="*/ 139 h 310"/>
              <a:gd name="T28" fmla="*/ 143 w 285"/>
              <a:gd name="T29" fmla="*/ 309 h 310"/>
              <a:gd name="T30" fmla="*/ 184 w 285"/>
              <a:gd name="T31" fmla="*/ 209 h 310"/>
              <a:gd name="T32" fmla="*/ 214 w 285"/>
              <a:gd name="T33" fmla="*/ 111 h 310"/>
              <a:gd name="T34" fmla="*/ 143 w 285"/>
              <a:gd name="T35" fmla="*/ 80 h 310"/>
              <a:gd name="T36" fmla="*/ 204 w 285"/>
              <a:gd name="T37" fmla="*/ 144 h 310"/>
              <a:gd name="T38" fmla="*/ 172 w 285"/>
              <a:gd name="T39" fmla="*/ 197 h 310"/>
              <a:gd name="T40" fmla="*/ 167 w 285"/>
              <a:gd name="T41" fmla="*/ 240 h 310"/>
              <a:gd name="T42" fmla="*/ 137 w 285"/>
              <a:gd name="T43" fmla="*/ 309 h 310"/>
              <a:gd name="T44" fmla="*/ 215 w 285"/>
              <a:gd name="T45" fmla="*/ 81 h 310"/>
              <a:gd name="T46" fmla="*/ 210 w 285"/>
              <a:gd name="T47" fmla="*/ 69 h 310"/>
              <a:gd name="T48" fmla="*/ 211 w 285"/>
              <a:gd name="T49" fmla="*/ 208 h 310"/>
              <a:gd name="T50" fmla="*/ 206 w 285"/>
              <a:gd name="T51" fmla="*/ 220 h 310"/>
              <a:gd name="T52" fmla="*/ 211 w 285"/>
              <a:gd name="T53" fmla="*/ 208 h 310"/>
              <a:gd name="T54" fmla="*/ 146 w 285"/>
              <a:gd name="T55" fmla="*/ 0 h 310"/>
              <a:gd name="T56" fmla="*/ 153 w 285"/>
              <a:gd name="T57" fmla="*/ 8 h 310"/>
              <a:gd name="T58" fmla="*/ 145 w 285"/>
              <a:gd name="T59" fmla="*/ 50 h 310"/>
              <a:gd name="T60" fmla="*/ 144 w 285"/>
              <a:gd name="T61" fmla="*/ 50 h 310"/>
              <a:gd name="T62" fmla="*/ 72 w 285"/>
              <a:gd name="T63" fmla="*/ 106 h 310"/>
              <a:gd name="T64" fmla="*/ 97 w 285"/>
              <a:gd name="T65" fmla="*/ 207 h 310"/>
              <a:gd name="T66" fmla="*/ 133 w 285"/>
              <a:gd name="T67" fmla="*/ 309 h 310"/>
              <a:gd name="T68" fmla="*/ 139 w 285"/>
              <a:gd name="T69" fmla="*/ 239 h 310"/>
              <a:gd name="T70" fmla="*/ 113 w 285"/>
              <a:gd name="T71" fmla="*/ 203 h 310"/>
              <a:gd name="T72" fmla="*/ 79 w 285"/>
              <a:gd name="T73" fmla="*/ 141 h 310"/>
              <a:gd name="T74" fmla="*/ 143 w 285"/>
              <a:gd name="T75" fmla="*/ 80 h 310"/>
              <a:gd name="T76" fmla="*/ 144 w 285"/>
              <a:gd name="T77" fmla="*/ 64 h 310"/>
              <a:gd name="T78" fmla="*/ 146 w 285"/>
              <a:gd name="T79" fmla="*/ 0 h 310"/>
              <a:gd name="T80" fmla="*/ 138 w 285"/>
              <a:gd name="T81" fmla="*/ 43 h 310"/>
              <a:gd name="T82" fmla="*/ 146 w 285"/>
              <a:gd name="T83" fmla="*/ 0 h 310"/>
              <a:gd name="T84" fmla="*/ 69 w 285"/>
              <a:gd name="T85" fmla="*/ 204 h 310"/>
              <a:gd name="T86" fmla="*/ 75 w 285"/>
              <a:gd name="T87" fmla="*/ 217 h 310"/>
              <a:gd name="T88" fmla="*/ 73 w 285"/>
              <a:gd name="T89" fmla="*/ 77 h 310"/>
              <a:gd name="T90" fmla="*/ 79 w 285"/>
              <a:gd name="T91" fmla="*/ 65 h 310"/>
              <a:gd name="T92" fmla="*/ 73 w 285"/>
              <a:gd name="T93" fmla="*/ 77 h 310"/>
              <a:gd name="T94" fmla="*/ 63 w 285"/>
              <a:gd name="T95" fmla="*/ 140 h 310"/>
              <a:gd name="T96" fmla="*/ 72 w 285"/>
              <a:gd name="T97" fmla="*/ 106 h 310"/>
              <a:gd name="T98" fmla="*/ 73 w 285"/>
              <a:gd name="T99" fmla="*/ 77 h 310"/>
              <a:gd name="T100" fmla="*/ 68 w 285"/>
              <a:gd name="T101" fmla="*/ 75 h 310"/>
              <a:gd name="T102" fmla="*/ 44 w 285"/>
              <a:gd name="T103" fmla="*/ 39 h 310"/>
              <a:gd name="T104" fmla="*/ 73 w 285"/>
              <a:gd name="T105" fmla="*/ 59 h 310"/>
              <a:gd name="T106" fmla="*/ 69 w 285"/>
              <a:gd name="T107" fmla="*/ 222 h 310"/>
              <a:gd name="T108" fmla="*/ 39 w 285"/>
              <a:gd name="T109" fmla="*/ 241 h 310"/>
              <a:gd name="T110" fmla="*/ 64 w 285"/>
              <a:gd name="T111" fmla="*/ 206 h 310"/>
              <a:gd name="T112" fmla="*/ 69 w 285"/>
              <a:gd name="T113" fmla="*/ 204 h 310"/>
              <a:gd name="T114" fmla="*/ 49 w 285"/>
              <a:gd name="T115" fmla="*/ 140 h 310"/>
              <a:gd name="T116" fmla="*/ 7 w 285"/>
              <a:gd name="T117" fmla="*/ 132 h 310"/>
              <a:gd name="T118" fmla="*/ 7 w 285"/>
              <a:gd name="T119" fmla="*/ 146 h 310"/>
              <a:gd name="T120" fmla="*/ 49 w 285"/>
              <a:gd name="T12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5" h="310">
                <a:moveTo>
                  <a:pt x="212" y="178"/>
                </a:moveTo>
                <a:cubicBezTo>
                  <a:pt x="217" y="168"/>
                  <a:pt x="220" y="157"/>
                  <a:pt x="221" y="145"/>
                </a:cubicBezTo>
                <a:cubicBezTo>
                  <a:pt x="221" y="133"/>
                  <a:pt x="218" y="122"/>
                  <a:pt x="214" y="111"/>
                </a:cubicBezTo>
                <a:cubicBezTo>
                  <a:pt x="212" y="178"/>
                  <a:pt x="212" y="178"/>
                  <a:pt x="212" y="178"/>
                </a:cubicBezTo>
                <a:close/>
                <a:moveTo>
                  <a:pt x="211" y="226"/>
                </a:moveTo>
                <a:cubicBezTo>
                  <a:pt x="211" y="208"/>
                  <a:pt x="211" y="208"/>
                  <a:pt x="211" y="208"/>
                </a:cubicBezTo>
                <a:cubicBezTo>
                  <a:pt x="213" y="208"/>
                  <a:pt x="215" y="209"/>
                  <a:pt x="216" y="210"/>
                </a:cubicBezTo>
                <a:cubicBezTo>
                  <a:pt x="216" y="210"/>
                  <a:pt x="216" y="210"/>
                  <a:pt x="216" y="210"/>
                </a:cubicBezTo>
                <a:cubicBezTo>
                  <a:pt x="241" y="236"/>
                  <a:pt x="241" y="236"/>
                  <a:pt x="241" y="236"/>
                </a:cubicBezTo>
                <a:cubicBezTo>
                  <a:pt x="243" y="239"/>
                  <a:pt x="243" y="243"/>
                  <a:pt x="240" y="246"/>
                </a:cubicBezTo>
                <a:cubicBezTo>
                  <a:pt x="237" y="249"/>
                  <a:pt x="233" y="249"/>
                  <a:pt x="230" y="246"/>
                </a:cubicBezTo>
                <a:cubicBezTo>
                  <a:pt x="211" y="226"/>
                  <a:pt x="211" y="226"/>
                  <a:pt x="211" y="226"/>
                </a:cubicBezTo>
                <a:close/>
                <a:moveTo>
                  <a:pt x="215" y="81"/>
                </a:moveTo>
                <a:cubicBezTo>
                  <a:pt x="215" y="64"/>
                  <a:pt x="215" y="64"/>
                  <a:pt x="215" y="64"/>
                </a:cubicBezTo>
                <a:cubicBezTo>
                  <a:pt x="236" y="45"/>
                  <a:pt x="236" y="45"/>
                  <a:pt x="236" y="45"/>
                </a:cubicBezTo>
                <a:cubicBezTo>
                  <a:pt x="238" y="42"/>
                  <a:pt x="243" y="42"/>
                  <a:pt x="246" y="45"/>
                </a:cubicBezTo>
                <a:cubicBezTo>
                  <a:pt x="249" y="48"/>
                  <a:pt x="248" y="52"/>
                  <a:pt x="246" y="55"/>
                </a:cubicBezTo>
                <a:cubicBezTo>
                  <a:pt x="220" y="79"/>
                  <a:pt x="220" y="79"/>
                  <a:pt x="220" y="79"/>
                </a:cubicBezTo>
                <a:cubicBezTo>
                  <a:pt x="220" y="79"/>
                  <a:pt x="220" y="79"/>
                  <a:pt x="220" y="79"/>
                </a:cubicBezTo>
                <a:cubicBezTo>
                  <a:pt x="219" y="81"/>
                  <a:pt x="217" y="81"/>
                  <a:pt x="215" y="81"/>
                </a:cubicBezTo>
                <a:close/>
                <a:moveTo>
                  <a:pt x="278" y="139"/>
                </a:moveTo>
                <a:cubicBezTo>
                  <a:pt x="278" y="139"/>
                  <a:pt x="278" y="139"/>
                  <a:pt x="278" y="139"/>
                </a:cubicBezTo>
                <a:cubicBezTo>
                  <a:pt x="242" y="138"/>
                  <a:pt x="242" y="138"/>
                  <a:pt x="242" y="138"/>
                </a:cubicBezTo>
                <a:cubicBezTo>
                  <a:pt x="238" y="138"/>
                  <a:pt x="235" y="141"/>
                  <a:pt x="235" y="145"/>
                </a:cubicBezTo>
                <a:cubicBezTo>
                  <a:pt x="235" y="149"/>
                  <a:pt x="238" y="153"/>
                  <a:pt x="242" y="153"/>
                </a:cubicBezTo>
                <a:cubicBezTo>
                  <a:pt x="277" y="154"/>
                  <a:pt x="277" y="154"/>
                  <a:pt x="277" y="154"/>
                </a:cubicBezTo>
                <a:cubicBezTo>
                  <a:pt x="281" y="154"/>
                  <a:pt x="285" y="151"/>
                  <a:pt x="285" y="147"/>
                </a:cubicBezTo>
                <a:cubicBezTo>
                  <a:pt x="285" y="143"/>
                  <a:pt x="282" y="139"/>
                  <a:pt x="278" y="139"/>
                </a:cubicBezTo>
                <a:close/>
                <a:moveTo>
                  <a:pt x="137" y="309"/>
                </a:moveTo>
                <a:cubicBezTo>
                  <a:pt x="143" y="309"/>
                  <a:pt x="143" y="309"/>
                  <a:pt x="143" y="309"/>
                </a:cubicBezTo>
                <a:cubicBezTo>
                  <a:pt x="164" y="310"/>
                  <a:pt x="182" y="293"/>
                  <a:pt x="183" y="272"/>
                </a:cubicBezTo>
                <a:cubicBezTo>
                  <a:pt x="184" y="209"/>
                  <a:pt x="184" y="209"/>
                  <a:pt x="184" y="209"/>
                </a:cubicBezTo>
                <a:cubicBezTo>
                  <a:pt x="196" y="201"/>
                  <a:pt x="206" y="191"/>
                  <a:pt x="212" y="178"/>
                </a:cubicBezTo>
                <a:cubicBezTo>
                  <a:pt x="214" y="111"/>
                  <a:pt x="214" y="111"/>
                  <a:pt x="214" y="111"/>
                </a:cubicBezTo>
                <a:cubicBezTo>
                  <a:pt x="202" y="84"/>
                  <a:pt x="175" y="65"/>
                  <a:pt x="144" y="64"/>
                </a:cubicBezTo>
                <a:cubicBezTo>
                  <a:pt x="143" y="80"/>
                  <a:pt x="143" y="80"/>
                  <a:pt x="143" y="80"/>
                </a:cubicBezTo>
                <a:cubicBezTo>
                  <a:pt x="161" y="81"/>
                  <a:pt x="176" y="88"/>
                  <a:pt x="187" y="100"/>
                </a:cubicBezTo>
                <a:cubicBezTo>
                  <a:pt x="198" y="111"/>
                  <a:pt x="205" y="127"/>
                  <a:pt x="204" y="144"/>
                </a:cubicBezTo>
                <a:cubicBezTo>
                  <a:pt x="204" y="167"/>
                  <a:pt x="191" y="187"/>
                  <a:pt x="172" y="197"/>
                </a:cubicBezTo>
                <a:cubicBezTo>
                  <a:pt x="172" y="197"/>
                  <a:pt x="172" y="197"/>
                  <a:pt x="172" y="197"/>
                </a:cubicBezTo>
                <a:cubicBezTo>
                  <a:pt x="170" y="199"/>
                  <a:pt x="168" y="201"/>
                  <a:pt x="168" y="204"/>
                </a:cubicBezTo>
                <a:cubicBezTo>
                  <a:pt x="167" y="240"/>
                  <a:pt x="167" y="240"/>
                  <a:pt x="167" y="240"/>
                </a:cubicBezTo>
                <a:cubicBezTo>
                  <a:pt x="139" y="239"/>
                  <a:pt x="139" y="239"/>
                  <a:pt x="139" y="239"/>
                </a:cubicBezTo>
                <a:cubicBezTo>
                  <a:pt x="137" y="309"/>
                  <a:pt x="137" y="309"/>
                  <a:pt x="137" y="309"/>
                </a:cubicBezTo>
                <a:close/>
                <a:moveTo>
                  <a:pt x="215" y="64"/>
                </a:moveTo>
                <a:cubicBezTo>
                  <a:pt x="215" y="81"/>
                  <a:pt x="215" y="81"/>
                  <a:pt x="215" y="81"/>
                </a:cubicBezTo>
                <a:cubicBezTo>
                  <a:pt x="213" y="81"/>
                  <a:pt x="211" y="81"/>
                  <a:pt x="210" y="79"/>
                </a:cubicBezTo>
                <a:cubicBezTo>
                  <a:pt x="207" y="76"/>
                  <a:pt x="207" y="72"/>
                  <a:pt x="210" y="69"/>
                </a:cubicBezTo>
                <a:cubicBezTo>
                  <a:pt x="215" y="64"/>
                  <a:pt x="215" y="64"/>
                  <a:pt x="215" y="64"/>
                </a:cubicBezTo>
                <a:close/>
                <a:moveTo>
                  <a:pt x="211" y="208"/>
                </a:moveTo>
                <a:cubicBezTo>
                  <a:pt x="211" y="226"/>
                  <a:pt x="211" y="226"/>
                  <a:pt x="211" y="226"/>
                </a:cubicBezTo>
                <a:cubicBezTo>
                  <a:pt x="206" y="220"/>
                  <a:pt x="206" y="220"/>
                  <a:pt x="206" y="220"/>
                </a:cubicBezTo>
                <a:cubicBezTo>
                  <a:pt x="203" y="217"/>
                  <a:pt x="203" y="213"/>
                  <a:pt x="206" y="210"/>
                </a:cubicBezTo>
                <a:cubicBezTo>
                  <a:pt x="207" y="209"/>
                  <a:pt x="209" y="208"/>
                  <a:pt x="211" y="208"/>
                </a:cubicBezTo>
                <a:close/>
                <a:moveTo>
                  <a:pt x="144" y="50"/>
                </a:moveTo>
                <a:cubicBezTo>
                  <a:pt x="146" y="0"/>
                  <a:pt x="146" y="0"/>
                  <a:pt x="146" y="0"/>
                </a:cubicBezTo>
                <a:cubicBezTo>
                  <a:pt x="146" y="0"/>
                  <a:pt x="146" y="0"/>
                  <a:pt x="146" y="0"/>
                </a:cubicBezTo>
                <a:cubicBezTo>
                  <a:pt x="150" y="0"/>
                  <a:pt x="153" y="4"/>
                  <a:pt x="153" y="8"/>
                </a:cubicBezTo>
                <a:cubicBezTo>
                  <a:pt x="152" y="43"/>
                  <a:pt x="152" y="43"/>
                  <a:pt x="152" y="43"/>
                </a:cubicBezTo>
                <a:cubicBezTo>
                  <a:pt x="152" y="47"/>
                  <a:pt x="149" y="50"/>
                  <a:pt x="145" y="50"/>
                </a:cubicBezTo>
                <a:cubicBezTo>
                  <a:pt x="145" y="50"/>
                  <a:pt x="145" y="50"/>
                  <a:pt x="145" y="50"/>
                </a:cubicBezTo>
                <a:cubicBezTo>
                  <a:pt x="145" y="50"/>
                  <a:pt x="144" y="50"/>
                  <a:pt x="144" y="50"/>
                </a:cubicBezTo>
                <a:close/>
                <a:moveTo>
                  <a:pt x="144" y="64"/>
                </a:moveTo>
                <a:cubicBezTo>
                  <a:pt x="113" y="63"/>
                  <a:pt x="85" y="80"/>
                  <a:pt x="72" y="106"/>
                </a:cubicBezTo>
                <a:cubicBezTo>
                  <a:pt x="70" y="175"/>
                  <a:pt x="70" y="175"/>
                  <a:pt x="70" y="175"/>
                </a:cubicBezTo>
                <a:cubicBezTo>
                  <a:pt x="76" y="188"/>
                  <a:pt x="85" y="199"/>
                  <a:pt x="97" y="207"/>
                </a:cubicBezTo>
                <a:cubicBezTo>
                  <a:pt x="95" y="269"/>
                  <a:pt x="95" y="269"/>
                  <a:pt x="95" y="269"/>
                </a:cubicBezTo>
                <a:cubicBezTo>
                  <a:pt x="94" y="291"/>
                  <a:pt x="111" y="309"/>
                  <a:pt x="133" y="309"/>
                </a:cubicBezTo>
                <a:cubicBezTo>
                  <a:pt x="137" y="309"/>
                  <a:pt x="137" y="309"/>
                  <a:pt x="137" y="309"/>
                </a:cubicBezTo>
                <a:cubicBezTo>
                  <a:pt x="139" y="239"/>
                  <a:pt x="139" y="239"/>
                  <a:pt x="139" y="239"/>
                </a:cubicBezTo>
                <a:cubicBezTo>
                  <a:pt x="112" y="238"/>
                  <a:pt x="112" y="238"/>
                  <a:pt x="112" y="238"/>
                </a:cubicBezTo>
                <a:cubicBezTo>
                  <a:pt x="113" y="203"/>
                  <a:pt x="113" y="203"/>
                  <a:pt x="113" y="203"/>
                </a:cubicBezTo>
                <a:cubicBezTo>
                  <a:pt x="113" y="200"/>
                  <a:pt x="112" y="198"/>
                  <a:pt x="109" y="196"/>
                </a:cubicBezTo>
                <a:cubicBezTo>
                  <a:pt x="91" y="185"/>
                  <a:pt x="78" y="164"/>
                  <a:pt x="79" y="141"/>
                </a:cubicBezTo>
                <a:cubicBezTo>
                  <a:pt x="80" y="124"/>
                  <a:pt x="87" y="108"/>
                  <a:pt x="99" y="97"/>
                </a:cubicBezTo>
                <a:cubicBezTo>
                  <a:pt x="110" y="86"/>
                  <a:pt x="126" y="80"/>
                  <a:pt x="143" y="80"/>
                </a:cubicBezTo>
                <a:cubicBezTo>
                  <a:pt x="143" y="80"/>
                  <a:pt x="143" y="80"/>
                  <a:pt x="143" y="80"/>
                </a:cubicBezTo>
                <a:cubicBezTo>
                  <a:pt x="144" y="64"/>
                  <a:pt x="144" y="64"/>
                  <a:pt x="144" y="64"/>
                </a:cubicBezTo>
                <a:cubicBezTo>
                  <a:pt x="144" y="64"/>
                  <a:pt x="144" y="64"/>
                  <a:pt x="144" y="64"/>
                </a:cubicBezTo>
                <a:close/>
                <a:moveTo>
                  <a:pt x="146" y="0"/>
                </a:moveTo>
                <a:cubicBezTo>
                  <a:pt x="144" y="50"/>
                  <a:pt x="144" y="50"/>
                  <a:pt x="144" y="50"/>
                </a:cubicBezTo>
                <a:cubicBezTo>
                  <a:pt x="140" y="50"/>
                  <a:pt x="138" y="46"/>
                  <a:pt x="138" y="43"/>
                </a:cubicBezTo>
                <a:cubicBezTo>
                  <a:pt x="139" y="7"/>
                  <a:pt x="139" y="7"/>
                  <a:pt x="139" y="7"/>
                </a:cubicBezTo>
                <a:cubicBezTo>
                  <a:pt x="139" y="4"/>
                  <a:pt x="142" y="1"/>
                  <a:pt x="146" y="0"/>
                </a:cubicBezTo>
                <a:close/>
                <a:moveTo>
                  <a:pt x="69" y="222"/>
                </a:moveTo>
                <a:cubicBezTo>
                  <a:pt x="69" y="204"/>
                  <a:pt x="69" y="204"/>
                  <a:pt x="69" y="204"/>
                </a:cubicBezTo>
                <a:cubicBezTo>
                  <a:pt x="71" y="204"/>
                  <a:pt x="73" y="205"/>
                  <a:pt x="75" y="206"/>
                </a:cubicBezTo>
                <a:cubicBezTo>
                  <a:pt x="78" y="209"/>
                  <a:pt x="77" y="214"/>
                  <a:pt x="75" y="217"/>
                </a:cubicBezTo>
                <a:cubicBezTo>
                  <a:pt x="69" y="222"/>
                  <a:pt x="69" y="222"/>
                  <a:pt x="69" y="222"/>
                </a:cubicBezTo>
                <a:close/>
                <a:moveTo>
                  <a:pt x="73" y="77"/>
                </a:moveTo>
                <a:cubicBezTo>
                  <a:pt x="73" y="59"/>
                  <a:pt x="73" y="59"/>
                  <a:pt x="73" y="59"/>
                </a:cubicBezTo>
                <a:cubicBezTo>
                  <a:pt x="79" y="65"/>
                  <a:pt x="79" y="65"/>
                  <a:pt x="79" y="65"/>
                </a:cubicBezTo>
                <a:cubicBezTo>
                  <a:pt x="82" y="68"/>
                  <a:pt x="81" y="73"/>
                  <a:pt x="78" y="75"/>
                </a:cubicBezTo>
                <a:cubicBezTo>
                  <a:pt x="77" y="77"/>
                  <a:pt x="75" y="78"/>
                  <a:pt x="73" y="77"/>
                </a:cubicBezTo>
                <a:close/>
                <a:moveTo>
                  <a:pt x="72" y="106"/>
                </a:moveTo>
                <a:cubicBezTo>
                  <a:pt x="66" y="116"/>
                  <a:pt x="63" y="128"/>
                  <a:pt x="63" y="140"/>
                </a:cubicBezTo>
                <a:cubicBezTo>
                  <a:pt x="63" y="153"/>
                  <a:pt x="65" y="165"/>
                  <a:pt x="70" y="175"/>
                </a:cubicBezTo>
                <a:cubicBezTo>
                  <a:pt x="72" y="106"/>
                  <a:pt x="72" y="106"/>
                  <a:pt x="72" y="106"/>
                </a:cubicBezTo>
                <a:close/>
                <a:moveTo>
                  <a:pt x="73" y="59"/>
                </a:moveTo>
                <a:cubicBezTo>
                  <a:pt x="73" y="77"/>
                  <a:pt x="73" y="77"/>
                  <a:pt x="73" y="77"/>
                </a:cubicBezTo>
                <a:cubicBezTo>
                  <a:pt x="71" y="77"/>
                  <a:pt x="69" y="76"/>
                  <a:pt x="68" y="75"/>
                </a:cubicBezTo>
                <a:cubicBezTo>
                  <a:pt x="68" y="75"/>
                  <a:pt x="68" y="75"/>
                  <a:pt x="68" y="75"/>
                </a:cubicBezTo>
                <a:cubicBezTo>
                  <a:pt x="44" y="50"/>
                  <a:pt x="44" y="50"/>
                  <a:pt x="44" y="50"/>
                </a:cubicBezTo>
                <a:cubicBezTo>
                  <a:pt x="41" y="47"/>
                  <a:pt x="41" y="42"/>
                  <a:pt x="44" y="39"/>
                </a:cubicBezTo>
                <a:cubicBezTo>
                  <a:pt x="47" y="36"/>
                  <a:pt x="52" y="37"/>
                  <a:pt x="55" y="40"/>
                </a:cubicBezTo>
                <a:cubicBezTo>
                  <a:pt x="73" y="59"/>
                  <a:pt x="73" y="59"/>
                  <a:pt x="73" y="59"/>
                </a:cubicBezTo>
                <a:close/>
                <a:moveTo>
                  <a:pt x="69" y="204"/>
                </a:moveTo>
                <a:cubicBezTo>
                  <a:pt x="69" y="222"/>
                  <a:pt x="69" y="222"/>
                  <a:pt x="69" y="222"/>
                </a:cubicBezTo>
                <a:cubicBezTo>
                  <a:pt x="49" y="241"/>
                  <a:pt x="49" y="241"/>
                  <a:pt x="49" y="241"/>
                </a:cubicBezTo>
                <a:cubicBezTo>
                  <a:pt x="46" y="244"/>
                  <a:pt x="41" y="244"/>
                  <a:pt x="39" y="241"/>
                </a:cubicBezTo>
                <a:cubicBezTo>
                  <a:pt x="36" y="238"/>
                  <a:pt x="36" y="233"/>
                  <a:pt x="39" y="230"/>
                </a:cubicBezTo>
                <a:cubicBezTo>
                  <a:pt x="64" y="206"/>
                  <a:pt x="64" y="206"/>
                  <a:pt x="64" y="206"/>
                </a:cubicBezTo>
                <a:cubicBezTo>
                  <a:pt x="64" y="206"/>
                  <a:pt x="64" y="206"/>
                  <a:pt x="64" y="206"/>
                </a:cubicBezTo>
                <a:cubicBezTo>
                  <a:pt x="66" y="205"/>
                  <a:pt x="67" y="204"/>
                  <a:pt x="69" y="204"/>
                </a:cubicBezTo>
                <a:close/>
                <a:moveTo>
                  <a:pt x="49" y="140"/>
                </a:moveTo>
                <a:cubicBezTo>
                  <a:pt x="49" y="140"/>
                  <a:pt x="49" y="140"/>
                  <a:pt x="49" y="140"/>
                </a:cubicBezTo>
                <a:cubicBezTo>
                  <a:pt x="50" y="136"/>
                  <a:pt x="46" y="133"/>
                  <a:pt x="42" y="133"/>
                </a:cubicBezTo>
                <a:cubicBezTo>
                  <a:pt x="7" y="132"/>
                  <a:pt x="7" y="132"/>
                  <a:pt x="7" y="132"/>
                </a:cubicBezTo>
                <a:cubicBezTo>
                  <a:pt x="3" y="132"/>
                  <a:pt x="0" y="135"/>
                  <a:pt x="0" y="139"/>
                </a:cubicBezTo>
                <a:cubicBezTo>
                  <a:pt x="0" y="143"/>
                  <a:pt x="3" y="146"/>
                  <a:pt x="7" y="146"/>
                </a:cubicBezTo>
                <a:cubicBezTo>
                  <a:pt x="42" y="147"/>
                  <a:pt x="42" y="147"/>
                  <a:pt x="42" y="147"/>
                </a:cubicBezTo>
                <a:cubicBezTo>
                  <a:pt x="46" y="147"/>
                  <a:pt x="49" y="144"/>
                  <a:pt x="49" y="140"/>
                </a:cubicBezTo>
                <a:close/>
              </a:path>
            </a:pathLst>
          </a:custGeom>
          <a:solidFill>
            <a:srgbClr val="FFC000"/>
          </a:solidFill>
          <a:ln>
            <a:noFill/>
          </a:ln>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4" name="Freeform 41"/>
          <p:cNvSpPr>
            <a:spLocks noEditPoints="1"/>
          </p:cNvSpPr>
          <p:nvPr/>
        </p:nvSpPr>
        <p:spPr bwMode="auto">
          <a:xfrm>
            <a:off x="7078278" y="5195646"/>
            <a:ext cx="414722" cy="417696"/>
          </a:xfrm>
          <a:custGeom>
            <a:avLst/>
            <a:gdLst>
              <a:gd name="T0" fmla="*/ 186 w 199"/>
              <a:gd name="T1" fmla="*/ 80 h 200"/>
              <a:gd name="T2" fmla="*/ 170 w 199"/>
              <a:gd name="T3" fmla="*/ 80 h 200"/>
              <a:gd name="T4" fmla="*/ 163 w 199"/>
              <a:gd name="T5" fmla="*/ 64 h 200"/>
              <a:gd name="T6" fmla="*/ 175 w 199"/>
              <a:gd name="T7" fmla="*/ 52 h 200"/>
              <a:gd name="T8" fmla="*/ 175 w 199"/>
              <a:gd name="T9" fmla="*/ 33 h 200"/>
              <a:gd name="T10" fmla="*/ 165 w 199"/>
              <a:gd name="T11" fmla="*/ 24 h 200"/>
              <a:gd name="T12" fmla="*/ 146 w 199"/>
              <a:gd name="T13" fmla="*/ 24 h 200"/>
              <a:gd name="T14" fmla="*/ 135 w 199"/>
              <a:gd name="T15" fmla="*/ 36 h 200"/>
              <a:gd name="T16" fmla="*/ 120 w 199"/>
              <a:gd name="T17" fmla="*/ 30 h 200"/>
              <a:gd name="T18" fmla="*/ 120 w 199"/>
              <a:gd name="T19" fmla="*/ 13 h 200"/>
              <a:gd name="T20" fmla="*/ 106 w 199"/>
              <a:gd name="T21" fmla="*/ 0 h 200"/>
              <a:gd name="T22" fmla="*/ 93 w 199"/>
              <a:gd name="T23" fmla="*/ 0 h 200"/>
              <a:gd name="T24" fmla="*/ 80 w 199"/>
              <a:gd name="T25" fmla="*/ 13 h 200"/>
              <a:gd name="T26" fmla="*/ 80 w 199"/>
              <a:gd name="T27" fmla="*/ 30 h 200"/>
              <a:gd name="T28" fmla="*/ 64 w 199"/>
              <a:gd name="T29" fmla="*/ 36 h 200"/>
              <a:gd name="T30" fmla="*/ 52 w 199"/>
              <a:gd name="T31" fmla="*/ 24 h 200"/>
              <a:gd name="T32" fmla="*/ 33 w 199"/>
              <a:gd name="T33" fmla="*/ 24 h 200"/>
              <a:gd name="T34" fmla="*/ 24 w 199"/>
              <a:gd name="T35" fmla="*/ 33 h 200"/>
              <a:gd name="T36" fmla="*/ 24 w 199"/>
              <a:gd name="T37" fmla="*/ 52 h 200"/>
              <a:gd name="T38" fmla="*/ 36 w 199"/>
              <a:gd name="T39" fmla="*/ 64 h 200"/>
              <a:gd name="T40" fmla="*/ 29 w 199"/>
              <a:gd name="T41" fmla="*/ 80 h 200"/>
              <a:gd name="T42" fmla="*/ 13 w 199"/>
              <a:gd name="T43" fmla="*/ 80 h 200"/>
              <a:gd name="T44" fmla="*/ 0 w 199"/>
              <a:gd name="T45" fmla="*/ 93 h 200"/>
              <a:gd name="T46" fmla="*/ 0 w 199"/>
              <a:gd name="T47" fmla="*/ 107 h 200"/>
              <a:gd name="T48" fmla="*/ 13 w 199"/>
              <a:gd name="T49" fmla="*/ 120 h 200"/>
              <a:gd name="T50" fmla="*/ 29 w 199"/>
              <a:gd name="T51" fmla="*/ 120 h 200"/>
              <a:gd name="T52" fmla="*/ 35 w 199"/>
              <a:gd name="T53" fmla="*/ 135 h 200"/>
              <a:gd name="T54" fmla="*/ 24 w 199"/>
              <a:gd name="T55" fmla="*/ 147 h 200"/>
              <a:gd name="T56" fmla="*/ 24 w 199"/>
              <a:gd name="T57" fmla="*/ 166 h 200"/>
              <a:gd name="T58" fmla="*/ 33 w 199"/>
              <a:gd name="T59" fmla="*/ 175 h 200"/>
              <a:gd name="T60" fmla="*/ 52 w 199"/>
              <a:gd name="T61" fmla="*/ 175 h 200"/>
              <a:gd name="T62" fmla="*/ 63 w 199"/>
              <a:gd name="T63" fmla="*/ 163 h 200"/>
              <a:gd name="T64" fmla="*/ 80 w 199"/>
              <a:gd name="T65" fmla="*/ 170 h 200"/>
              <a:gd name="T66" fmla="*/ 80 w 199"/>
              <a:gd name="T67" fmla="*/ 186 h 200"/>
              <a:gd name="T68" fmla="*/ 93 w 199"/>
              <a:gd name="T69" fmla="*/ 200 h 200"/>
              <a:gd name="T70" fmla="*/ 106 w 199"/>
              <a:gd name="T71" fmla="*/ 200 h 200"/>
              <a:gd name="T72" fmla="*/ 120 w 199"/>
              <a:gd name="T73" fmla="*/ 186 h 200"/>
              <a:gd name="T74" fmla="*/ 120 w 199"/>
              <a:gd name="T75" fmla="*/ 170 h 200"/>
              <a:gd name="T76" fmla="*/ 135 w 199"/>
              <a:gd name="T77" fmla="*/ 164 h 200"/>
              <a:gd name="T78" fmla="*/ 146 w 199"/>
              <a:gd name="T79" fmla="*/ 175 h 200"/>
              <a:gd name="T80" fmla="*/ 165 w 199"/>
              <a:gd name="T81" fmla="*/ 175 h 200"/>
              <a:gd name="T82" fmla="*/ 175 w 199"/>
              <a:gd name="T83" fmla="*/ 166 h 200"/>
              <a:gd name="T84" fmla="*/ 175 w 199"/>
              <a:gd name="T85" fmla="*/ 147 h 200"/>
              <a:gd name="T86" fmla="*/ 163 w 199"/>
              <a:gd name="T87" fmla="*/ 135 h 200"/>
              <a:gd name="T88" fmla="*/ 170 w 199"/>
              <a:gd name="T89" fmla="*/ 120 h 200"/>
              <a:gd name="T90" fmla="*/ 186 w 199"/>
              <a:gd name="T91" fmla="*/ 120 h 200"/>
              <a:gd name="T92" fmla="*/ 199 w 199"/>
              <a:gd name="T93" fmla="*/ 107 h 200"/>
              <a:gd name="T94" fmla="*/ 199 w 199"/>
              <a:gd name="T95" fmla="*/ 93 h 200"/>
              <a:gd name="T96" fmla="*/ 186 w 199"/>
              <a:gd name="T97" fmla="*/ 80 h 200"/>
              <a:gd name="T98" fmla="*/ 100 w 199"/>
              <a:gd name="T99" fmla="*/ 140 h 200"/>
              <a:gd name="T100" fmla="*/ 60 w 199"/>
              <a:gd name="T101" fmla="*/ 100 h 200"/>
              <a:gd name="T102" fmla="*/ 100 w 199"/>
              <a:gd name="T103" fmla="*/ 60 h 200"/>
              <a:gd name="T104" fmla="*/ 139 w 199"/>
              <a:gd name="T105" fmla="*/ 100 h 200"/>
              <a:gd name="T106" fmla="*/ 100 w 199"/>
              <a:gd name="T107" fmla="*/ 140 h 200"/>
              <a:gd name="T108" fmla="*/ 100 w 199"/>
              <a:gd name="T109" fmla="*/ 80 h 200"/>
              <a:gd name="T110" fmla="*/ 80 w 199"/>
              <a:gd name="T111" fmla="*/ 100 h 200"/>
              <a:gd name="T112" fmla="*/ 100 w 199"/>
              <a:gd name="T113" fmla="*/ 120 h 200"/>
              <a:gd name="T114" fmla="*/ 120 w 199"/>
              <a:gd name="T115" fmla="*/ 100 h 200"/>
              <a:gd name="T116" fmla="*/ 100 w 199"/>
              <a:gd name="T117" fmla="*/ 8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9" h="200">
                <a:moveTo>
                  <a:pt x="186" y="80"/>
                </a:moveTo>
                <a:cubicBezTo>
                  <a:pt x="170" y="80"/>
                  <a:pt x="170" y="80"/>
                  <a:pt x="170" y="80"/>
                </a:cubicBezTo>
                <a:cubicBezTo>
                  <a:pt x="168" y="74"/>
                  <a:pt x="166" y="69"/>
                  <a:pt x="163" y="64"/>
                </a:cubicBezTo>
                <a:cubicBezTo>
                  <a:pt x="175" y="52"/>
                  <a:pt x="175" y="52"/>
                  <a:pt x="175" y="52"/>
                </a:cubicBezTo>
                <a:cubicBezTo>
                  <a:pt x="180" y="47"/>
                  <a:pt x="180" y="38"/>
                  <a:pt x="175" y="33"/>
                </a:cubicBezTo>
                <a:cubicBezTo>
                  <a:pt x="165" y="24"/>
                  <a:pt x="165" y="24"/>
                  <a:pt x="165" y="24"/>
                </a:cubicBezTo>
                <a:cubicBezTo>
                  <a:pt x="160" y="19"/>
                  <a:pt x="152" y="19"/>
                  <a:pt x="146" y="24"/>
                </a:cubicBezTo>
                <a:cubicBezTo>
                  <a:pt x="135" y="36"/>
                  <a:pt x="135" y="36"/>
                  <a:pt x="135" y="36"/>
                </a:cubicBezTo>
                <a:cubicBezTo>
                  <a:pt x="130" y="33"/>
                  <a:pt x="125" y="31"/>
                  <a:pt x="120" y="30"/>
                </a:cubicBezTo>
                <a:cubicBezTo>
                  <a:pt x="120" y="13"/>
                  <a:pt x="120" y="13"/>
                  <a:pt x="120" y="13"/>
                </a:cubicBezTo>
                <a:cubicBezTo>
                  <a:pt x="120" y="6"/>
                  <a:pt x="114" y="0"/>
                  <a:pt x="106" y="0"/>
                </a:cubicBezTo>
                <a:cubicBezTo>
                  <a:pt x="93" y="0"/>
                  <a:pt x="93" y="0"/>
                  <a:pt x="93" y="0"/>
                </a:cubicBezTo>
                <a:cubicBezTo>
                  <a:pt x="86" y="0"/>
                  <a:pt x="80" y="6"/>
                  <a:pt x="80" y="13"/>
                </a:cubicBezTo>
                <a:cubicBezTo>
                  <a:pt x="80" y="30"/>
                  <a:pt x="80" y="30"/>
                  <a:pt x="80" y="30"/>
                </a:cubicBezTo>
                <a:cubicBezTo>
                  <a:pt x="74" y="31"/>
                  <a:pt x="69" y="33"/>
                  <a:pt x="64" y="36"/>
                </a:cubicBezTo>
                <a:cubicBezTo>
                  <a:pt x="52" y="24"/>
                  <a:pt x="52" y="24"/>
                  <a:pt x="52" y="24"/>
                </a:cubicBezTo>
                <a:cubicBezTo>
                  <a:pt x="47" y="19"/>
                  <a:pt x="38" y="19"/>
                  <a:pt x="33" y="24"/>
                </a:cubicBezTo>
                <a:cubicBezTo>
                  <a:pt x="24" y="33"/>
                  <a:pt x="24" y="33"/>
                  <a:pt x="24" y="33"/>
                </a:cubicBezTo>
                <a:cubicBezTo>
                  <a:pt x="18" y="38"/>
                  <a:pt x="18" y="47"/>
                  <a:pt x="24" y="52"/>
                </a:cubicBezTo>
                <a:cubicBezTo>
                  <a:pt x="36" y="64"/>
                  <a:pt x="36" y="64"/>
                  <a:pt x="36" y="64"/>
                </a:cubicBezTo>
                <a:cubicBezTo>
                  <a:pt x="33" y="69"/>
                  <a:pt x="31" y="74"/>
                  <a:pt x="29" y="80"/>
                </a:cubicBezTo>
                <a:cubicBezTo>
                  <a:pt x="13" y="80"/>
                  <a:pt x="13" y="80"/>
                  <a:pt x="13" y="80"/>
                </a:cubicBezTo>
                <a:cubicBezTo>
                  <a:pt x="6" y="80"/>
                  <a:pt x="0" y="86"/>
                  <a:pt x="0" y="93"/>
                </a:cubicBezTo>
                <a:cubicBezTo>
                  <a:pt x="0" y="107"/>
                  <a:pt x="0" y="107"/>
                  <a:pt x="0" y="107"/>
                </a:cubicBezTo>
                <a:cubicBezTo>
                  <a:pt x="0" y="114"/>
                  <a:pt x="6" y="120"/>
                  <a:pt x="13" y="120"/>
                </a:cubicBezTo>
                <a:cubicBezTo>
                  <a:pt x="29" y="120"/>
                  <a:pt x="29" y="120"/>
                  <a:pt x="29" y="120"/>
                </a:cubicBezTo>
                <a:cubicBezTo>
                  <a:pt x="31" y="125"/>
                  <a:pt x="33" y="130"/>
                  <a:pt x="35" y="135"/>
                </a:cubicBezTo>
                <a:cubicBezTo>
                  <a:pt x="24" y="147"/>
                  <a:pt x="24" y="147"/>
                  <a:pt x="24" y="147"/>
                </a:cubicBezTo>
                <a:cubicBezTo>
                  <a:pt x="18" y="152"/>
                  <a:pt x="18" y="160"/>
                  <a:pt x="24" y="166"/>
                </a:cubicBezTo>
                <a:cubicBezTo>
                  <a:pt x="33" y="175"/>
                  <a:pt x="33" y="175"/>
                  <a:pt x="33" y="175"/>
                </a:cubicBezTo>
                <a:cubicBezTo>
                  <a:pt x="38" y="180"/>
                  <a:pt x="47" y="180"/>
                  <a:pt x="52" y="175"/>
                </a:cubicBezTo>
                <a:cubicBezTo>
                  <a:pt x="63" y="163"/>
                  <a:pt x="63" y="163"/>
                  <a:pt x="63" y="163"/>
                </a:cubicBezTo>
                <a:cubicBezTo>
                  <a:pt x="69" y="166"/>
                  <a:pt x="74" y="169"/>
                  <a:pt x="80" y="170"/>
                </a:cubicBezTo>
                <a:cubicBezTo>
                  <a:pt x="80" y="186"/>
                  <a:pt x="80" y="186"/>
                  <a:pt x="80" y="186"/>
                </a:cubicBezTo>
                <a:cubicBezTo>
                  <a:pt x="80" y="194"/>
                  <a:pt x="86" y="200"/>
                  <a:pt x="93" y="200"/>
                </a:cubicBezTo>
                <a:cubicBezTo>
                  <a:pt x="106" y="200"/>
                  <a:pt x="106" y="200"/>
                  <a:pt x="106" y="200"/>
                </a:cubicBezTo>
                <a:cubicBezTo>
                  <a:pt x="114" y="200"/>
                  <a:pt x="120" y="194"/>
                  <a:pt x="120" y="186"/>
                </a:cubicBezTo>
                <a:cubicBezTo>
                  <a:pt x="120" y="170"/>
                  <a:pt x="120" y="170"/>
                  <a:pt x="120" y="170"/>
                </a:cubicBezTo>
                <a:cubicBezTo>
                  <a:pt x="125" y="169"/>
                  <a:pt x="130" y="166"/>
                  <a:pt x="135" y="164"/>
                </a:cubicBezTo>
                <a:cubicBezTo>
                  <a:pt x="146" y="175"/>
                  <a:pt x="146" y="175"/>
                  <a:pt x="146" y="175"/>
                </a:cubicBezTo>
                <a:cubicBezTo>
                  <a:pt x="152" y="180"/>
                  <a:pt x="160" y="180"/>
                  <a:pt x="165" y="175"/>
                </a:cubicBezTo>
                <a:cubicBezTo>
                  <a:pt x="175" y="166"/>
                  <a:pt x="175" y="166"/>
                  <a:pt x="175" y="166"/>
                </a:cubicBezTo>
                <a:cubicBezTo>
                  <a:pt x="180" y="160"/>
                  <a:pt x="180" y="152"/>
                  <a:pt x="175" y="147"/>
                </a:cubicBezTo>
                <a:cubicBezTo>
                  <a:pt x="163" y="135"/>
                  <a:pt x="163" y="135"/>
                  <a:pt x="163" y="135"/>
                </a:cubicBezTo>
                <a:cubicBezTo>
                  <a:pt x="166" y="131"/>
                  <a:pt x="168" y="125"/>
                  <a:pt x="170" y="120"/>
                </a:cubicBezTo>
                <a:cubicBezTo>
                  <a:pt x="186" y="120"/>
                  <a:pt x="186" y="120"/>
                  <a:pt x="186" y="120"/>
                </a:cubicBezTo>
                <a:cubicBezTo>
                  <a:pt x="193" y="120"/>
                  <a:pt x="199" y="114"/>
                  <a:pt x="199" y="107"/>
                </a:cubicBezTo>
                <a:cubicBezTo>
                  <a:pt x="199" y="93"/>
                  <a:pt x="199" y="93"/>
                  <a:pt x="199" y="93"/>
                </a:cubicBezTo>
                <a:cubicBezTo>
                  <a:pt x="199" y="86"/>
                  <a:pt x="193" y="80"/>
                  <a:pt x="186" y="80"/>
                </a:cubicBezTo>
                <a:close/>
                <a:moveTo>
                  <a:pt x="100" y="140"/>
                </a:moveTo>
                <a:cubicBezTo>
                  <a:pt x="78" y="140"/>
                  <a:pt x="60" y="122"/>
                  <a:pt x="60" y="100"/>
                </a:cubicBezTo>
                <a:cubicBezTo>
                  <a:pt x="60" y="78"/>
                  <a:pt x="78" y="60"/>
                  <a:pt x="100" y="60"/>
                </a:cubicBezTo>
                <a:cubicBezTo>
                  <a:pt x="122" y="60"/>
                  <a:pt x="139" y="78"/>
                  <a:pt x="139" y="100"/>
                </a:cubicBezTo>
                <a:cubicBezTo>
                  <a:pt x="139" y="122"/>
                  <a:pt x="122" y="140"/>
                  <a:pt x="100" y="140"/>
                </a:cubicBezTo>
                <a:close/>
                <a:moveTo>
                  <a:pt x="100" y="80"/>
                </a:moveTo>
                <a:cubicBezTo>
                  <a:pt x="89" y="80"/>
                  <a:pt x="80" y="89"/>
                  <a:pt x="80" y="100"/>
                </a:cubicBezTo>
                <a:cubicBezTo>
                  <a:pt x="80" y="111"/>
                  <a:pt x="89" y="120"/>
                  <a:pt x="100" y="120"/>
                </a:cubicBezTo>
                <a:cubicBezTo>
                  <a:pt x="111" y="120"/>
                  <a:pt x="120" y="111"/>
                  <a:pt x="120" y="100"/>
                </a:cubicBezTo>
                <a:cubicBezTo>
                  <a:pt x="120" y="89"/>
                  <a:pt x="111" y="80"/>
                  <a:pt x="100" y="80"/>
                </a:cubicBezTo>
                <a:close/>
              </a:path>
            </a:pathLst>
          </a:custGeom>
          <a:solidFill>
            <a:srgbClr val="138561"/>
          </a:solidFill>
          <a:ln>
            <a:noFill/>
          </a:ln>
        </p:spPr>
        <p:txBody>
          <a:bodyPr vert="horz" wrap="square" lIns="91440" tIns="45720" rIns="91440" bIns="45720" numCol="1" anchor="t" anchorCtr="0" compatLnSpc="1">
            <a:prstTxWarp prst="textNoShape">
              <a:avLst/>
            </a:prstTxWarp>
          </a:bodyPr>
          <a:lstStyle/>
          <a:p>
            <a:pPr defTabSz="609585">
              <a:defRPr/>
            </a:pPr>
            <a:endParaRPr lang="zh-CN" altLang="en-US" sz="2400" kern="0" dirty="0">
              <a:solidFill>
                <a:srgbClr val="FFFFFF"/>
              </a:solidFill>
              <a:cs typeface="+mn-ea"/>
              <a:sym typeface="+mn-lt"/>
            </a:endParaRPr>
          </a:p>
        </p:txBody>
      </p:sp>
      <p:sp>
        <p:nvSpPr>
          <p:cNvPr id="8"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3438341" y="2267338"/>
            <a:ext cx="5315318" cy="4616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dist" defTabSz="914377"/>
            <a:r>
              <a:rPr lang="zh-CN" altLang="en-US" sz="2400" b="1" dirty="0">
                <a:solidFill>
                  <a:srgbClr val="00ADA0"/>
                </a:solidFill>
                <a:latin typeface="方正正纤黑简体"/>
                <a:ea typeface="方正正纤黑简体"/>
                <a:cs typeface="Ebrima" panose="02000000000000000000" pitchFamily="2" charset="0"/>
              </a:rPr>
              <a:t>物联网悄然改变世界的格局</a:t>
            </a:r>
          </a:p>
        </p:txBody>
      </p:sp>
      <p:sp>
        <p:nvSpPr>
          <p:cNvPr id="9" name="矩形 187"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1270000" y="2598258"/>
            <a:ext cx="96520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a:r>
              <a:rPr lang="en-US" altLang="zh-CN" sz="1200" dirty="0">
                <a:solidFill>
                  <a:srgbClr val="00ADA0"/>
                </a:solidFill>
              </a:rPr>
              <a:t>The spring and autumn period and the visual studio is one of the enterprises and individuals to provide professional creativity, brand integration design consultants, more than 15 years working experience. To customers as the benchmark, with wisdom grafting business and the arts.</a:t>
            </a:r>
            <a:endParaRPr lang="zh-CN" altLang="zh-CN" sz="1200" dirty="0">
              <a:solidFill>
                <a:srgbClr val="00ADA0"/>
              </a:solidFill>
            </a:endParaRPr>
          </a:p>
        </p:txBody>
      </p:sp>
      <p:sp>
        <p:nvSpPr>
          <p:cNvPr id="412" name="e7d195523061f1c0" descr="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25"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5525258" y="3778379"/>
            <a:ext cx="818132"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zh-CN" altLang="en-US" dirty="0">
                <a:solidFill>
                  <a:srgbClr val="00ADA0"/>
                </a:solidFill>
                <a:latin typeface="方正正纤黑简体"/>
                <a:ea typeface="方正正纤黑简体"/>
                <a:cs typeface="Ebrima" panose="02000000000000000000" pitchFamily="2" charset="0"/>
              </a:rPr>
              <a:t>演讲：</a:t>
            </a:r>
          </a:p>
        </p:txBody>
      </p:sp>
      <p:grpSp>
        <p:nvGrpSpPr>
          <p:cNvPr id="3" name="组合 2"/>
          <p:cNvGrpSpPr/>
          <p:nvPr/>
        </p:nvGrpSpPr>
        <p:grpSpPr>
          <a:xfrm>
            <a:off x="4766350" y="4481115"/>
            <a:ext cx="523784" cy="505174"/>
            <a:chOff x="1860961" y="2224090"/>
            <a:chExt cx="750167" cy="723514"/>
          </a:xfrm>
          <a:solidFill>
            <a:srgbClr val="00ADA0"/>
          </a:solidFill>
        </p:grpSpPr>
        <p:sp>
          <p:nvSpPr>
            <p:cNvPr id="26" name="Freeform 252"/>
            <p:cNvSpPr>
              <a:spLocks/>
            </p:cNvSpPr>
            <p:nvPr/>
          </p:nvSpPr>
          <p:spPr bwMode="auto">
            <a:xfrm>
              <a:off x="1979008" y="2387833"/>
              <a:ext cx="514074" cy="559771"/>
            </a:xfrm>
            <a:custGeom>
              <a:avLst/>
              <a:gdLst>
                <a:gd name="T0" fmla="*/ 0 w 57"/>
                <a:gd name="T1" fmla="*/ 26 h 62"/>
                <a:gd name="T2" fmla="*/ 0 w 57"/>
                <a:gd name="T3" fmla="*/ 59 h 62"/>
                <a:gd name="T4" fmla="*/ 2 w 57"/>
                <a:gd name="T5" fmla="*/ 62 h 62"/>
                <a:gd name="T6" fmla="*/ 4 w 57"/>
                <a:gd name="T7" fmla="*/ 62 h 62"/>
                <a:gd name="T8" fmla="*/ 19 w 57"/>
                <a:gd name="T9" fmla="*/ 62 h 62"/>
                <a:gd name="T10" fmla="*/ 21 w 57"/>
                <a:gd name="T11" fmla="*/ 62 h 62"/>
                <a:gd name="T12" fmla="*/ 21 w 57"/>
                <a:gd name="T13" fmla="*/ 61 h 62"/>
                <a:gd name="T14" fmla="*/ 21 w 57"/>
                <a:gd name="T15" fmla="*/ 45 h 62"/>
                <a:gd name="T16" fmla="*/ 36 w 57"/>
                <a:gd name="T17" fmla="*/ 45 h 62"/>
                <a:gd name="T18" fmla="*/ 36 w 57"/>
                <a:gd name="T19" fmla="*/ 61 h 62"/>
                <a:gd name="T20" fmla="*/ 37 w 57"/>
                <a:gd name="T21" fmla="*/ 62 h 62"/>
                <a:gd name="T22" fmla="*/ 38 w 57"/>
                <a:gd name="T23" fmla="*/ 62 h 62"/>
                <a:gd name="T24" fmla="*/ 53 w 57"/>
                <a:gd name="T25" fmla="*/ 62 h 62"/>
                <a:gd name="T26" fmla="*/ 56 w 57"/>
                <a:gd name="T27" fmla="*/ 62 h 62"/>
                <a:gd name="T28" fmla="*/ 57 w 57"/>
                <a:gd name="T29" fmla="*/ 59 h 62"/>
                <a:gd name="T30" fmla="*/ 57 w 57"/>
                <a:gd name="T31" fmla="*/ 26 h 62"/>
                <a:gd name="T32" fmla="*/ 29 w 57"/>
                <a:gd name="T33" fmla="*/ 0 h 62"/>
                <a:gd name="T34" fmla="*/ 0 w 57"/>
                <a:gd name="T35"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62">
                  <a:moveTo>
                    <a:pt x="0" y="26"/>
                  </a:moveTo>
                  <a:cubicBezTo>
                    <a:pt x="0" y="59"/>
                    <a:pt x="0" y="59"/>
                    <a:pt x="0" y="59"/>
                  </a:cubicBezTo>
                  <a:cubicBezTo>
                    <a:pt x="0" y="61"/>
                    <a:pt x="1" y="62"/>
                    <a:pt x="2" y="62"/>
                  </a:cubicBezTo>
                  <a:cubicBezTo>
                    <a:pt x="3" y="62"/>
                    <a:pt x="3" y="62"/>
                    <a:pt x="4" y="62"/>
                  </a:cubicBezTo>
                  <a:cubicBezTo>
                    <a:pt x="19" y="62"/>
                    <a:pt x="19" y="62"/>
                    <a:pt x="19" y="62"/>
                  </a:cubicBezTo>
                  <a:cubicBezTo>
                    <a:pt x="20" y="62"/>
                    <a:pt x="20" y="62"/>
                    <a:pt x="21" y="62"/>
                  </a:cubicBezTo>
                  <a:cubicBezTo>
                    <a:pt x="21" y="62"/>
                    <a:pt x="21" y="61"/>
                    <a:pt x="21" y="61"/>
                  </a:cubicBezTo>
                  <a:cubicBezTo>
                    <a:pt x="21" y="45"/>
                    <a:pt x="21" y="45"/>
                    <a:pt x="21" y="45"/>
                  </a:cubicBezTo>
                  <a:cubicBezTo>
                    <a:pt x="36" y="45"/>
                    <a:pt x="36" y="45"/>
                    <a:pt x="36" y="45"/>
                  </a:cubicBezTo>
                  <a:cubicBezTo>
                    <a:pt x="36" y="61"/>
                    <a:pt x="36" y="61"/>
                    <a:pt x="36" y="61"/>
                  </a:cubicBezTo>
                  <a:cubicBezTo>
                    <a:pt x="36" y="61"/>
                    <a:pt x="37" y="62"/>
                    <a:pt x="37" y="62"/>
                  </a:cubicBezTo>
                  <a:cubicBezTo>
                    <a:pt x="37" y="62"/>
                    <a:pt x="38" y="62"/>
                    <a:pt x="38" y="62"/>
                  </a:cubicBezTo>
                  <a:cubicBezTo>
                    <a:pt x="53" y="62"/>
                    <a:pt x="53" y="62"/>
                    <a:pt x="53" y="62"/>
                  </a:cubicBezTo>
                  <a:cubicBezTo>
                    <a:pt x="54" y="62"/>
                    <a:pt x="55" y="62"/>
                    <a:pt x="56" y="62"/>
                  </a:cubicBezTo>
                  <a:cubicBezTo>
                    <a:pt x="56" y="62"/>
                    <a:pt x="57" y="61"/>
                    <a:pt x="57" y="59"/>
                  </a:cubicBezTo>
                  <a:cubicBezTo>
                    <a:pt x="57" y="26"/>
                    <a:pt x="57" y="26"/>
                    <a:pt x="57" y="26"/>
                  </a:cubicBezTo>
                  <a:cubicBezTo>
                    <a:pt x="29" y="0"/>
                    <a:pt x="29" y="0"/>
                    <a:pt x="29" y="0"/>
                  </a:cubicBezTo>
                  <a:lnTo>
                    <a:pt x="0" y="2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425">
                <a:solidFill>
                  <a:prstClr val="white"/>
                </a:solidFill>
              </a:endParaRPr>
            </a:p>
          </p:txBody>
        </p:sp>
        <p:sp>
          <p:nvSpPr>
            <p:cNvPr id="27" name="Freeform 253"/>
            <p:cNvSpPr>
              <a:spLocks/>
            </p:cNvSpPr>
            <p:nvPr/>
          </p:nvSpPr>
          <p:spPr bwMode="auto">
            <a:xfrm>
              <a:off x="1860961" y="2224090"/>
              <a:ext cx="750167" cy="407453"/>
            </a:xfrm>
            <a:custGeom>
              <a:avLst/>
              <a:gdLst>
                <a:gd name="T0" fmla="*/ 81 w 83"/>
                <a:gd name="T1" fmla="*/ 35 h 45"/>
                <a:gd name="T2" fmla="*/ 68 w 83"/>
                <a:gd name="T3" fmla="*/ 23 h 45"/>
                <a:gd name="T4" fmla="*/ 68 w 83"/>
                <a:gd name="T5" fmla="*/ 4 h 45"/>
                <a:gd name="T6" fmla="*/ 66 w 83"/>
                <a:gd name="T7" fmla="*/ 2 h 45"/>
                <a:gd name="T8" fmla="*/ 61 w 83"/>
                <a:gd name="T9" fmla="*/ 2 h 45"/>
                <a:gd name="T10" fmla="*/ 59 w 83"/>
                <a:gd name="T11" fmla="*/ 4 h 45"/>
                <a:gd name="T12" fmla="*/ 59 w 83"/>
                <a:gd name="T13" fmla="*/ 15 h 45"/>
                <a:gd name="T14" fmla="*/ 45 w 83"/>
                <a:gd name="T15" fmla="*/ 2 h 45"/>
                <a:gd name="T16" fmla="*/ 38 w 83"/>
                <a:gd name="T17" fmla="*/ 2 h 45"/>
                <a:gd name="T18" fmla="*/ 2 w 83"/>
                <a:gd name="T19" fmla="*/ 35 h 45"/>
                <a:gd name="T20" fmla="*/ 2 w 83"/>
                <a:gd name="T21" fmla="*/ 43 h 45"/>
                <a:gd name="T22" fmla="*/ 6 w 83"/>
                <a:gd name="T23" fmla="*/ 44 h 45"/>
                <a:gd name="T24" fmla="*/ 10 w 83"/>
                <a:gd name="T25" fmla="*/ 43 h 45"/>
                <a:gd name="T26" fmla="*/ 42 w 83"/>
                <a:gd name="T27" fmla="*/ 13 h 45"/>
                <a:gd name="T28" fmla="*/ 74 w 83"/>
                <a:gd name="T29" fmla="*/ 43 h 45"/>
                <a:gd name="T30" fmla="*/ 81 w 83"/>
                <a:gd name="T31" fmla="*/ 43 h 45"/>
                <a:gd name="T32" fmla="*/ 81 w 83"/>
                <a:gd name="T33" fmla="*/ 3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 h="45">
                  <a:moveTo>
                    <a:pt x="81" y="35"/>
                  </a:moveTo>
                  <a:cubicBezTo>
                    <a:pt x="68" y="23"/>
                    <a:pt x="68" y="23"/>
                    <a:pt x="68" y="23"/>
                  </a:cubicBezTo>
                  <a:cubicBezTo>
                    <a:pt x="68" y="4"/>
                    <a:pt x="68" y="4"/>
                    <a:pt x="68" y="4"/>
                  </a:cubicBezTo>
                  <a:cubicBezTo>
                    <a:pt x="68" y="3"/>
                    <a:pt x="67" y="2"/>
                    <a:pt x="66" y="2"/>
                  </a:cubicBezTo>
                  <a:cubicBezTo>
                    <a:pt x="61" y="2"/>
                    <a:pt x="61" y="2"/>
                    <a:pt x="61" y="2"/>
                  </a:cubicBezTo>
                  <a:cubicBezTo>
                    <a:pt x="60" y="2"/>
                    <a:pt x="59" y="3"/>
                    <a:pt x="59" y="4"/>
                  </a:cubicBezTo>
                  <a:cubicBezTo>
                    <a:pt x="59" y="15"/>
                    <a:pt x="59" y="15"/>
                    <a:pt x="59" y="15"/>
                  </a:cubicBezTo>
                  <a:cubicBezTo>
                    <a:pt x="45" y="2"/>
                    <a:pt x="45" y="2"/>
                    <a:pt x="45" y="2"/>
                  </a:cubicBezTo>
                  <a:cubicBezTo>
                    <a:pt x="43" y="0"/>
                    <a:pt x="40" y="0"/>
                    <a:pt x="38" y="2"/>
                  </a:cubicBezTo>
                  <a:cubicBezTo>
                    <a:pt x="2" y="35"/>
                    <a:pt x="2" y="35"/>
                    <a:pt x="2" y="35"/>
                  </a:cubicBezTo>
                  <a:cubicBezTo>
                    <a:pt x="0" y="37"/>
                    <a:pt x="0" y="40"/>
                    <a:pt x="2" y="43"/>
                  </a:cubicBezTo>
                  <a:cubicBezTo>
                    <a:pt x="3" y="44"/>
                    <a:pt x="5" y="44"/>
                    <a:pt x="6" y="44"/>
                  </a:cubicBezTo>
                  <a:cubicBezTo>
                    <a:pt x="7" y="44"/>
                    <a:pt x="9" y="44"/>
                    <a:pt x="10" y="43"/>
                  </a:cubicBezTo>
                  <a:cubicBezTo>
                    <a:pt x="42" y="13"/>
                    <a:pt x="42" y="13"/>
                    <a:pt x="42" y="13"/>
                  </a:cubicBezTo>
                  <a:cubicBezTo>
                    <a:pt x="74" y="43"/>
                    <a:pt x="74" y="43"/>
                    <a:pt x="74" y="43"/>
                  </a:cubicBezTo>
                  <a:cubicBezTo>
                    <a:pt x="76" y="45"/>
                    <a:pt x="80" y="45"/>
                    <a:pt x="81" y="43"/>
                  </a:cubicBezTo>
                  <a:cubicBezTo>
                    <a:pt x="83" y="40"/>
                    <a:pt x="83" y="37"/>
                    <a:pt x="81" y="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425">
                <a:solidFill>
                  <a:prstClr val="white"/>
                </a:solidFill>
              </a:endParaRPr>
            </a:p>
          </p:txBody>
        </p:sp>
      </p:grpSp>
      <p:sp>
        <p:nvSpPr>
          <p:cNvPr id="28"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6452034" y="4148241"/>
            <a:ext cx="1015566" cy="3385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zh-CN" altLang="en-US" sz="1600" dirty="0">
                <a:solidFill>
                  <a:srgbClr val="00ADA0"/>
                </a:solidFill>
                <a:latin typeface="方正正纤黑简体"/>
                <a:ea typeface="方正正纤黑简体"/>
                <a:cs typeface="Ebrima" panose="02000000000000000000" pitchFamily="2" charset="0"/>
              </a:rPr>
              <a:t>李氏春秋</a:t>
            </a:r>
          </a:p>
        </p:txBody>
      </p:sp>
      <p:sp>
        <p:nvSpPr>
          <p:cNvPr id="29"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3523882" y="941379"/>
            <a:ext cx="5467718" cy="156966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en-US" altLang="zh-CN" sz="9600" dirty="0">
                <a:solidFill>
                  <a:srgbClr val="00ADA0"/>
                </a:solidFill>
                <a:latin typeface="Bell MT" panose="02020503060305020303" pitchFamily="18" charset="0"/>
              </a:rPr>
              <a:t>T</a:t>
            </a:r>
            <a:r>
              <a:rPr lang="en-US" altLang="zh-CN" sz="9600" dirty="0">
                <a:solidFill>
                  <a:srgbClr val="E34244"/>
                </a:solidFill>
                <a:latin typeface="Bell MT" panose="02020503060305020303" pitchFamily="18" charset="0"/>
              </a:rPr>
              <a:t>H</a:t>
            </a:r>
            <a:r>
              <a:rPr lang="en-US" altLang="zh-CN" sz="9600" dirty="0">
                <a:solidFill>
                  <a:srgbClr val="1EAC7F"/>
                </a:solidFill>
                <a:latin typeface="Bell MT" panose="02020503060305020303" pitchFamily="18" charset="0"/>
              </a:rPr>
              <a:t>A</a:t>
            </a:r>
            <a:r>
              <a:rPr lang="en-US" altLang="zh-CN" sz="9600" dirty="0">
                <a:solidFill>
                  <a:srgbClr val="FF6D31"/>
                </a:solidFill>
                <a:latin typeface="Bell MT" panose="02020503060305020303" pitchFamily="18" charset="0"/>
              </a:rPr>
              <a:t>N</a:t>
            </a:r>
            <a:r>
              <a:rPr lang="en-US" altLang="zh-CN" sz="9600" dirty="0">
                <a:solidFill>
                  <a:srgbClr val="00ADA0"/>
                </a:solidFill>
                <a:latin typeface="Bell MT" panose="02020503060305020303" pitchFamily="18" charset="0"/>
              </a:rPr>
              <a:t>K</a:t>
            </a:r>
            <a:r>
              <a:rPr lang="en-US" altLang="zh-CN" sz="9600" dirty="0">
                <a:solidFill>
                  <a:srgbClr val="F9A230"/>
                </a:solidFill>
                <a:latin typeface="Bell MT" panose="02020503060305020303" pitchFamily="18" charset="0"/>
              </a:rPr>
              <a:t>S</a:t>
            </a:r>
            <a:endParaRPr lang="zh-CN" altLang="en-US" sz="9600" dirty="0">
              <a:solidFill>
                <a:srgbClr val="F9A230"/>
              </a:solidFill>
              <a:latin typeface="Bell MT" panose="02020503060305020303" pitchFamily="18" charset="0"/>
              <a:ea typeface="冬青黑体简体中文 W3" panose="02010600030101010101" charset="-122"/>
              <a:cs typeface="Open Sans Light" panose="020B0604020202020204" charset="0"/>
            </a:endParaRPr>
          </a:p>
        </p:txBody>
      </p:sp>
    </p:spTree>
    <p:extLst>
      <p:ext uri="{BB962C8B-B14F-4D97-AF65-F5344CB8AC3E}">
        <p14:creationId xmlns:p14="http://schemas.microsoft.com/office/powerpoint/2010/main" val="308309486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40000">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14:bounceEnd="40000">
                                          <p:cBhvr additive="base">
                                            <p:cTn id="7" dur="1000" fill="hold"/>
                                            <p:tgtEl>
                                              <p:spTgt spid="29"/>
                                            </p:tgtEl>
                                            <p:attrNameLst>
                                              <p:attrName>ppt_x</p:attrName>
                                            </p:attrNameLst>
                                          </p:cBhvr>
                                          <p:tavLst>
                                            <p:tav tm="0">
                                              <p:val>
                                                <p:strVal val="#ppt_x"/>
                                              </p:val>
                                            </p:tav>
                                            <p:tav tm="100000">
                                              <p:val>
                                                <p:strVal val="#ppt_x"/>
                                              </p:val>
                                            </p:tav>
                                          </p:tavLst>
                                        </p:anim>
                                        <p:anim calcmode="lin" valueType="num" p14:bounceEnd="40000">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ppt_x"/>
                                              </p:val>
                                            </p:tav>
                                            <p:tav tm="100000">
                                              <p:val>
                                                <p:strVal val="#ppt_x"/>
                                              </p:val>
                                            </p:tav>
                                          </p:tavLst>
                                        </p:anim>
                                        <p:anim calcmode="lin" valueType="num">
                                          <p:cBhvr additive="base">
                                            <p:cTn id="12" dur="1000" fill="hold"/>
                                            <p:tgtEl>
                                              <p:spTgt spid="4"/>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iterate type="lt">
                                        <p:tmPct val="10000"/>
                                      </p:iterate>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childTnLst>
                              </p:cTn>
                            </p:par>
                            <p:par>
                              <p:cTn id="18" fill="hold">
                                <p:stCondLst>
                                  <p:cond delay="2050"/>
                                </p:stCondLst>
                                <p:childTnLst>
                                  <p:par>
                                    <p:cTn id="19" presetID="22" presetClass="entr" presetSubtype="1"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up)">
                                          <p:cBhvr>
                                            <p:cTn id="21" dur="500"/>
                                            <p:tgtEl>
                                              <p:spTgt spid="9"/>
                                            </p:tgtEl>
                                          </p:cBhvr>
                                        </p:animEffect>
                                      </p:childTnLst>
                                    </p:cTn>
                                  </p:par>
                                </p:childTnLst>
                              </p:cTn>
                            </p:par>
                            <p:par>
                              <p:cTn id="22" fill="hold">
                                <p:stCondLst>
                                  <p:cond delay="2550"/>
                                </p:stCondLst>
                                <p:childTnLst>
                                  <p:par>
                                    <p:cTn id="23" presetID="53" presetClass="entr" presetSubtype="16"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fltVal val="0"/>
                                              </p:val>
                                            </p:tav>
                                            <p:tav tm="100000">
                                              <p:val>
                                                <p:strVal val="#ppt_w"/>
                                              </p:val>
                                            </p:tav>
                                          </p:tavLst>
                                        </p:anim>
                                        <p:anim calcmode="lin" valueType="num">
                                          <p:cBhvr>
                                            <p:cTn id="26" dur="500" fill="hold"/>
                                            <p:tgtEl>
                                              <p:spTgt spid="10"/>
                                            </p:tgtEl>
                                            <p:attrNameLst>
                                              <p:attrName>ppt_h</p:attrName>
                                            </p:attrNameLst>
                                          </p:cBhvr>
                                          <p:tavLst>
                                            <p:tav tm="0">
                                              <p:val>
                                                <p:fltVal val="0"/>
                                              </p:val>
                                            </p:tav>
                                            <p:tav tm="100000">
                                              <p:val>
                                                <p:strVal val="#ppt_h"/>
                                              </p:val>
                                            </p:tav>
                                          </p:tavLst>
                                        </p:anim>
                                        <p:animEffect transition="in" filter="fade">
                                          <p:cBhvr>
                                            <p:cTn id="27" dur="500"/>
                                            <p:tgtEl>
                                              <p:spTgt spid="10"/>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p:cTn id="30" dur="500" fill="hold"/>
                                            <p:tgtEl>
                                              <p:spTgt spid="23"/>
                                            </p:tgtEl>
                                            <p:attrNameLst>
                                              <p:attrName>ppt_w</p:attrName>
                                            </p:attrNameLst>
                                          </p:cBhvr>
                                          <p:tavLst>
                                            <p:tav tm="0">
                                              <p:val>
                                                <p:fltVal val="0"/>
                                              </p:val>
                                            </p:tav>
                                            <p:tav tm="100000">
                                              <p:val>
                                                <p:strVal val="#ppt_w"/>
                                              </p:val>
                                            </p:tav>
                                          </p:tavLst>
                                        </p:anim>
                                        <p:anim calcmode="lin" valueType="num">
                                          <p:cBhvr>
                                            <p:cTn id="31" dur="500" fill="hold"/>
                                            <p:tgtEl>
                                              <p:spTgt spid="23"/>
                                            </p:tgtEl>
                                            <p:attrNameLst>
                                              <p:attrName>ppt_h</p:attrName>
                                            </p:attrNameLst>
                                          </p:cBhvr>
                                          <p:tavLst>
                                            <p:tav tm="0">
                                              <p:val>
                                                <p:fltVal val="0"/>
                                              </p:val>
                                            </p:tav>
                                            <p:tav tm="100000">
                                              <p:val>
                                                <p:strVal val="#ppt_h"/>
                                              </p:val>
                                            </p:tav>
                                          </p:tavLst>
                                        </p:anim>
                                        <p:animEffect transition="in" filter="fade">
                                          <p:cBhvr>
                                            <p:cTn id="32" dur="500"/>
                                            <p:tgtEl>
                                              <p:spTgt spid="23"/>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p:cTn id="35" dur="500" fill="hold"/>
                                            <p:tgtEl>
                                              <p:spTgt spid="24"/>
                                            </p:tgtEl>
                                            <p:attrNameLst>
                                              <p:attrName>ppt_w</p:attrName>
                                            </p:attrNameLst>
                                          </p:cBhvr>
                                          <p:tavLst>
                                            <p:tav tm="0">
                                              <p:val>
                                                <p:fltVal val="0"/>
                                              </p:val>
                                            </p:tav>
                                            <p:tav tm="100000">
                                              <p:val>
                                                <p:strVal val="#ppt_w"/>
                                              </p:val>
                                            </p:tav>
                                          </p:tavLst>
                                        </p:anim>
                                        <p:anim calcmode="lin" valueType="num">
                                          <p:cBhvr>
                                            <p:cTn id="36" dur="500" fill="hold"/>
                                            <p:tgtEl>
                                              <p:spTgt spid="24"/>
                                            </p:tgtEl>
                                            <p:attrNameLst>
                                              <p:attrName>ppt_h</p:attrName>
                                            </p:attrNameLst>
                                          </p:cBhvr>
                                          <p:tavLst>
                                            <p:tav tm="0">
                                              <p:val>
                                                <p:fltVal val="0"/>
                                              </p:val>
                                            </p:tav>
                                            <p:tav tm="100000">
                                              <p:val>
                                                <p:strVal val="#ppt_h"/>
                                              </p:val>
                                            </p:tav>
                                          </p:tavLst>
                                        </p:anim>
                                        <p:animEffect transition="in" filter="fade">
                                          <p:cBhvr>
                                            <p:cTn id="37" dur="500"/>
                                            <p:tgtEl>
                                              <p:spTgt spid="24"/>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cBhvr>
                                            <p:cTn id="40" dur="500" fill="hold"/>
                                            <p:tgtEl>
                                              <p:spTgt spid="25"/>
                                            </p:tgtEl>
                                            <p:attrNameLst>
                                              <p:attrName>ppt_w</p:attrName>
                                            </p:attrNameLst>
                                          </p:cBhvr>
                                          <p:tavLst>
                                            <p:tav tm="0">
                                              <p:val>
                                                <p:fltVal val="0"/>
                                              </p:val>
                                            </p:tav>
                                            <p:tav tm="100000">
                                              <p:val>
                                                <p:strVal val="#ppt_w"/>
                                              </p:val>
                                            </p:tav>
                                          </p:tavLst>
                                        </p:anim>
                                        <p:anim calcmode="lin" valueType="num">
                                          <p:cBhvr>
                                            <p:cTn id="41" dur="500" fill="hold"/>
                                            <p:tgtEl>
                                              <p:spTgt spid="25"/>
                                            </p:tgtEl>
                                            <p:attrNameLst>
                                              <p:attrName>ppt_h</p:attrName>
                                            </p:attrNameLst>
                                          </p:cBhvr>
                                          <p:tavLst>
                                            <p:tav tm="0">
                                              <p:val>
                                                <p:fltVal val="0"/>
                                              </p:val>
                                            </p:tav>
                                            <p:tav tm="100000">
                                              <p:val>
                                                <p:strVal val="#ppt_h"/>
                                              </p:val>
                                            </p:tav>
                                          </p:tavLst>
                                        </p:anim>
                                        <p:animEffect transition="in" filter="fade">
                                          <p:cBhvr>
                                            <p:cTn id="42" dur="500"/>
                                            <p:tgtEl>
                                              <p:spTgt spid="25"/>
                                            </p:tgtEl>
                                          </p:cBhvr>
                                        </p:animEffect>
                                      </p:childTnLst>
                                    </p:cTn>
                                  </p:par>
                                  <p:par>
                                    <p:cTn id="43" presetID="53" presetClass="entr" presetSubtype="16" fill="hold" nodeType="withEffect">
                                      <p:stCondLst>
                                        <p:cond delay="0"/>
                                      </p:stCondLst>
                                      <p:childTnLst>
                                        <p:set>
                                          <p:cBhvr>
                                            <p:cTn id="44" dur="1" fill="hold">
                                              <p:stCondLst>
                                                <p:cond delay="0"/>
                                              </p:stCondLst>
                                            </p:cTn>
                                            <p:tgtEl>
                                              <p:spTgt spid="3"/>
                                            </p:tgtEl>
                                            <p:attrNameLst>
                                              <p:attrName>style.visibility</p:attrName>
                                            </p:attrNameLst>
                                          </p:cBhvr>
                                          <p:to>
                                            <p:strVal val="visible"/>
                                          </p:to>
                                        </p:set>
                                        <p:anim calcmode="lin" valueType="num">
                                          <p:cBhvr>
                                            <p:cTn id="45" dur="500" fill="hold"/>
                                            <p:tgtEl>
                                              <p:spTgt spid="3"/>
                                            </p:tgtEl>
                                            <p:attrNameLst>
                                              <p:attrName>ppt_w</p:attrName>
                                            </p:attrNameLst>
                                          </p:cBhvr>
                                          <p:tavLst>
                                            <p:tav tm="0">
                                              <p:val>
                                                <p:fltVal val="0"/>
                                              </p:val>
                                            </p:tav>
                                            <p:tav tm="100000">
                                              <p:val>
                                                <p:strVal val="#ppt_w"/>
                                              </p:val>
                                            </p:tav>
                                          </p:tavLst>
                                        </p:anim>
                                        <p:anim calcmode="lin" valueType="num">
                                          <p:cBhvr>
                                            <p:cTn id="46" dur="500" fill="hold"/>
                                            <p:tgtEl>
                                              <p:spTgt spid="3"/>
                                            </p:tgtEl>
                                            <p:attrNameLst>
                                              <p:attrName>ppt_h</p:attrName>
                                            </p:attrNameLst>
                                          </p:cBhvr>
                                          <p:tavLst>
                                            <p:tav tm="0">
                                              <p:val>
                                                <p:fltVal val="0"/>
                                              </p:val>
                                            </p:tav>
                                            <p:tav tm="100000">
                                              <p:val>
                                                <p:strVal val="#ppt_h"/>
                                              </p:val>
                                            </p:tav>
                                          </p:tavLst>
                                        </p:anim>
                                        <p:animEffect transition="in" filter="fade">
                                          <p:cBhvr>
                                            <p:cTn id="47" dur="500"/>
                                            <p:tgtEl>
                                              <p:spTgt spid="3"/>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28"/>
                                            </p:tgtEl>
                                            <p:attrNameLst>
                                              <p:attrName>style.visibility</p:attrName>
                                            </p:attrNameLst>
                                          </p:cBhvr>
                                          <p:to>
                                            <p:strVal val="visible"/>
                                          </p:to>
                                        </p:set>
                                        <p:anim calcmode="lin" valueType="num">
                                          <p:cBhvr>
                                            <p:cTn id="50" dur="500" fill="hold"/>
                                            <p:tgtEl>
                                              <p:spTgt spid="28"/>
                                            </p:tgtEl>
                                            <p:attrNameLst>
                                              <p:attrName>ppt_w</p:attrName>
                                            </p:attrNameLst>
                                          </p:cBhvr>
                                          <p:tavLst>
                                            <p:tav tm="0">
                                              <p:val>
                                                <p:fltVal val="0"/>
                                              </p:val>
                                            </p:tav>
                                            <p:tav tm="100000">
                                              <p:val>
                                                <p:strVal val="#ppt_w"/>
                                              </p:val>
                                            </p:tav>
                                          </p:tavLst>
                                        </p:anim>
                                        <p:anim calcmode="lin" valueType="num">
                                          <p:cBhvr>
                                            <p:cTn id="51" dur="500" fill="hold"/>
                                            <p:tgtEl>
                                              <p:spTgt spid="28"/>
                                            </p:tgtEl>
                                            <p:attrNameLst>
                                              <p:attrName>ppt_h</p:attrName>
                                            </p:attrNameLst>
                                          </p:cBhvr>
                                          <p:tavLst>
                                            <p:tav tm="0">
                                              <p:val>
                                                <p:fltVal val="0"/>
                                              </p:val>
                                            </p:tav>
                                            <p:tav tm="100000">
                                              <p:val>
                                                <p:strVal val="#ppt_h"/>
                                              </p:val>
                                            </p:tav>
                                          </p:tavLst>
                                        </p:anim>
                                        <p:animEffect transition="in" filter="fade">
                                          <p:cBhvr>
                                            <p:cTn id="5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8" grpId="0"/>
          <p:bldP spid="9" grpId="0"/>
          <p:bldP spid="25" grpId="0"/>
          <p:bldP spid="28" grpId="0"/>
          <p:bldP spid="2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ppt_x"/>
                                              </p:val>
                                            </p:tav>
                                            <p:tav tm="100000">
                                              <p:val>
                                                <p:strVal val="#ppt_x"/>
                                              </p:val>
                                            </p:tav>
                                          </p:tavLst>
                                        </p:anim>
                                        <p:anim calcmode="lin" valueType="num">
                                          <p:cBhvr additive="base">
                                            <p:cTn id="12" dur="1000" fill="hold"/>
                                            <p:tgtEl>
                                              <p:spTgt spid="4"/>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iterate type="lt">
                                        <p:tmPct val="10000"/>
                                      </p:iterate>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childTnLst>
                              </p:cTn>
                            </p:par>
                            <p:par>
                              <p:cTn id="18" fill="hold">
                                <p:stCondLst>
                                  <p:cond delay="2050"/>
                                </p:stCondLst>
                                <p:childTnLst>
                                  <p:par>
                                    <p:cTn id="19" presetID="22" presetClass="entr" presetSubtype="1"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up)">
                                          <p:cBhvr>
                                            <p:cTn id="21" dur="500"/>
                                            <p:tgtEl>
                                              <p:spTgt spid="9"/>
                                            </p:tgtEl>
                                          </p:cBhvr>
                                        </p:animEffect>
                                      </p:childTnLst>
                                    </p:cTn>
                                  </p:par>
                                </p:childTnLst>
                              </p:cTn>
                            </p:par>
                            <p:par>
                              <p:cTn id="22" fill="hold">
                                <p:stCondLst>
                                  <p:cond delay="2550"/>
                                </p:stCondLst>
                                <p:childTnLst>
                                  <p:par>
                                    <p:cTn id="23" presetID="53" presetClass="entr" presetSubtype="16"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fltVal val="0"/>
                                              </p:val>
                                            </p:tav>
                                            <p:tav tm="100000">
                                              <p:val>
                                                <p:strVal val="#ppt_w"/>
                                              </p:val>
                                            </p:tav>
                                          </p:tavLst>
                                        </p:anim>
                                        <p:anim calcmode="lin" valueType="num">
                                          <p:cBhvr>
                                            <p:cTn id="26" dur="500" fill="hold"/>
                                            <p:tgtEl>
                                              <p:spTgt spid="10"/>
                                            </p:tgtEl>
                                            <p:attrNameLst>
                                              <p:attrName>ppt_h</p:attrName>
                                            </p:attrNameLst>
                                          </p:cBhvr>
                                          <p:tavLst>
                                            <p:tav tm="0">
                                              <p:val>
                                                <p:fltVal val="0"/>
                                              </p:val>
                                            </p:tav>
                                            <p:tav tm="100000">
                                              <p:val>
                                                <p:strVal val="#ppt_h"/>
                                              </p:val>
                                            </p:tav>
                                          </p:tavLst>
                                        </p:anim>
                                        <p:animEffect transition="in" filter="fade">
                                          <p:cBhvr>
                                            <p:cTn id="27" dur="500"/>
                                            <p:tgtEl>
                                              <p:spTgt spid="10"/>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p:cTn id="30" dur="500" fill="hold"/>
                                            <p:tgtEl>
                                              <p:spTgt spid="23"/>
                                            </p:tgtEl>
                                            <p:attrNameLst>
                                              <p:attrName>ppt_w</p:attrName>
                                            </p:attrNameLst>
                                          </p:cBhvr>
                                          <p:tavLst>
                                            <p:tav tm="0">
                                              <p:val>
                                                <p:fltVal val="0"/>
                                              </p:val>
                                            </p:tav>
                                            <p:tav tm="100000">
                                              <p:val>
                                                <p:strVal val="#ppt_w"/>
                                              </p:val>
                                            </p:tav>
                                          </p:tavLst>
                                        </p:anim>
                                        <p:anim calcmode="lin" valueType="num">
                                          <p:cBhvr>
                                            <p:cTn id="31" dur="500" fill="hold"/>
                                            <p:tgtEl>
                                              <p:spTgt spid="23"/>
                                            </p:tgtEl>
                                            <p:attrNameLst>
                                              <p:attrName>ppt_h</p:attrName>
                                            </p:attrNameLst>
                                          </p:cBhvr>
                                          <p:tavLst>
                                            <p:tav tm="0">
                                              <p:val>
                                                <p:fltVal val="0"/>
                                              </p:val>
                                            </p:tav>
                                            <p:tav tm="100000">
                                              <p:val>
                                                <p:strVal val="#ppt_h"/>
                                              </p:val>
                                            </p:tav>
                                          </p:tavLst>
                                        </p:anim>
                                        <p:animEffect transition="in" filter="fade">
                                          <p:cBhvr>
                                            <p:cTn id="32" dur="500"/>
                                            <p:tgtEl>
                                              <p:spTgt spid="23"/>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p:cTn id="35" dur="500" fill="hold"/>
                                            <p:tgtEl>
                                              <p:spTgt spid="24"/>
                                            </p:tgtEl>
                                            <p:attrNameLst>
                                              <p:attrName>ppt_w</p:attrName>
                                            </p:attrNameLst>
                                          </p:cBhvr>
                                          <p:tavLst>
                                            <p:tav tm="0">
                                              <p:val>
                                                <p:fltVal val="0"/>
                                              </p:val>
                                            </p:tav>
                                            <p:tav tm="100000">
                                              <p:val>
                                                <p:strVal val="#ppt_w"/>
                                              </p:val>
                                            </p:tav>
                                          </p:tavLst>
                                        </p:anim>
                                        <p:anim calcmode="lin" valueType="num">
                                          <p:cBhvr>
                                            <p:cTn id="36" dur="500" fill="hold"/>
                                            <p:tgtEl>
                                              <p:spTgt spid="24"/>
                                            </p:tgtEl>
                                            <p:attrNameLst>
                                              <p:attrName>ppt_h</p:attrName>
                                            </p:attrNameLst>
                                          </p:cBhvr>
                                          <p:tavLst>
                                            <p:tav tm="0">
                                              <p:val>
                                                <p:fltVal val="0"/>
                                              </p:val>
                                            </p:tav>
                                            <p:tav tm="100000">
                                              <p:val>
                                                <p:strVal val="#ppt_h"/>
                                              </p:val>
                                            </p:tav>
                                          </p:tavLst>
                                        </p:anim>
                                        <p:animEffect transition="in" filter="fade">
                                          <p:cBhvr>
                                            <p:cTn id="37" dur="500"/>
                                            <p:tgtEl>
                                              <p:spTgt spid="24"/>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cBhvr>
                                            <p:cTn id="40" dur="500" fill="hold"/>
                                            <p:tgtEl>
                                              <p:spTgt spid="25"/>
                                            </p:tgtEl>
                                            <p:attrNameLst>
                                              <p:attrName>ppt_w</p:attrName>
                                            </p:attrNameLst>
                                          </p:cBhvr>
                                          <p:tavLst>
                                            <p:tav tm="0">
                                              <p:val>
                                                <p:fltVal val="0"/>
                                              </p:val>
                                            </p:tav>
                                            <p:tav tm="100000">
                                              <p:val>
                                                <p:strVal val="#ppt_w"/>
                                              </p:val>
                                            </p:tav>
                                          </p:tavLst>
                                        </p:anim>
                                        <p:anim calcmode="lin" valueType="num">
                                          <p:cBhvr>
                                            <p:cTn id="41" dur="500" fill="hold"/>
                                            <p:tgtEl>
                                              <p:spTgt spid="25"/>
                                            </p:tgtEl>
                                            <p:attrNameLst>
                                              <p:attrName>ppt_h</p:attrName>
                                            </p:attrNameLst>
                                          </p:cBhvr>
                                          <p:tavLst>
                                            <p:tav tm="0">
                                              <p:val>
                                                <p:fltVal val="0"/>
                                              </p:val>
                                            </p:tav>
                                            <p:tav tm="100000">
                                              <p:val>
                                                <p:strVal val="#ppt_h"/>
                                              </p:val>
                                            </p:tav>
                                          </p:tavLst>
                                        </p:anim>
                                        <p:animEffect transition="in" filter="fade">
                                          <p:cBhvr>
                                            <p:cTn id="42" dur="500"/>
                                            <p:tgtEl>
                                              <p:spTgt spid="25"/>
                                            </p:tgtEl>
                                          </p:cBhvr>
                                        </p:animEffect>
                                      </p:childTnLst>
                                    </p:cTn>
                                  </p:par>
                                  <p:par>
                                    <p:cTn id="43" presetID="53" presetClass="entr" presetSubtype="16" fill="hold" nodeType="withEffect">
                                      <p:stCondLst>
                                        <p:cond delay="0"/>
                                      </p:stCondLst>
                                      <p:childTnLst>
                                        <p:set>
                                          <p:cBhvr>
                                            <p:cTn id="44" dur="1" fill="hold">
                                              <p:stCondLst>
                                                <p:cond delay="0"/>
                                              </p:stCondLst>
                                            </p:cTn>
                                            <p:tgtEl>
                                              <p:spTgt spid="3"/>
                                            </p:tgtEl>
                                            <p:attrNameLst>
                                              <p:attrName>style.visibility</p:attrName>
                                            </p:attrNameLst>
                                          </p:cBhvr>
                                          <p:to>
                                            <p:strVal val="visible"/>
                                          </p:to>
                                        </p:set>
                                        <p:anim calcmode="lin" valueType="num">
                                          <p:cBhvr>
                                            <p:cTn id="45" dur="500" fill="hold"/>
                                            <p:tgtEl>
                                              <p:spTgt spid="3"/>
                                            </p:tgtEl>
                                            <p:attrNameLst>
                                              <p:attrName>ppt_w</p:attrName>
                                            </p:attrNameLst>
                                          </p:cBhvr>
                                          <p:tavLst>
                                            <p:tav tm="0">
                                              <p:val>
                                                <p:fltVal val="0"/>
                                              </p:val>
                                            </p:tav>
                                            <p:tav tm="100000">
                                              <p:val>
                                                <p:strVal val="#ppt_w"/>
                                              </p:val>
                                            </p:tav>
                                          </p:tavLst>
                                        </p:anim>
                                        <p:anim calcmode="lin" valueType="num">
                                          <p:cBhvr>
                                            <p:cTn id="46" dur="500" fill="hold"/>
                                            <p:tgtEl>
                                              <p:spTgt spid="3"/>
                                            </p:tgtEl>
                                            <p:attrNameLst>
                                              <p:attrName>ppt_h</p:attrName>
                                            </p:attrNameLst>
                                          </p:cBhvr>
                                          <p:tavLst>
                                            <p:tav tm="0">
                                              <p:val>
                                                <p:fltVal val="0"/>
                                              </p:val>
                                            </p:tav>
                                            <p:tav tm="100000">
                                              <p:val>
                                                <p:strVal val="#ppt_h"/>
                                              </p:val>
                                            </p:tav>
                                          </p:tavLst>
                                        </p:anim>
                                        <p:animEffect transition="in" filter="fade">
                                          <p:cBhvr>
                                            <p:cTn id="47" dur="500"/>
                                            <p:tgtEl>
                                              <p:spTgt spid="3"/>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28"/>
                                            </p:tgtEl>
                                            <p:attrNameLst>
                                              <p:attrName>style.visibility</p:attrName>
                                            </p:attrNameLst>
                                          </p:cBhvr>
                                          <p:to>
                                            <p:strVal val="visible"/>
                                          </p:to>
                                        </p:set>
                                        <p:anim calcmode="lin" valueType="num">
                                          <p:cBhvr>
                                            <p:cTn id="50" dur="500" fill="hold"/>
                                            <p:tgtEl>
                                              <p:spTgt spid="28"/>
                                            </p:tgtEl>
                                            <p:attrNameLst>
                                              <p:attrName>ppt_w</p:attrName>
                                            </p:attrNameLst>
                                          </p:cBhvr>
                                          <p:tavLst>
                                            <p:tav tm="0">
                                              <p:val>
                                                <p:fltVal val="0"/>
                                              </p:val>
                                            </p:tav>
                                            <p:tav tm="100000">
                                              <p:val>
                                                <p:strVal val="#ppt_w"/>
                                              </p:val>
                                            </p:tav>
                                          </p:tavLst>
                                        </p:anim>
                                        <p:anim calcmode="lin" valueType="num">
                                          <p:cBhvr>
                                            <p:cTn id="51" dur="500" fill="hold"/>
                                            <p:tgtEl>
                                              <p:spTgt spid="28"/>
                                            </p:tgtEl>
                                            <p:attrNameLst>
                                              <p:attrName>ppt_h</p:attrName>
                                            </p:attrNameLst>
                                          </p:cBhvr>
                                          <p:tavLst>
                                            <p:tav tm="0">
                                              <p:val>
                                                <p:fltVal val="0"/>
                                              </p:val>
                                            </p:tav>
                                            <p:tav tm="100000">
                                              <p:val>
                                                <p:strVal val="#ppt_h"/>
                                              </p:val>
                                            </p:tav>
                                          </p:tavLst>
                                        </p:anim>
                                        <p:animEffect transition="in" filter="fade">
                                          <p:cBhvr>
                                            <p:cTn id="5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8" grpId="0"/>
          <p:bldP spid="9" grpId="0"/>
          <p:bldP spid="25" grpId="0"/>
          <p:bldP spid="28" grpId="0"/>
          <p:bldP spid="29"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latin typeface="Agency FB" panose="020B0503020202020204" pitchFamily="34" charset="0"/>
              </a:rPr>
              <a:t>Member Introduction</a:t>
            </a:r>
            <a:endParaRPr kumimoji="1" lang="zh-CN" altLang="en-US" sz="3200" dirty="0">
              <a:solidFill>
                <a:prstClr val="black">
                  <a:lumMod val="75000"/>
                  <a:lumOff val="25000"/>
                </a:prstClr>
              </a:solidFill>
              <a:latin typeface="Agency FB" panose="020B0503020202020204" pitchFamily="34" charset="0"/>
            </a:endParaRPr>
          </a:p>
        </p:txBody>
      </p:sp>
      <p:sp>
        <p:nvSpPr>
          <p:cNvPr id="55" name="矩形 5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p:nvPr/>
        </p:nvSpPr>
        <p:spPr>
          <a:xfrm>
            <a:off x="2992250" y="1539442"/>
            <a:ext cx="2688024" cy="312521"/>
          </a:xfrm>
          <a:prstGeom prst="rect">
            <a:avLst/>
          </a:prstGeom>
        </p:spPr>
        <p:txBody>
          <a:bodyPr wrap="square">
            <a:spAutoFit/>
          </a:bodyPr>
          <a:lstStyle/>
          <a:p>
            <a:pPr algn="just" defTabSz="914377">
              <a:lnSpc>
                <a:spcPts val="1600"/>
              </a:lnSpc>
            </a:pPr>
            <a:r>
              <a:rPr lang="en-US" altLang="zh-CN" sz="2000" b="1" dirty="0" err="1">
                <a:solidFill>
                  <a:srgbClr val="00ADA0"/>
                </a:solidFill>
              </a:rPr>
              <a:t>Zhengwei</a:t>
            </a:r>
            <a:r>
              <a:rPr lang="en-US" altLang="zh-CN" sz="2000" b="1" dirty="0">
                <a:solidFill>
                  <a:srgbClr val="00ADA0"/>
                </a:solidFill>
              </a:rPr>
              <a:t> Dai </a:t>
            </a:r>
            <a:r>
              <a:rPr lang="en-US" altLang="zh-CN" sz="2000" b="1" dirty="0">
                <a:solidFill>
                  <a:srgbClr val="00ADA0"/>
                </a:solidFill>
                <a:latin typeface="微软雅黑" pitchFamily="34" charset="-122"/>
                <a:ea typeface="微软雅黑" pitchFamily="34" charset="-122"/>
              </a:rPr>
              <a:t>EE</a:t>
            </a:r>
            <a:endParaRPr lang="zh-CN" altLang="en-US" sz="2000" b="1" dirty="0">
              <a:solidFill>
                <a:schemeClr val="bg1">
                  <a:lumMod val="65000"/>
                </a:schemeClr>
              </a:solidFill>
              <a:latin typeface="微软雅黑" pitchFamily="34" charset="-122"/>
              <a:ea typeface="微软雅黑" pitchFamily="34" charset="-122"/>
            </a:endParaRPr>
          </a:p>
        </p:txBody>
      </p:sp>
      <p:grpSp>
        <p:nvGrpSpPr>
          <p:cNvPr id="59" name="组合 5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925523" y="1387023"/>
            <a:ext cx="2028229" cy="2020518"/>
            <a:chOff x="1106612" y="1563638"/>
            <a:chExt cx="1521172" cy="1515388"/>
          </a:xfrm>
        </p:grpSpPr>
        <p:grpSp>
          <p:nvGrpSpPr>
            <p:cNvPr id="60" name="组合 59"/>
            <p:cNvGrpSpPr/>
            <p:nvPr/>
          </p:nvGrpSpPr>
          <p:grpSpPr>
            <a:xfrm>
              <a:off x="1106612" y="1563638"/>
              <a:ext cx="1521172" cy="1515388"/>
              <a:chOff x="1106612" y="1563638"/>
              <a:chExt cx="1670050" cy="1663700"/>
            </a:xfrm>
          </p:grpSpPr>
          <p:sp>
            <p:nvSpPr>
              <p:cNvPr id="62" name="Freeform 11"/>
              <p:cNvSpPr>
                <a:spLocks noEditPoints="1"/>
              </p:cNvSpPr>
              <p:nvPr/>
            </p:nvSpPr>
            <p:spPr bwMode="auto">
              <a:xfrm>
                <a:off x="1106612" y="1563638"/>
                <a:ext cx="1670050" cy="1663700"/>
              </a:xfrm>
              <a:custGeom>
                <a:avLst/>
                <a:gdLst>
                  <a:gd name="T0" fmla="*/ 57 w 164"/>
                  <a:gd name="T1" fmla="*/ 4 h 165"/>
                  <a:gd name="T2" fmla="*/ 51 w 164"/>
                  <a:gd name="T3" fmla="*/ 29 h 165"/>
                  <a:gd name="T4" fmla="*/ 29 w 164"/>
                  <a:gd name="T5" fmla="*/ 19 h 165"/>
                  <a:gd name="T6" fmla="*/ 33 w 164"/>
                  <a:gd name="T7" fmla="*/ 45 h 165"/>
                  <a:gd name="T8" fmla="*/ 9 w 164"/>
                  <a:gd name="T9" fmla="*/ 45 h 165"/>
                  <a:gd name="T10" fmla="*/ 22 w 164"/>
                  <a:gd name="T11" fmla="*/ 66 h 165"/>
                  <a:gd name="T12" fmla="*/ 0 w 164"/>
                  <a:gd name="T13" fmla="*/ 75 h 165"/>
                  <a:gd name="T14" fmla="*/ 21 w 164"/>
                  <a:gd name="T15" fmla="*/ 91 h 165"/>
                  <a:gd name="T16" fmla="*/ 3 w 164"/>
                  <a:gd name="T17" fmla="*/ 107 h 165"/>
                  <a:gd name="T18" fmla="*/ 28 w 164"/>
                  <a:gd name="T19" fmla="*/ 113 h 165"/>
                  <a:gd name="T20" fmla="*/ 19 w 164"/>
                  <a:gd name="T21" fmla="*/ 136 h 165"/>
                  <a:gd name="T22" fmla="*/ 44 w 164"/>
                  <a:gd name="T23" fmla="*/ 132 h 165"/>
                  <a:gd name="T24" fmla="*/ 44 w 164"/>
                  <a:gd name="T25" fmla="*/ 156 h 165"/>
                  <a:gd name="T26" fmla="*/ 66 w 164"/>
                  <a:gd name="T27" fmla="*/ 142 h 165"/>
                  <a:gd name="T28" fmla="*/ 75 w 164"/>
                  <a:gd name="T29" fmla="*/ 165 h 165"/>
                  <a:gd name="T30" fmla="*/ 90 w 164"/>
                  <a:gd name="T31" fmla="*/ 144 h 165"/>
                  <a:gd name="T32" fmla="*/ 107 w 164"/>
                  <a:gd name="T33" fmla="*/ 161 h 165"/>
                  <a:gd name="T34" fmla="*/ 113 w 164"/>
                  <a:gd name="T35" fmla="*/ 136 h 165"/>
                  <a:gd name="T36" fmla="*/ 135 w 164"/>
                  <a:gd name="T37" fmla="*/ 146 h 165"/>
                  <a:gd name="T38" fmla="*/ 131 w 164"/>
                  <a:gd name="T39" fmla="*/ 120 h 165"/>
                  <a:gd name="T40" fmla="*/ 155 w 164"/>
                  <a:gd name="T41" fmla="*/ 121 h 165"/>
                  <a:gd name="T42" fmla="*/ 142 w 164"/>
                  <a:gd name="T43" fmla="*/ 99 h 165"/>
                  <a:gd name="T44" fmla="*/ 164 w 164"/>
                  <a:gd name="T45" fmla="*/ 90 h 165"/>
                  <a:gd name="T46" fmla="*/ 143 w 164"/>
                  <a:gd name="T47" fmla="*/ 75 h 165"/>
                  <a:gd name="T48" fmla="*/ 161 w 164"/>
                  <a:gd name="T49" fmla="*/ 58 h 165"/>
                  <a:gd name="T50" fmla="*/ 136 w 164"/>
                  <a:gd name="T51" fmla="*/ 52 h 165"/>
                  <a:gd name="T52" fmla="*/ 145 w 164"/>
                  <a:gd name="T53" fmla="*/ 30 h 165"/>
                  <a:gd name="T54" fmla="*/ 120 w 164"/>
                  <a:gd name="T55" fmla="*/ 34 h 165"/>
                  <a:gd name="T56" fmla="*/ 120 w 164"/>
                  <a:gd name="T57" fmla="*/ 9 h 165"/>
                  <a:gd name="T58" fmla="*/ 98 w 164"/>
                  <a:gd name="T59" fmla="*/ 23 h 165"/>
                  <a:gd name="T60" fmla="*/ 89 w 164"/>
                  <a:gd name="T61" fmla="*/ 0 h 165"/>
                  <a:gd name="T62" fmla="*/ 74 w 164"/>
                  <a:gd name="T63" fmla="*/ 21 h 165"/>
                  <a:gd name="T64" fmla="*/ 69 w 164"/>
                  <a:gd name="T65" fmla="*/ 35 h 165"/>
                  <a:gd name="T66" fmla="*/ 95 w 164"/>
                  <a:gd name="T67" fmla="*/ 130 h 165"/>
                  <a:gd name="T68" fmla="*/ 69 w 164"/>
                  <a:gd name="T69" fmla="*/ 3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 h="165">
                    <a:moveTo>
                      <a:pt x="64" y="2"/>
                    </a:moveTo>
                    <a:cubicBezTo>
                      <a:pt x="57" y="4"/>
                      <a:pt x="57" y="4"/>
                      <a:pt x="57" y="4"/>
                    </a:cubicBezTo>
                    <a:cubicBezTo>
                      <a:pt x="58" y="25"/>
                      <a:pt x="58" y="25"/>
                      <a:pt x="58" y="25"/>
                    </a:cubicBezTo>
                    <a:cubicBezTo>
                      <a:pt x="56" y="26"/>
                      <a:pt x="53" y="28"/>
                      <a:pt x="51" y="29"/>
                    </a:cubicBezTo>
                    <a:cubicBezTo>
                      <a:pt x="35" y="15"/>
                      <a:pt x="35" y="15"/>
                      <a:pt x="35" y="15"/>
                    </a:cubicBezTo>
                    <a:cubicBezTo>
                      <a:pt x="29" y="19"/>
                      <a:pt x="29" y="19"/>
                      <a:pt x="29" y="19"/>
                    </a:cubicBezTo>
                    <a:cubicBezTo>
                      <a:pt x="38" y="39"/>
                      <a:pt x="38" y="39"/>
                      <a:pt x="38" y="39"/>
                    </a:cubicBezTo>
                    <a:cubicBezTo>
                      <a:pt x="36" y="41"/>
                      <a:pt x="34" y="43"/>
                      <a:pt x="33" y="45"/>
                    </a:cubicBezTo>
                    <a:cubicBezTo>
                      <a:pt x="12" y="38"/>
                      <a:pt x="12" y="38"/>
                      <a:pt x="12" y="38"/>
                    </a:cubicBezTo>
                    <a:cubicBezTo>
                      <a:pt x="9" y="45"/>
                      <a:pt x="9" y="45"/>
                      <a:pt x="9" y="45"/>
                    </a:cubicBezTo>
                    <a:cubicBezTo>
                      <a:pt x="25" y="59"/>
                      <a:pt x="25" y="59"/>
                      <a:pt x="25" y="59"/>
                    </a:cubicBezTo>
                    <a:cubicBezTo>
                      <a:pt x="24" y="61"/>
                      <a:pt x="23" y="64"/>
                      <a:pt x="22" y="66"/>
                    </a:cubicBezTo>
                    <a:cubicBezTo>
                      <a:pt x="1" y="68"/>
                      <a:pt x="1" y="68"/>
                      <a:pt x="1" y="68"/>
                    </a:cubicBezTo>
                    <a:cubicBezTo>
                      <a:pt x="0" y="75"/>
                      <a:pt x="0" y="75"/>
                      <a:pt x="0" y="75"/>
                    </a:cubicBezTo>
                    <a:cubicBezTo>
                      <a:pt x="20" y="83"/>
                      <a:pt x="20" y="83"/>
                      <a:pt x="20" y="83"/>
                    </a:cubicBezTo>
                    <a:cubicBezTo>
                      <a:pt x="20" y="85"/>
                      <a:pt x="20" y="88"/>
                      <a:pt x="21" y="91"/>
                    </a:cubicBezTo>
                    <a:cubicBezTo>
                      <a:pt x="1" y="100"/>
                      <a:pt x="1" y="100"/>
                      <a:pt x="1" y="100"/>
                    </a:cubicBezTo>
                    <a:cubicBezTo>
                      <a:pt x="3" y="107"/>
                      <a:pt x="3" y="107"/>
                      <a:pt x="3" y="107"/>
                    </a:cubicBezTo>
                    <a:cubicBezTo>
                      <a:pt x="25" y="106"/>
                      <a:pt x="25" y="106"/>
                      <a:pt x="25" y="106"/>
                    </a:cubicBezTo>
                    <a:cubicBezTo>
                      <a:pt x="26" y="109"/>
                      <a:pt x="27" y="111"/>
                      <a:pt x="28" y="113"/>
                    </a:cubicBezTo>
                    <a:cubicBezTo>
                      <a:pt x="14" y="130"/>
                      <a:pt x="14" y="130"/>
                      <a:pt x="14" y="130"/>
                    </a:cubicBezTo>
                    <a:cubicBezTo>
                      <a:pt x="19" y="136"/>
                      <a:pt x="19" y="136"/>
                      <a:pt x="19" y="136"/>
                    </a:cubicBezTo>
                    <a:cubicBezTo>
                      <a:pt x="38" y="126"/>
                      <a:pt x="38" y="126"/>
                      <a:pt x="38" y="126"/>
                    </a:cubicBezTo>
                    <a:cubicBezTo>
                      <a:pt x="40" y="128"/>
                      <a:pt x="42" y="130"/>
                      <a:pt x="44" y="132"/>
                    </a:cubicBezTo>
                    <a:cubicBezTo>
                      <a:pt x="38" y="152"/>
                      <a:pt x="38" y="152"/>
                      <a:pt x="38" y="152"/>
                    </a:cubicBezTo>
                    <a:cubicBezTo>
                      <a:pt x="44" y="156"/>
                      <a:pt x="44" y="156"/>
                      <a:pt x="44" y="156"/>
                    </a:cubicBezTo>
                    <a:cubicBezTo>
                      <a:pt x="58" y="140"/>
                      <a:pt x="58" y="140"/>
                      <a:pt x="58" y="140"/>
                    </a:cubicBezTo>
                    <a:cubicBezTo>
                      <a:pt x="61" y="141"/>
                      <a:pt x="63" y="142"/>
                      <a:pt x="66" y="142"/>
                    </a:cubicBezTo>
                    <a:cubicBezTo>
                      <a:pt x="68" y="164"/>
                      <a:pt x="68" y="164"/>
                      <a:pt x="68" y="164"/>
                    </a:cubicBezTo>
                    <a:cubicBezTo>
                      <a:pt x="75" y="165"/>
                      <a:pt x="75" y="165"/>
                      <a:pt x="75" y="165"/>
                    </a:cubicBezTo>
                    <a:cubicBezTo>
                      <a:pt x="82" y="144"/>
                      <a:pt x="82" y="144"/>
                      <a:pt x="82" y="144"/>
                    </a:cubicBezTo>
                    <a:cubicBezTo>
                      <a:pt x="85" y="145"/>
                      <a:pt x="87" y="144"/>
                      <a:pt x="90" y="144"/>
                    </a:cubicBezTo>
                    <a:cubicBezTo>
                      <a:pt x="100" y="163"/>
                      <a:pt x="100" y="163"/>
                      <a:pt x="100" y="163"/>
                    </a:cubicBezTo>
                    <a:cubicBezTo>
                      <a:pt x="107" y="161"/>
                      <a:pt x="107" y="161"/>
                      <a:pt x="107" y="161"/>
                    </a:cubicBezTo>
                    <a:cubicBezTo>
                      <a:pt x="106" y="140"/>
                      <a:pt x="106" y="140"/>
                      <a:pt x="106" y="140"/>
                    </a:cubicBezTo>
                    <a:cubicBezTo>
                      <a:pt x="108" y="139"/>
                      <a:pt x="111" y="138"/>
                      <a:pt x="113" y="136"/>
                    </a:cubicBezTo>
                    <a:cubicBezTo>
                      <a:pt x="129" y="150"/>
                      <a:pt x="129" y="150"/>
                      <a:pt x="129" y="150"/>
                    </a:cubicBezTo>
                    <a:cubicBezTo>
                      <a:pt x="135" y="146"/>
                      <a:pt x="135" y="146"/>
                      <a:pt x="135" y="146"/>
                    </a:cubicBezTo>
                    <a:cubicBezTo>
                      <a:pt x="126" y="126"/>
                      <a:pt x="126" y="126"/>
                      <a:pt x="126" y="126"/>
                    </a:cubicBezTo>
                    <a:cubicBezTo>
                      <a:pt x="128" y="124"/>
                      <a:pt x="129" y="123"/>
                      <a:pt x="131" y="120"/>
                    </a:cubicBezTo>
                    <a:cubicBezTo>
                      <a:pt x="151" y="127"/>
                      <a:pt x="151" y="127"/>
                      <a:pt x="151" y="127"/>
                    </a:cubicBezTo>
                    <a:cubicBezTo>
                      <a:pt x="155" y="121"/>
                      <a:pt x="155" y="121"/>
                      <a:pt x="155" y="121"/>
                    </a:cubicBezTo>
                    <a:cubicBezTo>
                      <a:pt x="139" y="106"/>
                      <a:pt x="139" y="106"/>
                      <a:pt x="139" y="106"/>
                    </a:cubicBezTo>
                    <a:cubicBezTo>
                      <a:pt x="140" y="104"/>
                      <a:pt x="141" y="101"/>
                      <a:pt x="142" y="99"/>
                    </a:cubicBezTo>
                    <a:cubicBezTo>
                      <a:pt x="163" y="97"/>
                      <a:pt x="163" y="97"/>
                      <a:pt x="163" y="97"/>
                    </a:cubicBezTo>
                    <a:cubicBezTo>
                      <a:pt x="164" y="90"/>
                      <a:pt x="164" y="90"/>
                      <a:pt x="164" y="90"/>
                    </a:cubicBezTo>
                    <a:cubicBezTo>
                      <a:pt x="144" y="82"/>
                      <a:pt x="144" y="82"/>
                      <a:pt x="144" y="82"/>
                    </a:cubicBezTo>
                    <a:cubicBezTo>
                      <a:pt x="144" y="80"/>
                      <a:pt x="144" y="77"/>
                      <a:pt x="143" y="75"/>
                    </a:cubicBezTo>
                    <a:cubicBezTo>
                      <a:pt x="162" y="65"/>
                      <a:pt x="162" y="65"/>
                      <a:pt x="162" y="65"/>
                    </a:cubicBezTo>
                    <a:cubicBezTo>
                      <a:pt x="161" y="58"/>
                      <a:pt x="161" y="58"/>
                      <a:pt x="161" y="58"/>
                    </a:cubicBezTo>
                    <a:cubicBezTo>
                      <a:pt x="139" y="59"/>
                      <a:pt x="139" y="59"/>
                      <a:pt x="139" y="59"/>
                    </a:cubicBezTo>
                    <a:cubicBezTo>
                      <a:pt x="138" y="56"/>
                      <a:pt x="137" y="54"/>
                      <a:pt x="136" y="52"/>
                    </a:cubicBezTo>
                    <a:cubicBezTo>
                      <a:pt x="150" y="35"/>
                      <a:pt x="150" y="35"/>
                      <a:pt x="150" y="35"/>
                    </a:cubicBezTo>
                    <a:cubicBezTo>
                      <a:pt x="145" y="30"/>
                      <a:pt x="145" y="30"/>
                      <a:pt x="145" y="30"/>
                    </a:cubicBezTo>
                    <a:cubicBezTo>
                      <a:pt x="126" y="39"/>
                      <a:pt x="126" y="39"/>
                      <a:pt x="126" y="39"/>
                    </a:cubicBezTo>
                    <a:cubicBezTo>
                      <a:pt x="124" y="37"/>
                      <a:pt x="122" y="35"/>
                      <a:pt x="120" y="34"/>
                    </a:cubicBezTo>
                    <a:cubicBezTo>
                      <a:pt x="126" y="13"/>
                      <a:pt x="126" y="13"/>
                      <a:pt x="126" y="13"/>
                    </a:cubicBezTo>
                    <a:cubicBezTo>
                      <a:pt x="120" y="9"/>
                      <a:pt x="120" y="9"/>
                      <a:pt x="120" y="9"/>
                    </a:cubicBezTo>
                    <a:cubicBezTo>
                      <a:pt x="106" y="25"/>
                      <a:pt x="106" y="25"/>
                      <a:pt x="106" y="25"/>
                    </a:cubicBezTo>
                    <a:cubicBezTo>
                      <a:pt x="103" y="24"/>
                      <a:pt x="101" y="23"/>
                      <a:pt x="98" y="23"/>
                    </a:cubicBezTo>
                    <a:cubicBezTo>
                      <a:pt x="96" y="1"/>
                      <a:pt x="96" y="1"/>
                      <a:pt x="96" y="1"/>
                    </a:cubicBezTo>
                    <a:cubicBezTo>
                      <a:pt x="89" y="0"/>
                      <a:pt x="89" y="0"/>
                      <a:pt x="89" y="0"/>
                    </a:cubicBezTo>
                    <a:cubicBezTo>
                      <a:pt x="82" y="21"/>
                      <a:pt x="82" y="21"/>
                      <a:pt x="82" y="21"/>
                    </a:cubicBezTo>
                    <a:cubicBezTo>
                      <a:pt x="79" y="21"/>
                      <a:pt x="77" y="21"/>
                      <a:pt x="74" y="21"/>
                    </a:cubicBezTo>
                    <a:cubicBezTo>
                      <a:pt x="64" y="2"/>
                      <a:pt x="64" y="2"/>
                      <a:pt x="64" y="2"/>
                    </a:cubicBezTo>
                    <a:close/>
                    <a:moveTo>
                      <a:pt x="69" y="35"/>
                    </a:moveTo>
                    <a:cubicBezTo>
                      <a:pt x="43" y="42"/>
                      <a:pt x="27" y="69"/>
                      <a:pt x="34" y="95"/>
                    </a:cubicBezTo>
                    <a:cubicBezTo>
                      <a:pt x="41" y="121"/>
                      <a:pt x="68" y="137"/>
                      <a:pt x="95" y="130"/>
                    </a:cubicBezTo>
                    <a:cubicBezTo>
                      <a:pt x="121" y="123"/>
                      <a:pt x="137" y="96"/>
                      <a:pt x="130" y="70"/>
                    </a:cubicBezTo>
                    <a:cubicBezTo>
                      <a:pt x="122" y="43"/>
                      <a:pt x="95" y="28"/>
                      <a:pt x="69" y="35"/>
                    </a:cubicBezTo>
                    <a:close/>
                  </a:path>
                </a:pathLst>
              </a:custGeom>
              <a:solidFill>
                <a:srgbClr val="1FB4C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black">
                      <a:lumMod val="65000"/>
                      <a:lumOff val="35000"/>
                    </a:prstClr>
                  </a:solidFill>
                </a:endParaRPr>
              </a:p>
            </p:txBody>
          </p:sp>
          <p:sp>
            <p:nvSpPr>
              <p:cNvPr id="63" name="椭圆 62"/>
              <p:cNvSpPr/>
              <p:nvPr/>
            </p:nvSpPr>
            <p:spPr>
              <a:xfrm rot="20170909">
                <a:off x="1509589" y="1963440"/>
                <a:ext cx="864096" cy="864096"/>
              </a:xfrm>
              <a:prstGeom prst="ellipse">
                <a:avLst/>
              </a:prstGeom>
              <a:gradFill flip="none" rotWithShape="1">
                <a:gsLst>
                  <a:gs pos="0">
                    <a:sysClr val="window" lastClr="FFFFFF"/>
                  </a:gs>
                  <a:gs pos="100000">
                    <a:sysClr val="window" lastClr="FFFFFF">
                      <a:lumMod val="85000"/>
                    </a:sysClr>
                  </a:gs>
                </a:gsLst>
                <a:lin ang="18900000" scaled="1"/>
                <a:tileRect/>
              </a:gradFill>
              <a:ln w="12700" cap="flat" cmpd="sng" algn="ctr">
                <a:solidFill>
                  <a:sysClr val="window" lastClr="FFFFFF"/>
                </a:solidFill>
                <a:prstDash val="solid"/>
              </a:ln>
              <a:effectLst>
                <a:outerShdw blurRad="152400" dist="63500" dir="8100000" algn="tr" rotWithShape="0">
                  <a:prstClr val="black">
                    <a:alpha val="26000"/>
                  </a:prstClr>
                </a:outerShdw>
              </a:effectLst>
            </p:spPr>
            <p:txBody>
              <a:bodyPr rtlCol="0" anchor="ctr"/>
              <a:lstStyle/>
              <a:p>
                <a:pPr algn="ctr" defTabSz="1219170">
                  <a:defRPr/>
                </a:pPr>
                <a:endParaRPr lang="zh-CN" altLang="en-US" sz="2400" kern="0">
                  <a:solidFill>
                    <a:prstClr val="black">
                      <a:lumMod val="65000"/>
                      <a:lumOff val="35000"/>
                    </a:prstClr>
                  </a:solidFill>
                  <a:latin typeface="Calibri"/>
                  <a:ea typeface="宋体"/>
                </a:endParaRPr>
              </a:p>
            </p:txBody>
          </p:sp>
        </p:grpSp>
        <p:sp>
          <p:nvSpPr>
            <p:cNvPr id="61" name="标题层"/>
            <p:cNvSpPr txBox="1"/>
            <p:nvPr/>
          </p:nvSpPr>
          <p:spPr bwMode="auto">
            <a:xfrm>
              <a:off x="1558339" y="2059721"/>
              <a:ext cx="617718" cy="500089"/>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a:defRPr/>
              </a:pPr>
              <a:r>
                <a:rPr lang="en-US" altLang="zh-CN" sz="3733" kern="0" dirty="0">
                  <a:solidFill>
                    <a:prstClr val="black">
                      <a:lumMod val="65000"/>
                      <a:lumOff val="35000"/>
                    </a:prstClr>
                  </a:solidFill>
                  <a:latin typeface="Impact" pitchFamily="34" charset="0"/>
                  <a:ea typeface="微软雅黑" pitchFamily="34" charset="-122"/>
                  <a:cs typeface="Arial" panose="020B0604020202020204" pitchFamily="34" charset="0"/>
                </a:rPr>
                <a:t>01</a:t>
              </a:r>
              <a:endParaRPr lang="zh-CN" altLang="en-US" sz="3733" kern="0" dirty="0">
                <a:solidFill>
                  <a:prstClr val="black">
                    <a:lumMod val="65000"/>
                    <a:lumOff val="35000"/>
                  </a:prstClr>
                </a:solidFill>
                <a:latin typeface="Impact" pitchFamily="34" charset="0"/>
                <a:ea typeface="微软雅黑" pitchFamily="34" charset="-122"/>
                <a:cs typeface="Arial" panose="020B0604020202020204" pitchFamily="34" charset="0"/>
              </a:endParaRPr>
            </a:p>
          </p:txBody>
        </p:sp>
      </p:grpSp>
      <p:grpSp>
        <p:nvGrpSpPr>
          <p:cNvPr id="64" name="组合 63"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6110556" y="1371601"/>
            <a:ext cx="2028229" cy="2020518"/>
            <a:chOff x="1106612" y="1563638"/>
            <a:chExt cx="1521172" cy="1515388"/>
          </a:xfrm>
        </p:grpSpPr>
        <p:grpSp>
          <p:nvGrpSpPr>
            <p:cNvPr id="65" name="组合 64"/>
            <p:cNvGrpSpPr/>
            <p:nvPr/>
          </p:nvGrpSpPr>
          <p:grpSpPr>
            <a:xfrm>
              <a:off x="1106612" y="1563638"/>
              <a:ext cx="1521172" cy="1515388"/>
              <a:chOff x="1106612" y="1563638"/>
              <a:chExt cx="1670050" cy="1663700"/>
            </a:xfrm>
          </p:grpSpPr>
          <p:sp>
            <p:nvSpPr>
              <p:cNvPr id="67" name="Freeform 11"/>
              <p:cNvSpPr>
                <a:spLocks noEditPoints="1"/>
              </p:cNvSpPr>
              <p:nvPr/>
            </p:nvSpPr>
            <p:spPr bwMode="auto">
              <a:xfrm>
                <a:off x="1106612" y="1563638"/>
                <a:ext cx="1670050" cy="1663700"/>
              </a:xfrm>
              <a:custGeom>
                <a:avLst/>
                <a:gdLst>
                  <a:gd name="T0" fmla="*/ 57 w 164"/>
                  <a:gd name="T1" fmla="*/ 4 h 165"/>
                  <a:gd name="T2" fmla="*/ 51 w 164"/>
                  <a:gd name="T3" fmla="*/ 29 h 165"/>
                  <a:gd name="T4" fmla="*/ 29 w 164"/>
                  <a:gd name="T5" fmla="*/ 19 h 165"/>
                  <a:gd name="T6" fmla="*/ 33 w 164"/>
                  <a:gd name="T7" fmla="*/ 45 h 165"/>
                  <a:gd name="T8" fmla="*/ 9 w 164"/>
                  <a:gd name="T9" fmla="*/ 45 h 165"/>
                  <a:gd name="T10" fmla="*/ 22 w 164"/>
                  <a:gd name="T11" fmla="*/ 66 h 165"/>
                  <a:gd name="T12" fmla="*/ 0 w 164"/>
                  <a:gd name="T13" fmla="*/ 75 h 165"/>
                  <a:gd name="T14" fmla="*/ 21 w 164"/>
                  <a:gd name="T15" fmla="*/ 91 h 165"/>
                  <a:gd name="T16" fmla="*/ 3 w 164"/>
                  <a:gd name="T17" fmla="*/ 107 h 165"/>
                  <a:gd name="T18" fmla="*/ 28 w 164"/>
                  <a:gd name="T19" fmla="*/ 113 h 165"/>
                  <a:gd name="T20" fmla="*/ 19 w 164"/>
                  <a:gd name="T21" fmla="*/ 136 h 165"/>
                  <a:gd name="T22" fmla="*/ 44 w 164"/>
                  <a:gd name="T23" fmla="*/ 132 h 165"/>
                  <a:gd name="T24" fmla="*/ 44 w 164"/>
                  <a:gd name="T25" fmla="*/ 156 h 165"/>
                  <a:gd name="T26" fmla="*/ 66 w 164"/>
                  <a:gd name="T27" fmla="*/ 142 h 165"/>
                  <a:gd name="T28" fmla="*/ 75 w 164"/>
                  <a:gd name="T29" fmla="*/ 165 h 165"/>
                  <a:gd name="T30" fmla="*/ 90 w 164"/>
                  <a:gd name="T31" fmla="*/ 144 h 165"/>
                  <a:gd name="T32" fmla="*/ 107 w 164"/>
                  <a:gd name="T33" fmla="*/ 161 h 165"/>
                  <a:gd name="T34" fmla="*/ 113 w 164"/>
                  <a:gd name="T35" fmla="*/ 136 h 165"/>
                  <a:gd name="T36" fmla="*/ 135 w 164"/>
                  <a:gd name="T37" fmla="*/ 146 h 165"/>
                  <a:gd name="T38" fmla="*/ 131 w 164"/>
                  <a:gd name="T39" fmla="*/ 120 h 165"/>
                  <a:gd name="T40" fmla="*/ 155 w 164"/>
                  <a:gd name="T41" fmla="*/ 121 h 165"/>
                  <a:gd name="T42" fmla="*/ 142 w 164"/>
                  <a:gd name="T43" fmla="*/ 99 h 165"/>
                  <a:gd name="T44" fmla="*/ 164 w 164"/>
                  <a:gd name="T45" fmla="*/ 90 h 165"/>
                  <a:gd name="T46" fmla="*/ 143 w 164"/>
                  <a:gd name="T47" fmla="*/ 75 h 165"/>
                  <a:gd name="T48" fmla="*/ 161 w 164"/>
                  <a:gd name="T49" fmla="*/ 58 h 165"/>
                  <a:gd name="T50" fmla="*/ 136 w 164"/>
                  <a:gd name="T51" fmla="*/ 52 h 165"/>
                  <a:gd name="T52" fmla="*/ 145 w 164"/>
                  <a:gd name="T53" fmla="*/ 30 h 165"/>
                  <a:gd name="T54" fmla="*/ 120 w 164"/>
                  <a:gd name="T55" fmla="*/ 34 h 165"/>
                  <a:gd name="T56" fmla="*/ 120 w 164"/>
                  <a:gd name="T57" fmla="*/ 9 h 165"/>
                  <a:gd name="T58" fmla="*/ 98 w 164"/>
                  <a:gd name="T59" fmla="*/ 23 h 165"/>
                  <a:gd name="T60" fmla="*/ 89 w 164"/>
                  <a:gd name="T61" fmla="*/ 0 h 165"/>
                  <a:gd name="T62" fmla="*/ 74 w 164"/>
                  <a:gd name="T63" fmla="*/ 21 h 165"/>
                  <a:gd name="T64" fmla="*/ 69 w 164"/>
                  <a:gd name="T65" fmla="*/ 35 h 165"/>
                  <a:gd name="T66" fmla="*/ 95 w 164"/>
                  <a:gd name="T67" fmla="*/ 130 h 165"/>
                  <a:gd name="T68" fmla="*/ 69 w 164"/>
                  <a:gd name="T69" fmla="*/ 3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 h="165">
                    <a:moveTo>
                      <a:pt x="64" y="2"/>
                    </a:moveTo>
                    <a:cubicBezTo>
                      <a:pt x="57" y="4"/>
                      <a:pt x="57" y="4"/>
                      <a:pt x="57" y="4"/>
                    </a:cubicBezTo>
                    <a:cubicBezTo>
                      <a:pt x="58" y="25"/>
                      <a:pt x="58" y="25"/>
                      <a:pt x="58" y="25"/>
                    </a:cubicBezTo>
                    <a:cubicBezTo>
                      <a:pt x="56" y="26"/>
                      <a:pt x="53" y="28"/>
                      <a:pt x="51" y="29"/>
                    </a:cubicBezTo>
                    <a:cubicBezTo>
                      <a:pt x="35" y="15"/>
                      <a:pt x="35" y="15"/>
                      <a:pt x="35" y="15"/>
                    </a:cubicBezTo>
                    <a:cubicBezTo>
                      <a:pt x="29" y="19"/>
                      <a:pt x="29" y="19"/>
                      <a:pt x="29" y="19"/>
                    </a:cubicBezTo>
                    <a:cubicBezTo>
                      <a:pt x="38" y="39"/>
                      <a:pt x="38" y="39"/>
                      <a:pt x="38" y="39"/>
                    </a:cubicBezTo>
                    <a:cubicBezTo>
                      <a:pt x="36" y="41"/>
                      <a:pt x="34" y="43"/>
                      <a:pt x="33" y="45"/>
                    </a:cubicBezTo>
                    <a:cubicBezTo>
                      <a:pt x="12" y="38"/>
                      <a:pt x="12" y="38"/>
                      <a:pt x="12" y="38"/>
                    </a:cubicBezTo>
                    <a:cubicBezTo>
                      <a:pt x="9" y="45"/>
                      <a:pt x="9" y="45"/>
                      <a:pt x="9" y="45"/>
                    </a:cubicBezTo>
                    <a:cubicBezTo>
                      <a:pt x="25" y="59"/>
                      <a:pt x="25" y="59"/>
                      <a:pt x="25" y="59"/>
                    </a:cubicBezTo>
                    <a:cubicBezTo>
                      <a:pt x="24" y="61"/>
                      <a:pt x="23" y="64"/>
                      <a:pt x="22" y="66"/>
                    </a:cubicBezTo>
                    <a:cubicBezTo>
                      <a:pt x="1" y="68"/>
                      <a:pt x="1" y="68"/>
                      <a:pt x="1" y="68"/>
                    </a:cubicBezTo>
                    <a:cubicBezTo>
                      <a:pt x="0" y="75"/>
                      <a:pt x="0" y="75"/>
                      <a:pt x="0" y="75"/>
                    </a:cubicBezTo>
                    <a:cubicBezTo>
                      <a:pt x="20" y="83"/>
                      <a:pt x="20" y="83"/>
                      <a:pt x="20" y="83"/>
                    </a:cubicBezTo>
                    <a:cubicBezTo>
                      <a:pt x="20" y="85"/>
                      <a:pt x="20" y="88"/>
                      <a:pt x="21" y="91"/>
                    </a:cubicBezTo>
                    <a:cubicBezTo>
                      <a:pt x="1" y="100"/>
                      <a:pt x="1" y="100"/>
                      <a:pt x="1" y="100"/>
                    </a:cubicBezTo>
                    <a:cubicBezTo>
                      <a:pt x="3" y="107"/>
                      <a:pt x="3" y="107"/>
                      <a:pt x="3" y="107"/>
                    </a:cubicBezTo>
                    <a:cubicBezTo>
                      <a:pt x="25" y="106"/>
                      <a:pt x="25" y="106"/>
                      <a:pt x="25" y="106"/>
                    </a:cubicBezTo>
                    <a:cubicBezTo>
                      <a:pt x="26" y="109"/>
                      <a:pt x="27" y="111"/>
                      <a:pt x="28" y="113"/>
                    </a:cubicBezTo>
                    <a:cubicBezTo>
                      <a:pt x="14" y="130"/>
                      <a:pt x="14" y="130"/>
                      <a:pt x="14" y="130"/>
                    </a:cubicBezTo>
                    <a:cubicBezTo>
                      <a:pt x="19" y="136"/>
                      <a:pt x="19" y="136"/>
                      <a:pt x="19" y="136"/>
                    </a:cubicBezTo>
                    <a:cubicBezTo>
                      <a:pt x="38" y="126"/>
                      <a:pt x="38" y="126"/>
                      <a:pt x="38" y="126"/>
                    </a:cubicBezTo>
                    <a:cubicBezTo>
                      <a:pt x="40" y="128"/>
                      <a:pt x="42" y="130"/>
                      <a:pt x="44" y="132"/>
                    </a:cubicBezTo>
                    <a:cubicBezTo>
                      <a:pt x="38" y="152"/>
                      <a:pt x="38" y="152"/>
                      <a:pt x="38" y="152"/>
                    </a:cubicBezTo>
                    <a:cubicBezTo>
                      <a:pt x="44" y="156"/>
                      <a:pt x="44" y="156"/>
                      <a:pt x="44" y="156"/>
                    </a:cubicBezTo>
                    <a:cubicBezTo>
                      <a:pt x="58" y="140"/>
                      <a:pt x="58" y="140"/>
                      <a:pt x="58" y="140"/>
                    </a:cubicBezTo>
                    <a:cubicBezTo>
                      <a:pt x="61" y="141"/>
                      <a:pt x="63" y="142"/>
                      <a:pt x="66" y="142"/>
                    </a:cubicBezTo>
                    <a:cubicBezTo>
                      <a:pt x="68" y="164"/>
                      <a:pt x="68" y="164"/>
                      <a:pt x="68" y="164"/>
                    </a:cubicBezTo>
                    <a:cubicBezTo>
                      <a:pt x="75" y="165"/>
                      <a:pt x="75" y="165"/>
                      <a:pt x="75" y="165"/>
                    </a:cubicBezTo>
                    <a:cubicBezTo>
                      <a:pt x="82" y="144"/>
                      <a:pt x="82" y="144"/>
                      <a:pt x="82" y="144"/>
                    </a:cubicBezTo>
                    <a:cubicBezTo>
                      <a:pt x="85" y="145"/>
                      <a:pt x="87" y="144"/>
                      <a:pt x="90" y="144"/>
                    </a:cubicBezTo>
                    <a:cubicBezTo>
                      <a:pt x="100" y="163"/>
                      <a:pt x="100" y="163"/>
                      <a:pt x="100" y="163"/>
                    </a:cubicBezTo>
                    <a:cubicBezTo>
                      <a:pt x="107" y="161"/>
                      <a:pt x="107" y="161"/>
                      <a:pt x="107" y="161"/>
                    </a:cubicBezTo>
                    <a:cubicBezTo>
                      <a:pt x="106" y="140"/>
                      <a:pt x="106" y="140"/>
                      <a:pt x="106" y="140"/>
                    </a:cubicBezTo>
                    <a:cubicBezTo>
                      <a:pt x="108" y="139"/>
                      <a:pt x="111" y="138"/>
                      <a:pt x="113" y="136"/>
                    </a:cubicBezTo>
                    <a:cubicBezTo>
                      <a:pt x="129" y="150"/>
                      <a:pt x="129" y="150"/>
                      <a:pt x="129" y="150"/>
                    </a:cubicBezTo>
                    <a:cubicBezTo>
                      <a:pt x="135" y="146"/>
                      <a:pt x="135" y="146"/>
                      <a:pt x="135" y="146"/>
                    </a:cubicBezTo>
                    <a:cubicBezTo>
                      <a:pt x="126" y="126"/>
                      <a:pt x="126" y="126"/>
                      <a:pt x="126" y="126"/>
                    </a:cubicBezTo>
                    <a:cubicBezTo>
                      <a:pt x="128" y="124"/>
                      <a:pt x="129" y="123"/>
                      <a:pt x="131" y="120"/>
                    </a:cubicBezTo>
                    <a:cubicBezTo>
                      <a:pt x="151" y="127"/>
                      <a:pt x="151" y="127"/>
                      <a:pt x="151" y="127"/>
                    </a:cubicBezTo>
                    <a:cubicBezTo>
                      <a:pt x="155" y="121"/>
                      <a:pt x="155" y="121"/>
                      <a:pt x="155" y="121"/>
                    </a:cubicBezTo>
                    <a:cubicBezTo>
                      <a:pt x="139" y="106"/>
                      <a:pt x="139" y="106"/>
                      <a:pt x="139" y="106"/>
                    </a:cubicBezTo>
                    <a:cubicBezTo>
                      <a:pt x="140" y="104"/>
                      <a:pt x="141" y="101"/>
                      <a:pt x="142" y="99"/>
                    </a:cubicBezTo>
                    <a:cubicBezTo>
                      <a:pt x="163" y="97"/>
                      <a:pt x="163" y="97"/>
                      <a:pt x="163" y="97"/>
                    </a:cubicBezTo>
                    <a:cubicBezTo>
                      <a:pt x="164" y="90"/>
                      <a:pt x="164" y="90"/>
                      <a:pt x="164" y="90"/>
                    </a:cubicBezTo>
                    <a:cubicBezTo>
                      <a:pt x="144" y="82"/>
                      <a:pt x="144" y="82"/>
                      <a:pt x="144" y="82"/>
                    </a:cubicBezTo>
                    <a:cubicBezTo>
                      <a:pt x="144" y="80"/>
                      <a:pt x="144" y="77"/>
                      <a:pt x="143" y="75"/>
                    </a:cubicBezTo>
                    <a:cubicBezTo>
                      <a:pt x="162" y="65"/>
                      <a:pt x="162" y="65"/>
                      <a:pt x="162" y="65"/>
                    </a:cubicBezTo>
                    <a:cubicBezTo>
                      <a:pt x="161" y="58"/>
                      <a:pt x="161" y="58"/>
                      <a:pt x="161" y="58"/>
                    </a:cubicBezTo>
                    <a:cubicBezTo>
                      <a:pt x="139" y="59"/>
                      <a:pt x="139" y="59"/>
                      <a:pt x="139" y="59"/>
                    </a:cubicBezTo>
                    <a:cubicBezTo>
                      <a:pt x="138" y="56"/>
                      <a:pt x="137" y="54"/>
                      <a:pt x="136" y="52"/>
                    </a:cubicBezTo>
                    <a:cubicBezTo>
                      <a:pt x="150" y="35"/>
                      <a:pt x="150" y="35"/>
                      <a:pt x="150" y="35"/>
                    </a:cubicBezTo>
                    <a:cubicBezTo>
                      <a:pt x="145" y="30"/>
                      <a:pt x="145" y="30"/>
                      <a:pt x="145" y="30"/>
                    </a:cubicBezTo>
                    <a:cubicBezTo>
                      <a:pt x="126" y="39"/>
                      <a:pt x="126" y="39"/>
                      <a:pt x="126" y="39"/>
                    </a:cubicBezTo>
                    <a:cubicBezTo>
                      <a:pt x="124" y="37"/>
                      <a:pt x="122" y="35"/>
                      <a:pt x="120" y="34"/>
                    </a:cubicBezTo>
                    <a:cubicBezTo>
                      <a:pt x="126" y="13"/>
                      <a:pt x="126" y="13"/>
                      <a:pt x="126" y="13"/>
                    </a:cubicBezTo>
                    <a:cubicBezTo>
                      <a:pt x="120" y="9"/>
                      <a:pt x="120" y="9"/>
                      <a:pt x="120" y="9"/>
                    </a:cubicBezTo>
                    <a:cubicBezTo>
                      <a:pt x="106" y="25"/>
                      <a:pt x="106" y="25"/>
                      <a:pt x="106" y="25"/>
                    </a:cubicBezTo>
                    <a:cubicBezTo>
                      <a:pt x="103" y="24"/>
                      <a:pt x="101" y="23"/>
                      <a:pt x="98" y="23"/>
                    </a:cubicBezTo>
                    <a:cubicBezTo>
                      <a:pt x="96" y="1"/>
                      <a:pt x="96" y="1"/>
                      <a:pt x="96" y="1"/>
                    </a:cubicBezTo>
                    <a:cubicBezTo>
                      <a:pt x="89" y="0"/>
                      <a:pt x="89" y="0"/>
                      <a:pt x="89" y="0"/>
                    </a:cubicBezTo>
                    <a:cubicBezTo>
                      <a:pt x="82" y="21"/>
                      <a:pt x="82" y="21"/>
                      <a:pt x="82" y="21"/>
                    </a:cubicBezTo>
                    <a:cubicBezTo>
                      <a:pt x="79" y="21"/>
                      <a:pt x="77" y="21"/>
                      <a:pt x="74" y="21"/>
                    </a:cubicBezTo>
                    <a:cubicBezTo>
                      <a:pt x="64" y="2"/>
                      <a:pt x="64" y="2"/>
                      <a:pt x="64" y="2"/>
                    </a:cubicBezTo>
                    <a:close/>
                    <a:moveTo>
                      <a:pt x="69" y="35"/>
                    </a:moveTo>
                    <a:cubicBezTo>
                      <a:pt x="43" y="42"/>
                      <a:pt x="27" y="69"/>
                      <a:pt x="34" y="95"/>
                    </a:cubicBezTo>
                    <a:cubicBezTo>
                      <a:pt x="41" y="121"/>
                      <a:pt x="68" y="137"/>
                      <a:pt x="95" y="130"/>
                    </a:cubicBezTo>
                    <a:cubicBezTo>
                      <a:pt x="121" y="123"/>
                      <a:pt x="137" y="96"/>
                      <a:pt x="130" y="70"/>
                    </a:cubicBezTo>
                    <a:cubicBezTo>
                      <a:pt x="122" y="43"/>
                      <a:pt x="95" y="28"/>
                      <a:pt x="69" y="35"/>
                    </a:cubicBezTo>
                    <a:close/>
                  </a:path>
                </a:pathLst>
              </a:custGeom>
              <a:solidFill>
                <a:srgbClr val="03798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black">
                      <a:lumMod val="65000"/>
                      <a:lumOff val="35000"/>
                    </a:prstClr>
                  </a:solidFill>
                </a:endParaRPr>
              </a:p>
            </p:txBody>
          </p:sp>
          <p:sp>
            <p:nvSpPr>
              <p:cNvPr id="68" name="椭圆 67"/>
              <p:cNvSpPr/>
              <p:nvPr/>
            </p:nvSpPr>
            <p:spPr>
              <a:xfrm rot="20170909">
                <a:off x="1509589" y="1963440"/>
                <a:ext cx="864096" cy="864096"/>
              </a:xfrm>
              <a:prstGeom prst="ellipse">
                <a:avLst/>
              </a:prstGeom>
              <a:gradFill flip="none" rotWithShape="1">
                <a:gsLst>
                  <a:gs pos="0">
                    <a:sysClr val="window" lastClr="FFFFFF"/>
                  </a:gs>
                  <a:gs pos="100000">
                    <a:sysClr val="window" lastClr="FFFFFF">
                      <a:lumMod val="85000"/>
                    </a:sysClr>
                  </a:gs>
                </a:gsLst>
                <a:lin ang="18900000" scaled="1"/>
                <a:tileRect/>
              </a:gradFill>
              <a:ln w="12700" cap="flat" cmpd="sng" algn="ctr">
                <a:solidFill>
                  <a:sysClr val="window" lastClr="FFFFFF"/>
                </a:solidFill>
                <a:prstDash val="solid"/>
              </a:ln>
              <a:effectLst>
                <a:outerShdw blurRad="152400" dist="63500" dir="8100000" algn="tr" rotWithShape="0">
                  <a:prstClr val="black">
                    <a:alpha val="26000"/>
                  </a:prstClr>
                </a:outerShdw>
              </a:effectLst>
            </p:spPr>
            <p:txBody>
              <a:bodyPr rtlCol="0" anchor="ctr"/>
              <a:lstStyle/>
              <a:p>
                <a:pPr algn="ctr" defTabSz="1219170">
                  <a:defRPr/>
                </a:pPr>
                <a:endParaRPr lang="zh-CN" altLang="en-US" sz="2400" kern="0">
                  <a:solidFill>
                    <a:prstClr val="black">
                      <a:lumMod val="65000"/>
                      <a:lumOff val="35000"/>
                    </a:prstClr>
                  </a:solidFill>
                  <a:latin typeface="Calibri"/>
                  <a:ea typeface="宋体"/>
                </a:endParaRPr>
              </a:p>
            </p:txBody>
          </p:sp>
        </p:grpSp>
        <p:sp>
          <p:nvSpPr>
            <p:cNvPr id="66" name="标题层"/>
            <p:cNvSpPr txBox="1"/>
            <p:nvPr/>
          </p:nvSpPr>
          <p:spPr bwMode="auto">
            <a:xfrm>
              <a:off x="1558339" y="2059721"/>
              <a:ext cx="617718" cy="500089"/>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a:defRPr/>
              </a:pPr>
              <a:r>
                <a:rPr lang="en-US" altLang="zh-CN" sz="3733" kern="0" dirty="0">
                  <a:solidFill>
                    <a:prstClr val="black">
                      <a:lumMod val="65000"/>
                      <a:lumOff val="35000"/>
                    </a:prstClr>
                  </a:solidFill>
                  <a:latin typeface="Impact" pitchFamily="34" charset="0"/>
                  <a:ea typeface="微软雅黑" pitchFamily="34" charset="-122"/>
                  <a:cs typeface="Arial" panose="020B0604020202020204" pitchFamily="34" charset="0"/>
                </a:rPr>
                <a:t>03</a:t>
              </a:r>
              <a:endParaRPr lang="zh-CN" altLang="en-US" sz="3733" kern="0" dirty="0">
                <a:solidFill>
                  <a:prstClr val="black">
                    <a:lumMod val="65000"/>
                    <a:lumOff val="35000"/>
                  </a:prstClr>
                </a:solidFill>
                <a:latin typeface="Impact" pitchFamily="34" charset="0"/>
                <a:ea typeface="微软雅黑" pitchFamily="34" charset="-122"/>
                <a:cs typeface="Arial" panose="020B0604020202020204" pitchFamily="34" charset="0"/>
              </a:endParaRPr>
            </a:p>
          </p:txBody>
        </p:sp>
      </p:grpSp>
      <p:grpSp>
        <p:nvGrpSpPr>
          <p:cNvPr id="69" name="组合 6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3801607" y="3787027"/>
            <a:ext cx="2028229" cy="2020518"/>
            <a:chOff x="1106612" y="1563638"/>
            <a:chExt cx="1521172" cy="1515388"/>
          </a:xfrm>
        </p:grpSpPr>
        <p:grpSp>
          <p:nvGrpSpPr>
            <p:cNvPr id="70" name="组合 69"/>
            <p:cNvGrpSpPr/>
            <p:nvPr/>
          </p:nvGrpSpPr>
          <p:grpSpPr>
            <a:xfrm>
              <a:off x="1106612" y="1563638"/>
              <a:ext cx="1521172" cy="1515388"/>
              <a:chOff x="1106612" y="1563638"/>
              <a:chExt cx="1670050" cy="1663700"/>
            </a:xfrm>
          </p:grpSpPr>
          <p:sp>
            <p:nvSpPr>
              <p:cNvPr id="72" name="Freeform 11"/>
              <p:cNvSpPr>
                <a:spLocks noEditPoints="1"/>
              </p:cNvSpPr>
              <p:nvPr/>
            </p:nvSpPr>
            <p:spPr bwMode="auto">
              <a:xfrm>
                <a:off x="1106612" y="1563638"/>
                <a:ext cx="1670050" cy="1663700"/>
              </a:xfrm>
              <a:custGeom>
                <a:avLst/>
                <a:gdLst>
                  <a:gd name="T0" fmla="*/ 57 w 164"/>
                  <a:gd name="T1" fmla="*/ 4 h 165"/>
                  <a:gd name="T2" fmla="*/ 51 w 164"/>
                  <a:gd name="T3" fmla="*/ 29 h 165"/>
                  <a:gd name="T4" fmla="*/ 29 w 164"/>
                  <a:gd name="T5" fmla="*/ 19 h 165"/>
                  <a:gd name="T6" fmla="*/ 33 w 164"/>
                  <a:gd name="T7" fmla="*/ 45 h 165"/>
                  <a:gd name="T8" fmla="*/ 9 w 164"/>
                  <a:gd name="T9" fmla="*/ 45 h 165"/>
                  <a:gd name="T10" fmla="*/ 22 w 164"/>
                  <a:gd name="T11" fmla="*/ 66 h 165"/>
                  <a:gd name="T12" fmla="*/ 0 w 164"/>
                  <a:gd name="T13" fmla="*/ 75 h 165"/>
                  <a:gd name="T14" fmla="*/ 21 w 164"/>
                  <a:gd name="T15" fmla="*/ 91 h 165"/>
                  <a:gd name="T16" fmla="*/ 3 w 164"/>
                  <a:gd name="T17" fmla="*/ 107 h 165"/>
                  <a:gd name="T18" fmla="*/ 28 w 164"/>
                  <a:gd name="T19" fmla="*/ 113 h 165"/>
                  <a:gd name="T20" fmla="*/ 19 w 164"/>
                  <a:gd name="T21" fmla="*/ 136 h 165"/>
                  <a:gd name="T22" fmla="*/ 44 w 164"/>
                  <a:gd name="T23" fmla="*/ 132 h 165"/>
                  <a:gd name="T24" fmla="*/ 44 w 164"/>
                  <a:gd name="T25" fmla="*/ 156 h 165"/>
                  <a:gd name="T26" fmla="*/ 66 w 164"/>
                  <a:gd name="T27" fmla="*/ 142 h 165"/>
                  <a:gd name="T28" fmla="*/ 75 w 164"/>
                  <a:gd name="T29" fmla="*/ 165 h 165"/>
                  <a:gd name="T30" fmla="*/ 90 w 164"/>
                  <a:gd name="T31" fmla="*/ 144 h 165"/>
                  <a:gd name="T32" fmla="*/ 107 w 164"/>
                  <a:gd name="T33" fmla="*/ 161 h 165"/>
                  <a:gd name="T34" fmla="*/ 113 w 164"/>
                  <a:gd name="T35" fmla="*/ 136 h 165"/>
                  <a:gd name="T36" fmla="*/ 135 w 164"/>
                  <a:gd name="T37" fmla="*/ 146 h 165"/>
                  <a:gd name="T38" fmla="*/ 131 w 164"/>
                  <a:gd name="T39" fmla="*/ 120 h 165"/>
                  <a:gd name="T40" fmla="*/ 155 w 164"/>
                  <a:gd name="T41" fmla="*/ 121 h 165"/>
                  <a:gd name="T42" fmla="*/ 142 w 164"/>
                  <a:gd name="T43" fmla="*/ 99 h 165"/>
                  <a:gd name="T44" fmla="*/ 164 w 164"/>
                  <a:gd name="T45" fmla="*/ 90 h 165"/>
                  <a:gd name="T46" fmla="*/ 143 w 164"/>
                  <a:gd name="T47" fmla="*/ 75 h 165"/>
                  <a:gd name="T48" fmla="*/ 161 w 164"/>
                  <a:gd name="T49" fmla="*/ 58 h 165"/>
                  <a:gd name="T50" fmla="*/ 136 w 164"/>
                  <a:gd name="T51" fmla="*/ 52 h 165"/>
                  <a:gd name="T52" fmla="*/ 145 w 164"/>
                  <a:gd name="T53" fmla="*/ 30 h 165"/>
                  <a:gd name="T54" fmla="*/ 120 w 164"/>
                  <a:gd name="T55" fmla="*/ 34 h 165"/>
                  <a:gd name="T56" fmla="*/ 120 w 164"/>
                  <a:gd name="T57" fmla="*/ 9 h 165"/>
                  <a:gd name="T58" fmla="*/ 98 w 164"/>
                  <a:gd name="T59" fmla="*/ 23 h 165"/>
                  <a:gd name="T60" fmla="*/ 89 w 164"/>
                  <a:gd name="T61" fmla="*/ 0 h 165"/>
                  <a:gd name="T62" fmla="*/ 74 w 164"/>
                  <a:gd name="T63" fmla="*/ 21 h 165"/>
                  <a:gd name="T64" fmla="*/ 69 w 164"/>
                  <a:gd name="T65" fmla="*/ 35 h 165"/>
                  <a:gd name="T66" fmla="*/ 95 w 164"/>
                  <a:gd name="T67" fmla="*/ 130 h 165"/>
                  <a:gd name="T68" fmla="*/ 69 w 164"/>
                  <a:gd name="T69" fmla="*/ 3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 h="165">
                    <a:moveTo>
                      <a:pt x="64" y="2"/>
                    </a:moveTo>
                    <a:cubicBezTo>
                      <a:pt x="57" y="4"/>
                      <a:pt x="57" y="4"/>
                      <a:pt x="57" y="4"/>
                    </a:cubicBezTo>
                    <a:cubicBezTo>
                      <a:pt x="58" y="25"/>
                      <a:pt x="58" y="25"/>
                      <a:pt x="58" y="25"/>
                    </a:cubicBezTo>
                    <a:cubicBezTo>
                      <a:pt x="56" y="26"/>
                      <a:pt x="53" y="28"/>
                      <a:pt x="51" y="29"/>
                    </a:cubicBezTo>
                    <a:cubicBezTo>
                      <a:pt x="35" y="15"/>
                      <a:pt x="35" y="15"/>
                      <a:pt x="35" y="15"/>
                    </a:cubicBezTo>
                    <a:cubicBezTo>
                      <a:pt x="29" y="19"/>
                      <a:pt x="29" y="19"/>
                      <a:pt x="29" y="19"/>
                    </a:cubicBezTo>
                    <a:cubicBezTo>
                      <a:pt x="38" y="39"/>
                      <a:pt x="38" y="39"/>
                      <a:pt x="38" y="39"/>
                    </a:cubicBezTo>
                    <a:cubicBezTo>
                      <a:pt x="36" y="41"/>
                      <a:pt x="34" y="43"/>
                      <a:pt x="33" y="45"/>
                    </a:cubicBezTo>
                    <a:cubicBezTo>
                      <a:pt x="12" y="38"/>
                      <a:pt x="12" y="38"/>
                      <a:pt x="12" y="38"/>
                    </a:cubicBezTo>
                    <a:cubicBezTo>
                      <a:pt x="9" y="45"/>
                      <a:pt x="9" y="45"/>
                      <a:pt x="9" y="45"/>
                    </a:cubicBezTo>
                    <a:cubicBezTo>
                      <a:pt x="25" y="59"/>
                      <a:pt x="25" y="59"/>
                      <a:pt x="25" y="59"/>
                    </a:cubicBezTo>
                    <a:cubicBezTo>
                      <a:pt x="24" y="61"/>
                      <a:pt x="23" y="64"/>
                      <a:pt x="22" y="66"/>
                    </a:cubicBezTo>
                    <a:cubicBezTo>
                      <a:pt x="1" y="68"/>
                      <a:pt x="1" y="68"/>
                      <a:pt x="1" y="68"/>
                    </a:cubicBezTo>
                    <a:cubicBezTo>
                      <a:pt x="0" y="75"/>
                      <a:pt x="0" y="75"/>
                      <a:pt x="0" y="75"/>
                    </a:cubicBezTo>
                    <a:cubicBezTo>
                      <a:pt x="20" y="83"/>
                      <a:pt x="20" y="83"/>
                      <a:pt x="20" y="83"/>
                    </a:cubicBezTo>
                    <a:cubicBezTo>
                      <a:pt x="20" y="85"/>
                      <a:pt x="20" y="88"/>
                      <a:pt x="21" y="91"/>
                    </a:cubicBezTo>
                    <a:cubicBezTo>
                      <a:pt x="1" y="100"/>
                      <a:pt x="1" y="100"/>
                      <a:pt x="1" y="100"/>
                    </a:cubicBezTo>
                    <a:cubicBezTo>
                      <a:pt x="3" y="107"/>
                      <a:pt x="3" y="107"/>
                      <a:pt x="3" y="107"/>
                    </a:cubicBezTo>
                    <a:cubicBezTo>
                      <a:pt x="25" y="106"/>
                      <a:pt x="25" y="106"/>
                      <a:pt x="25" y="106"/>
                    </a:cubicBezTo>
                    <a:cubicBezTo>
                      <a:pt x="26" y="109"/>
                      <a:pt x="27" y="111"/>
                      <a:pt x="28" y="113"/>
                    </a:cubicBezTo>
                    <a:cubicBezTo>
                      <a:pt x="14" y="130"/>
                      <a:pt x="14" y="130"/>
                      <a:pt x="14" y="130"/>
                    </a:cubicBezTo>
                    <a:cubicBezTo>
                      <a:pt x="19" y="136"/>
                      <a:pt x="19" y="136"/>
                      <a:pt x="19" y="136"/>
                    </a:cubicBezTo>
                    <a:cubicBezTo>
                      <a:pt x="38" y="126"/>
                      <a:pt x="38" y="126"/>
                      <a:pt x="38" y="126"/>
                    </a:cubicBezTo>
                    <a:cubicBezTo>
                      <a:pt x="40" y="128"/>
                      <a:pt x="42" y="130"/>
                      <a:pt x="44" y="132"/>
                    </a:cubicBezTo>
                    <a:cubicBezTo>
                      <a:pt x="38" y="152"/>
                      <a:pt x="38" y="152"/>
                      <a:pt x="38" y="152"/>
                    </a:cubicBezTo>
                    <a:cubicBezTo>
                      <a:pt x="44" y="156"/>
                      <a:pt x="44" y="156"/>
                      <a:pt x="44" y="156"/>
                    </a:cubicBezTo>
                    <a:cubicBezTo>
                      <a:pt x="58" y="140"/>
                      <a:pt x="58" y="140"/>
                      <a:pt x="58" y="140"/>
                    </a:cubicBezTo>
                    <a:cubicBezTo>
                      <a:pt x="61" y="141"/>
                      <a:pt x="63" y="142"/>
                      <a:pt x="66" y="142"/>
                    </a:cubicBezTo>
                    <a:cubicBezTo>
                      <a:pt x="68" y="164"/>
                      <a:pt x="68" y="164"/>
                      <a:pt x="68" y="164"/>
                    </a:cubicBezTo>
                    <a:cubicBezTo>
                      <a:pt x="75" y="165"/>
                      <a:pt x="75" y="165"/>
                      <a:pt x="75" y="165"/>
                    </a:cubicBezTo>
                    <a:cubicBezTo>
                      <a:pt x="82" y="144"/>
                      <a:pt x="82" y="144"/>
                      <a:pt x="82" y="144"/>
                    </a:cubicBezTo>
                    <a:cubicBezTo>
                      <a:pt x="85" y="145"/>
                      <a:pt x="87" y="144"/>
                      <a:pt x="90" y="144"/>
                    </a:cubicBezTo>
                    <a:cubicBezTo>
                      <a:pt x="100" y="163"/>
                      <a:pt x="100" y="163"/>
                      <a:pt x="100" y="163"/>
                    </a:cubicBezTo>
                    <a:cubicBezTo>
                      <a:pt x="107" y="161"/>
                      <a:pt x="107" y="161"/>
                      <a:pt x="107" y="161"/>
                    </a:cubicBezTo>
                    <a:cubicBezTo>
                      <a:pt x="106" y="140"/>
                      <a:pt x="106" y="140"/>
                      <a:pt x="106" y="140"/>
                    </a:cubicBezTo>
                    <a:cubicBezTo>
                      <a:pt x="108" y="139"/>
                      <a:pt x="111" y="138"/>
                      <a:pt x="113" y="136"/>
                    </a:cubicBezTo>
                    <a:cubicBezTo>
                      <a:pt x="129" y="150"/>
                      <a:pt x="129" y="150"/>
                      <a:pt x="129" y="150"/>
                    </a:cubicBezTo>
                    <a:cubicBezTo>
                      <a:pt x="135" y="146"/>
                      <a:pt x="135" y="146"/>
                      <a:pt x="135" y="146"/>
                    </a:cubicBezTo>
                    <a:cubicBezTo>
                      <a:pt x="126" y="126"/>
                      <a:pt x="126" y="126"/>
                      <a:pt x="126" y="126"/>
                    </a:cubicBezTo>
                    <a:cubicBezTo>
                      <a:pt x="128" y="124"/>
                      <a:pt x="129" y="123"/>
                      <a:pt x="131" y="120"/>
                    </a:cubicBezTo>
                    <a:cubicBezTo>
                      <a:pt x="151" y="127"/>
                      <a:pt x="151" y="127"/>
                      <a:pt x="151" y="127"/>
                    </a:cubicBezTo>
                    <a:cubicBezTo>
                      <a:pt x="155" y="121"/>
                      <a:pt x="155" y="121"/>
                      <a:pt x="155" y="121"/>
                    </a:cubicBezTo>
                    <a:cubicBezTo>
                      <a:pt x="139" y="106"/>
                      <a:pt x="139" y="106"/>
                      <a:pt x="139" y="106"/>
                    </a:cubicBezTo>
                    <a:cubicBezTo>
                      <a:pt x="140" y="104"/>
                      <a:pt x="141" y="101"/>
                      <a:pt x="142" y="99"/>
                    </a:cubicBezTo>
                    <a:cubicBezTo>
                      <a:pt x="163" y="97"/>
                      <a:pt x="163" y="97"/>
                      <a:pt x="163" y="97"/>
                    </a:cubicBezTo>
                    <a:cubicBezTo>
                      <a:pt x="164" y="90"/>
                      <a:pt x="164" y="90"/>
                      <a:pt x="164" y="90"/>
                    </a:cubicBezTo>
                    <a:cubicBezTo>
                      <a:pt x="144" y="82"/>
                      <a:pt x="144" y="82"/>
                      <a:pt x="144" y="82"/>
                    </a:cubicBezTo>
                    <a:cubicBezTo>
                      <a:pt x="144" y="80"/>
                      <a:pt x="144" y="77"/>
                      <a:pt x="143" y="75"/>
                    </a:cubicBezTo>
                    <a:cubicBezTo>
                      <a:pt x="162" y="65"/>
                      <a:pt x="162" y="65"/>
                      <a:pt x="162" y="65"/>
                    </a:cubicBezTo>
                    <a:cubicBezTo>
                      <a:pt x="161" y="58"/>
                      <a:pt x="161" y="58"/>
                      <a:pt x="161" y="58"/>
                    </a:cubicBezTo>
                    <a:cubicBezTo>
                      <a:pt x="139" y="59"/>
                      <a:pt x="139" y="59"/>
                      <a:pt x="139" y="59"/>
                    </a:cubicBezTo>
                    <a:cubicBezTo>
                      <a:pt x="138" y="56"/>
                      <a:pt x="137" y="54"/>
                      <a:pt x="136" y="52"/>
                    </a:cubicBezTo>
                    <a:cubicBezTo>
                      <a:pt x="150" y="35"/>
                      <a:pt x="150" y="35"/>
                      <a:pt x="150" y="35"/>
                    </a:cubicBezTo>
                    <a:cubicBezTo>
                      <a:pt x="145" y="30"/>
                      <a:pt x="145" y="30"/>
                      <a:pt x="145" y="30"/>
                    </a:cubicBezTo>
                    <a:cubicBezTo>
                      <a:pt x="126" y="39"/>
                      <a:pt x="126" y="39"/>
                      <a:pt x="126" y="39"/>
                    </a:cubicBezTo>
                    <a:cubicBezTo>
                      <a:pt x="124" y="37"/>
                      <a:pt x="122" y="35"/>
                      <a:pt x="120" y="34"/>
                    </a:cubicBezTo>
                    <a:cubicBezTo>
                      <a:pt x="126" y="13"/>
                      <a:pt x="126" y="13"/>
                      <a:pt x="126" y="13"/>
                    </a:cubicBezTo>
                    <a:cubicBezTo>
                      <a:pt x="120" y="9"/>
                      <a:pt x="120" y="9"/>
                      <a:pt x="120" y="9"/>
                    </a:cubicBezTo>
                    <a:cubicBezTo>
                      <a:pt x="106" y="25"/>
                      <a:pt x="106" y="25"/>
                      <a:pt x="106" y="25"/>
                    </a:cubicBezTo>
                    <a:cubicBezTo>
                      <a:pt x="103" y="24"/>
                      <a:pt x="101" y="23"/>
                      <a:pt x="98" y="23"/>
                    </a:cubicBezTo>
                    <a:cubicBezTo>
                      <a:pt x="96" y="1"/>
                      <a:pt x="96" y="1"/>
                      <a:pt x="96" y="1"/>
                    </a:cubicBezTo>
                    <a:cubicBezTo>
                      <a:pt x="89" y="0"/>
                      <a:pt x="89" y="0"/>
                      <a:pt x="89" y="0"/>
                    </a:cubicBezTo>
                    <a:cubicBezTo>
                      <a:pt x="82" y="21"/>
                      <a:pt x="82" y="21"/>
                      <a:pt x="82" y="21"/>
                    </a:cubicBezTo>
                    <a:cubicBezTo>
                      <a:pt x="79" y="21"/>
                      <a:pt x="77" y="21"/>
                      <a:pt x="74" y="21"/>
                    </a:cubicBezTo>
                    <a:cubicBezTo>
                      <a:pt x="64" y="2"/>
                      <a:pt x="64" y="2"/>
                      <a:pt x="64" y="2"/>
                    </a:cubicBezTo>
                    <a:close/>
                    <a:moveTo>
                      <a:pt x="69" y="35"/>
                    </a:moveTo>
                    <a:cubicBezTo>
                      <a:pt x="43" y="42"/>
                      <a:pt x="27" y="69"/>
                      <a:pt x="34" y="95"/>
                    </a:cubicBezTo>
                    <a:cubicBezTo>
                      <a:pt x="41" y="121"/>
                      <a:pt x="68" y="137"/>
                      <a:pt x="95" y="130"/>
                    </a:cubicBezTo>
                    <a:cubicBezTo>
                      <a:pt x="121" y="123"/>
                      <a:pt x="137" y="96"/>
                      <a:pt x="130" y="70"/>
                    </a:cubicBezTo>
                    <a:cubicBezTo>
                      <a:pt x="122" y="43"/>
                      <a:pt x="95" y="28"/>
                      <a:pt x="69" y="35"/>
                    </a:cubicBezTo>
                    <a:close/>
                  </a:path>
                </a:pathLst>
              </a:custGeom>
              <a:solidFill>
                <a:srgbClr val="DD5B29"/>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black">
                      <a:lumMod val="65000"/>
                      <a:lumOff val="35000"/>
                    </a:prstClr>
                  </a:solidFill>
                </a:endParaRPr>
              </a:p>
            </p:txBody>
          </p:sp>
          <p:sp>
            <p:nvSpPr>
              <p:cNvPr id="73" name="椭圆 72"/>
              <p:cNvSpPr/>
              <p:nvPr/>
            </p:nvSpPr>
            <p:spPr>
              <a:xfrm rot="20170909">
                <a:off x="1509589" y="1963440"/>
                <a:ext cx="864096" cy="864096"/>
              </a:xfrm>
              <a:prstGeom prst="ellipse">
                <a:avLst/>
              </a:prstGeom>
              <a:gradFill flip="none" rotWithShape="1">
                <a:gsLst>
                  <a:gs pos="0">
                    <a:sysClr val="window" lastClr="FFFFFF"/>
                  </a:gs>
                  <a:gs pos="100000">
                    <a:sysClr val="window" lastClr="FFFFFF">
                      <a:lumMod val="85000"/>
                    </a:sysClr>
                  </a:gs>
                </a:gsLst>
                <a:lin ang="18900000" scaled="1"/>
                <a:tileRect/>
              </a:gradFill>
              <a:ln w="12700" cap="flat" cmpd="sng" algn="ctr">
                <a:solidFill>
                  <a:sysClr val="window" lastClr="FFFFFF"/>
                </a:solidFill>
                <a:prstDash val="solid"/>
              </a:ln>
              <a:effectLst>
                <a:outerShdw blurRad="152400" dist="63500" dir="8100000" algn="tr" rotWithShape="0">
                  <a:prstClr val="black">
                    <a:alpha val="26000"/>
                  </a:prstClr>
                </a:outerShdw>
              </a:effectLst>
            </p:spPr>
            <p:txBody>
              <a:bodyPr rtlCol="0" anchor="ctr"/>
              <a:lstStyle/>
              <a:p>
                <a:pPr algn="ctr" defTabSz="1219170">
                  <a:defRPr/>
                </a:pPr>
                <a:endParaRPr lang="zh-CN" altLang="en-US" sz="2400" kern="0">
                  <a:solidFill>
                    <a:prstClr val="black">
                      <a:lumMod val="65000"/>
                      <a:lumOff val="35000"/>
                    </a:prstClr>
                  </a:solidFill>
                  <a:latin typeface="Calibri"/>
                  <a:ea typeface="宋体"/>
                </a:endParaRPr>
              </a:p>
            </p:txBody>
          </p:sp>
        </p:grpSp>
        <p:sp>
          <p:nvSpPr>
            <p:cNvPr id="71" name="标题层"/>
            <p:cNvSpPr txBox="1"/>
            <p:nvPr/>
          </p:nvSpPr>
          <p:spPr bwMode="auto">
            <a:xfrm>
              <a:off x="1558339" y="2059721"/>
              <a:ext cx="617718" cy="500089"/>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a:defRPr/>
              </a:pPr>
              <a:r>
                <a:rPr lang="en-US" altLang="zh-CN" sz="3733" kern="0" dirty="0">
                  <a:solidFill>
                    <a:prstClr val="black">
                      <a:lumMod val="65000"/>
                      <a:lumOff val="35000"/>
                    </a:prstClr>
                  </a:solidFill>
                  <a:latin typeface="Impact" pitchFamily="34" charset="0"/>
                  <a:ea typeface="微软雅黑" pitchFamily="34" charset="-122"/>
                  <a:cs typeface="Arial" panose="020B0604020202020204" pitchFamily="34" charset="0"/>
                </a:rPr>
                <a:t>02</a:t>
              </a:r>
              <a:endParaRPr lang="zh-CN" altLang="en-US" sz="3733" kern="0" dirty="0">
                <a:solidFill>
                  <a:prstClr val="black">
                    <a:lumMod val="65000"/>
                    <a:lumOff val="35000"/>
                  </a:prstClr>
                </a:solidFill>
                <a:latin typeface="Impact" pitchFamily="34" charset="0"/>
                <a:ea typeface="微软雅黑" pitchFamily="34" charset="-122"/>
                <a:cs typeface="Arial" panose="020B0604020202020204" pitchFamily="34" charset="0"/>
              </a:endParaRPr>
            </a:p>
          </p:txBody>
        </p:sp>
      </p:grpSp>
      <p:grpSp>
        <p:nvGrpSpPr>
          <p:cNvPr id="74" name="组合 73"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8914793" y="3787027"/>
            <a:ext cx="2028229" cy="2020518"/>
            <a:chOff x="1106612" y="1563638"/>
            <a:chExt cx="1521172" cy="1515388"/>
          </a:xfrm>
        </p:grpSpPr>
        <p:grpSp>
          <p:nvGrpSpPr>
            <p:cNvPr id="75" name="组合 74"/>
            <p:cNvGrpSpPr/>
            <p:nvPr/>
          </p:nvGrpSpPr>
          <p:grpSpPr>
            <a:xfrm>
              <a:off x="1106612" y="1563638"/>
              <a:ext cx="1521172" cy="1515388"/>
              <a:chOff x="1106612" y="1563638"/>
              <a:chExt cx="1670050" cy="1663700"/>
            </a:xfrm>
          </p:grpSpPr>
          <p:sp>
            <p:nvSpPr>
              <p:cNvPr id="77" name="Freeform 11"/>
              <p:cNvSpPr>
                <a:spLocks noEditPoints="1"/>
              </p:cNvSpPr>
              <p:nvPr/>
            </p:nvSpPr>
            <p:spPr bwMode="auto">
              <a:xfrm>
                <a:off x="1106612" y="1563638"/>
                <a:ext cx="1670050" cy="1663700"/>
              </a:xfrm>
              <a:custGeom>
                <a:avLst/>
                <a:gdLst>
                  <a:gd name="T0" fmla="*/ 57 w 164"/>
                  <a:gd name="T1" fmla="*/ 4 h 165"/>
                  <a:gd name="T2" fmla="*/ 51 w 164"/>
                  <a:gd name="T3" fmla="*/ 29 h 165"/>
                  <a:gd name="T4" fmla="*/ 29 w 164"/>
                  <a:gd name="T5" fmla="*/ 19 h 165"/>
                  <a:gd name="T6" fmla="*/ 33 w 164"/>
                  <a:gd name="T7" fmla="*/ 45 h 165"/>
                  <a:gd name="T8" fmla="*/ 9 w 164"/>
                  <a:gd name="T9" fmla="*/ 45 h 165"/>
                  <a:gd name="T10" fmla="*/ 22 w 164"/>
                  <a:gd name="T11" fmla="*/ 66 h 165"/>
                  <a:gd name="T12" fmla="*/ 0 w 164"/>
                  <a:gd name="T13" fmla="*/ 75 h 165"/>
                  <a:gd name="T14" fmla="*/ 21 w 164"/>
                  <a:gd name="T15" fmla="*/ 91 h 165"/>
                  <a:gd name="T16" fmla="*/ 3 w 164"/>
                  <a:gd name="T17" fmla="*/ 107 h 165"/>
                  <a:gd name="T18" fmla="*/ 28 w 164"/>
                  <a:gd name="T19" fmla="*/ 113 h 165"/>
                  <a:gd name="T20" fmla="*/ 19 w 164"/>
                  <a:gd name="T21" fmla="*/ 136 h 165"/>
                  <a:gd name="T22" fmla="*/ 44 w 164"/>
                  <a:gd name="T23" fmla="*/ 132 h 165"/>
                  <a:gd name="T24" fmla="*/ 44 w 164"/>
                  <a:gd name="T25" fmla="*/ 156 h 165"/>
                  <a:gd name="T26" fmla="*/ 66 w 164"/>
                  <a:gd name="T27" fmla="*/ 142 h 165"/>
                  <a:gd name="T28" fmla="*/ 75 w 164"/>
                  <a:gd name="T29" fmla="*/ 165 h 165"/>
                  <a:gd name="T30" fmla="*/ 90 w 164"/>
                  <a:gd name="T31" fmla="*/ 144 h 165"/>
                  <a:gd name="T32" fmla="*/ 107 w 164"/>
                  <a:gd name="T33" fmla="*/ 161 h 165"/>
                  <a:gd name="T34" fmla="*/ 113 w 164"/>
                  <a:gd name="T35" fmla="*/ 136 h 165"/>
                  <a:gd name="T36" fmla="*/ 135 w 164"/>
                  <a:gd name="T37" fmla="*/ 146 h 165"/>
                  <a:gd name="T38" fmla="*/ 131 w 164"/>
                  <a:gd name="T39" fmla="*/ 120 h 165"/>
                  <a:gd name="T40" fmla="*/ 155 w 164"/>
                  <a:gd name="T41" fmla="*/ 121 h 165"/>
                  <a:gd name="T42" fmla="*/ 142 w 164"/>
                  <a:gd name="T43" fmla="*/ 99 h 165"/>
                  <a:gd name="T44" fmla="*/ 164 w 164"/>
                  <a:gd name="T45" fmla="*/ 90 h 165"/>
                  <a:gd name="T46" fmla="*/ 143 w 164"/>
                  <a:gd name="T47" fmla="*/ 75 h 165"/>
                  <a:gd name="T48" fmla="*/ 161 w 164"/>
                  <a:gd name="T49" fmla="*/ 58 h 165"/>
                  <a:gd name="T50" fmla="*/ 136 w 164"/>
                  <a:gd name="T51" fmla="*/ 52 h 165"/>
                  <a:gd name="T52" fmla="*/ 145 w 164"/>
                  <a:gd name="T53" fmla="*/ 30 h 165"/>
                  <a:gd name="T54" fmla="*/ 120 w 164"/>
                  <a:gd name="T55" fmla="*/ 34 h 165"/>
                  <a:gd name="T56" fmla="*/ 120 w 164"/>
                  <a:gd name="T57" fmla="*/ 9 h 165"/>
                  <a:gd name="T58" fmla="*/ 98 w 164"/>
                  <a:gd name="T59" fmla="*/ 23 h 165"/>
                  <a:gd name="T60" fmla="*/ 89 w 164"/>
                  <a:gd name="T61" fmla="*/ 0 h 165"/>
                  <a:gd name="T62" fmla="*/ 74 w 164"/>
                  <a:gd name="T63" fmla="*/ 21 h 165"/>
                  <a:gd name="T64" fmla="*/ 69 w 164"/>
                  <a:gd name="T65" fmla="*/ 35 h 165"/>
                  <a:gd name="T66" fmla="*/ 95 w 164"/>
                  <a:gd name="T67" fmla="*/ 130 h 165"/>
                  <a:gd name="T68" fmla="*/ 69 w 164"/>
                  <a:gd name="T69" fmla="*/ 3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 h="165">
                    <a:moveTo>
                      <a:pt x="64" y="2"/>
                    </a:moveTo>
                    <a:cubicBezTo>
                      <a:pt x="57" y="4"/>
                      <a:pt x="57" y="4"/>
                      <a:pt x="57" y="4"/>
                    </a:cubicBezTo>
                    <a:cubicBezTo>
                      <a:pt x="58" y="25"/>
                      <a:pt x="58" y="25"/>
                      <a:pt x="58" y="25"/>
                    </a:cubicBezTo>
                    <a:cubicBezTo>
                      <a:pt x="56" y="26"/>
                      <a:pt x="53" y="28"/>
                      <a:pt x="51" y="29"/>
                    </a:cubicBezTo>
                    <a:cubicBezTo>
                      <a:pt x="35" y="15"/>
                      <a:pt x="35" y="15"/>
                      <a:pt x="35" y="15"/>
                    </a:cubicBezTo>
                    <a:cubicBezTo>
                      <a:pt x="29" y="19"/>
                      <a:pt x="29" y="19"/>
                      <a:pt x="29" y="19"/>
                    </a:cubicBezTo>
                    <a:cubicBezTo>
                      <a:pt x="38" y="39"/>
                      <a:pt x="38" y="39"/>
                      <a:pt x="38" y="39"/>
                    </a:cubicBezTo>
                    <a:cubicBezTo>
                      <a:pt x="36" y="41"/>
                      <a:pt x="34" y="43"/>
                      <a:pt x="33" y="45"/>
                    </a:cubicBezTo>
                    <a:cubicBezTo>
                      <a:pt x="12" y="38"/>
                      <a:pt x="12" y="38"/>
                      <a:pt x="12" y="38"/>
                    </a:cubicBezTo>
                    <a:cubicBezTo>
                      <a:pt x="9" y="45"/>
                      <a:pt x="9" y="45"/>
                      <a:pt x="9" y="45"/>
                    </a:cubicBezTo>
                    <a:cubicBezTo>
                      <a:pt x="25" y="59"/>
                      <a:pt x="25" y="59"/>
                      <a:pt x="25" y="59"/>
                    </a:cubicBezTo>
                    <a:cubicBezTo>
                      <a:pt x="24" y="61"/>
                      <a:pt x="23" y="64"/>
                      <a:pt x="22" y="66"/>
                    </a:cubicBezTo>
                    <a:cubicBezTo>
                      <a:pt x="1" y="68"/>
                      <a:pt x="1" y="68"/>
                      <a:pt x="1" y="68"/>
                    </a:cubicBezTo>
                    <a:cubicBezTo>
                      <a:pt x="0" y="75"/>
                      <a:pt x="0" y="75"/>
                      <a:pt x="0" y="75"/>
                    </a:cubicBezTo>
                    <a:cubicBezTo>
                      <a:pt x="20" y="83"/>
                      <a:pt x="20" y="83"/>
                      <a:pt x="20" y="83"/>
                    </a:cubicBezTo>
                    <a:cubicBezTo>
                      <a:pt x="20" y="85"/>
                      <a:pt x="20" y="88"/>
                      <a:pt x="21" y="91"/>
                    </a:cubicBezTo>
                    <a:cubicBezTo>
                      <a:pt x="1" y="100"/>
                      <a:pt x="1" y="100"/>
                      <a:pt x="1" y="100"/>
                    </a:cubicBezTo>
                    <a:cubicBezTo>
                      <a:pt x="3" y="107"/>
                      <a:pt x="3" y="107"/>
                      <a:pt x="3" y="107"/>
                    </a:cubicBezTo>
                    <a:cubicBezTo>
                      <a:pt x="25" y="106"/>
                      <a:pt x="25" y="106"/>
                      <a:pt x="25" y="106"/>
                    </a:cubicBezTo>
                    <a:cubicBezTo>
                      <a:pt x="26" y="109"/>
                      <a:pt x="27" y="111"/>
                      <a:pt x="28" y="113"/>
                    </a:cubicBezTo>
                    <a:cubicBezTo>
                      <a:pt x="14" y="130"/>
                      <a:pt x="14" y="130"/>
                      <a:pt x="14" y="130"/>
                    </a:cubicBezTo>
                    <a:cubicBezTo>
                      <a:pt x="19" y="136"/>
                      <a:pt x="19" y="136"/>
                      <a:pt x="19" y="136"/>
                    </a:cubicBezTo>
                    <a:cubicBezTo>
                      <a:pt x="38" y="126"/>
                      <a:pt x="38" y="126"/>
                      <a:pt x="38" y="126"/>
                    </a:cubicBezTo>
                    <a:cubicBezTo>
                      <a:pt x="40" y="128"/>
                      <a:pt x="42" y="130"/>
                      <a:pt x="44" y="132"/>
                    </a:cubicBezTo>
                    <a:cubicBezTo>
                      <a:pt x="38" y="152"/>
                      <a:pt x="38" y="152"/>
                      <a:pt x="38" y="152"/>
                    </a:cubicBezTo>
                    <a:cubicBezTo>
                      <a:pt x="44" y="156"/>
                      <a:pt x="44" y="156"/>
                      <a:pt x="44" y="156"/>
                    </a:cubicBezTo>
                    <a:cubicBezTo>
                      <a:pt x="58" y="140"/>
                      <a:pt x="58" y="140"/>
                      <a:pt x="58" y="140"/>
                    </a:cubicBezTo>
                    <a:cubicBezTo>
                      <a:pt x="61" y="141"/>
                      <a:pt x="63" y="142"/>
                      <a:pt x="66" y="142"/>
                    </a:cubicBezTo>
                    <a:cubicBezTo>
                      <a:pt x="68" y="164"/>
                      <a:pt x="68" y="164"/>
                      <a:pt x="68" y="164"/>
                    </a:cubicBezTo>
                    <a:cubicBezTo>
                      <a:pt x="75" y="165"/>
                      <a:pt x="75" y="165"/>
                      <a:pt x="75" y="165"/>
                    </a:cubicBezTo>
                    <a:cubicBezTo>
                      <a:pt x="82" y="144"/>
                      <a:pt x="82" y="144"/>
                      <a:pt x="82" y="144"/>
                    </a:cubicBezTo>
                    <a:cubicBezTo>
                      <a:pt x="85" y="145"/>
                      <a:pt x="87" y="144"/>
                      <a:pt x="90" y="144"/>
                    </a:cubicBezTo>
                    <a:cubicBezTo>
                      <a:pt x="100" y="163"/>
                      <a:pt x="100" y="163"/>
                      <a:pt x="100" y="163"/>
                    </a:cubicBezTo>
                    <a:cubicBezTo>
                      <a:pt x="107" y="161"/>
                      <a:pt x="107" y="161"/>
                      <a:pt x="107" y="161"/>
                    </a:cubicBezTo>
                    <a:cubicBezTo>
                      <a:pt x="106" y="140"/>
                      <a:pt x="106" y="140"/>
                      <a:pt x="106" y="140"/>
                    </a:cubicBezTo>
                    <a:cubicBezTo>
                      <a:pt x="108" y="139"/>
                      <a:pt x="111" y="138"/>
                      <a:pt x="113" y="136"/>
                    </a:cubicBezTo>
                    <a:cubicBezTo>
                      <a:pt x="129" y="150"/>
                      <a:pt x="129" y="150"/>
                      <a:pt x="129" y="150"/>
                    </a:cubicBezTo>
                    <a:cubicBezTo>
                      <a:pt x="135" y="146"/>
                      <a:pt x="135" y="146"/>
                      <a:pt x="135" y="146"/>
                    </a:cubicBezTo>
                    <a:cubicBezTo>
                      <a:pt x="126" y="126"/>
                      <a:pt x="126" y="126"/>
                      <a:pt x="126" y="126"/>
                    </a:cubicBezTo>
                    <a:cubicBezTo>
                      <a:pt x="128" y="124"/>
                      <a:pt x="129" y="123"/>
                      <a:pt x="131" y="120"/>
                    </a:cubicBezTo>
                    <a:cubicBezTo>
                      <a:pt x="151" y="127"/>
                      <a:pt x="151" y="127"/>
                      <a:pt x="151" y="127"/>
                    </a:cubicBezTo>
                    <a:cubicBezTo>
                      <a:pt x="155" y="121"/>
                      <a:pt x="155" y="121"/>
                      <a:pt x="155" y="121"/>
                    </a:cubicBezTo>
                    <a:cubicBezTo>
                      <a:pt x="139" y="106"/>
                      <a:pt x="139" y="106"/>
                      <a:pt x="139" y="106"/>
                    </a:cubicBezTo>
                    <a:cubicBezTo>
                      <a:pt x="140" y="104"/>
                      <a:pt x="141" y="101"/>
                      <a:pt x="142" y="99"/>
                    </a:cubicBezTo>
                    <a:cubicBezTo>
                      <a:pt x="163" y="97"/>
                      <a:pt x="163" y="97"/>
                      <a:pt x="163" y="97"/>
                    </a:cubicBezTo>
                    <a:cubicBezTo>
                      <a:pt x="164" y="90"/>
                      <a:pt x="164" y="90"/>
                      <a:pt x="164" y="90"/>
                    </a:cubicBezTo>
                    <a:cubicBezTo>
                      <a:pt x="144" y="82"/>
                      <a:pt x="144" y="82"/>
                      <a:pt x="144" y="82"/>
                    </a:cubicBezTo>
                    <a:cubicBezTo>
                      <a:pt x="144" y="80"/>
                      <a:pt x="144" y="77"/>
                      <a:pt x="143" y="75"/>
                    </a:cubicBezTo>
                    <a:cubicBezTo>
                      <a:pt x="162" y="65"/>
                      <a:pt x="162" y="65"/>
                      <a:pt x="162" y="65"/>
                    </a:cubicBezTo>
                    <a:cubicBezTo>
                      <a:pt x="161" y="58"/>
                      <a:pt x="161" y="58"/>
                      <a:pt x="161" y="58"/>
                    </a:cubicBezTo>
                    <a:cubicBezTo>
                      <a:pt x="139" y="59"/>
                      <a:pt x="139" y="59"/>
                      <a:pt x="139" y="59"/>
                    </a:cubicBezTo>
                    <a:cubicBezTo>
                      <a:pt x="138" y="56"/>
                      <a:pt x="137" y="54"/>
                      <a:pt x="136" y="52"/>
                    </a:cubicBezTo>
                    <a:cubicBezTo>
                      <a:pt x="150" y="35"/>
                      <a:pt x="150" y="35"/>
                      <a:pt x="150" y="35"/>
                    </a:cubicBezTo>
                    <a:cubicBezTo>
                      <a:pt x="145" y="30"/>
                      <a:pt x="145" y="30"/>
                      <a:pt x="145" y="30"/>
                    </a:cubicBezTo>
                    <a:cubicBezTo>
                      <a:pt x="126" y="39"/>
                      <a:pt x="126" y="39"/>
                      <a:pt x="126" y="39"/>
                    </a:cubicBezTo>
                    <a:cubicBezTo>
                      <a:pt x="124" y="37"/>
                      <a:pt x="122" y="35"/>
                      <a:pt x="120" y="34"/>
                    </a:cubicBezTo>
                    <a:cubicBezTo>
                      <a:pt x="126" y="13"/>
                      <a:pt x="126" y="13"/>
                      <a:pt x="126" y="13"/>
                    </a:cubicBezTo>
                    <a:cubicBezTo>
                      <a:pt x="120" y="9"/>
                      <a:pt x="120" y="9"/>
                      <a:pt x="120" y="9"/>
                    </a:cubicBezTo>
                    <a:cubicBezTo>
                      <a:pt x="106" y="25"/>
                      <a:pt x="106" y="25"/>
                      <a:pt x="106" y="25"/>
                    </a:cubicBezTo>
                    <a:cubicBezTo>
                      <a:pt x="103" y="24"/>
                      <a:pt x="101" y="23"/>
                      <a:pt x="98" y="23"/>
                    </a:cubicBezTo>
                    <a:cubicBezTo>
                      <a:pt x="96" y="1"/>
                      <a:pt x="96" y="1"/>
                      <a:pt x="96" y="1"/>
                    </a:cubicBezTo>
                    <a:cubicBezTo>
                      <a:pt x="89" y="0"/>
                      <a:pt x="89" y="0"/>
                      <a:pt x="89" y="0"/>
                    </a:cubicBezTo>
                    <a:cubicBezTo>
                      <a:pt x="82" y="21"/>
                      <a:pt x="82" y="21"/>
                      <a:pt x="82" y="21"/>
                    </a:cubicBezTo>
                    <a:cubicBezTo>
                      <a:pt x="79" y="21"/>
                      <a:pt x="77" y="21"/>
                      <a:pt x="74" y="21"/>
                    </a:cubicBezTo>
                    <a:cubicBezTo>
                      <a:pt x="64" y="2"/>
                      <a:pt x="64" y="2"/>
                      <a:pt x="64" y="2"/>
                    </a:cubicBezTo>
                    <a:close/>
                    <a:moveTo>
                      <a:pt x="69" y="35"/>
                    </a:moveTo>
                    <a:cubicBezTo>
                      <a:pt x="43" y="42"/>
                      <a:pt x="27" y="69"/>
                      <a:pt x="34" y="95"/>
                    </a:cubicBezTo>
                    <a:cubicBezTo>
                      <a:pt x="41" y="121"/>
                      <a:pt x="68" y="137"/>
                      <a:pt x="95" y="130"/>
                    </a:cubicBezTo>
                    <a:cubicBezTo>
                      <a:pt x="121" y="123"/>
                      <a:pt x="137" y="96"/>
                      <a:pt x="130" y="70"/>
                    </a:cubicBezTo>
                    <a:cubicBezTo>
                      <a:pt x="122" y="43"/>
                      <a:pt x="95" y="28"/>
                      <a:pt x="69" y="35"/>
                    </a:cubicBezTo>
                    <a:close/>
                  </a:path>
                </a:pathLst>
              </a:custGeom>
              <a:solidFill>
                <a:srgbClr val="8CA60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black">
                      <a:lumMod val="65000"/>
                      <a:lumOff val="35000"/>
                    </a:prstClr>
                  </a:solidFill>
                </a:endParaRPr>
              </a:p>
            </p:txBody>
          </p:sp>
          <p:sp>
            <p:nvSpPr>
              <p:cNvPr id="78" name="椭圆 77"/>
              <p:cNvSpPr/>
              <p:nvPr/>
            </p:nvSpPr>
            <p:spPr>
              <a:xfrm rot="20170909">
                <a:off x="1509589" y="1963440"/>
                <a:ext cx="864096" cy="864096"/>
              </a:xfrm>
              <a:prstGeom prst="ellipse">
                <a:avLst/>
              </a:prstGeom>
              <a:gradFill flip="none" rotWithShape="1">
                <a:gsLst>
                  <a:gs pos="0">
                    <a:sysClr val="window" lastClr="FFFFFF"/>
                  </a:gs>
                  <a:gs pos="100000">
                    <a:sysClr val="window" lastClr="FFFFFF">
                      <a:lumMod val="85000"/>
                    </a:sysClr>
                  </a:gs>
                </a:gsLst>
                <a:lin ang="18900000" scaled="1"/>
                <a:tileRect/>
              </a:gradFill>
              <a:ln w="12700" cap="flat" cmpd="sng" algn="ctr">
                <a:solidFill>
                  <a:sysClr val="window" lastClr="FFFFFF"/>
                </a:solidFill>
                <a:prstDash val="solid"/>
              </a:ln>
              <a:effectLst>
                <a:outerShdw blurRad="152400" dist="63500" dir="8100000" algn="tr" rotWithShape="0">
                  <a:prstClr val="black">
                    <a:alpha val="26000"/>
                  </a:prstClr>
                </a:outerShdw>
              </a:effectLst>
            </p:spPr>
            <p:txBody>
              <a:bodyPr rtlCol="0" anchor="ctr"/>
              <a:lstStyle/>
              <a:p>
                <a:pPr algn="ctr" defTabSz="1219170">
                  <a:defRPr/>
                </a:pPr>
                <a:endParaRPr lang="zh-CN" altLang="en-US" sz="2400" kern="0">
                  <a:solidFill>
                    <a:prstClr val="black">
                      <a:lumMod val="65000"/>
                      <a:lumOff val="35000"/>
                    </a:prstClr>
                  </a:solidFill>
                  <a:latin typeface="Calibri"/>
                  <a:ea typeface="宋体"/>
                </a:endParaRPr>
              </a:p>
            </p:txBody>
          </p:sp>
        </p:grpSp>
        <p:sp>
          <p:nvSpPr>
            <p:cNvPr id="76" name="标题层"/>
            <p:cNvSpPr txBox="1"/>
            <p:nvPr/>
          </p:nvSpPr>
          <p:spPr bwMode="auto">
            <a:xfrm>
              <a:off x="1558339" y="2059721"/>
              <a:ext cx="617718" cy="500089"/>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a:defRPr/>
              </a:pPr>
              <a:r>
                <a:rPr lang="en-US" altLang="zh-CN" sz="3733" kern="0" dirty="0">
                  <a:solidFill>
                    <a:prstClr val="black">
                      <a:lumMod val="65000"/>
                      <a:lumOff val="35000"/>
                    </a:prstClr>
                  </a:solidFill>
                  <a:latin typeface="Impact" pitchFamily="34" charset="0"/>
                  <a:ea typeface="微软雅黑" pitchFamily="34" charset="-122"/>
                  <a:cs typeface="Arial" panose="020B0604020202020204" pitchFamily="34" charset="0"/>
                </a:rPr>
                <a:t>04</a:t>
              </a:r>
              <a:endParaRPr lang="zh-CN" altLang="en-US" sz="3733" kern="0" dirty="0">
                <a:solidFill>
                  <a:prstClr val="black">
                    <a:lumMod val="65000"/>
                    <a:lumOff val="35000"/>
                  </a:prstClr>
                </a:solidFill>
                <a:latin typeface="Impact" pitchFamily="34" charset="0"/>
                <a:ea typeface="微软雅黑" pitchFamily="34" charset="-122"/>
                <a:cs typeface="Arial" panose="020B0604020202020204" pitchFamily="34" charset="0"/>
              </a:endParaRPr>
            </a:p>
          </p:txBody>
        </p:sp>
      </p:grpSp>
      <p:sp>
        <p:nvSpPr>
          <p:cNvPr id="2" name="e7d195523061f1c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28" name="矩形 27"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DA1E40D6-0FAF-4452-B7E2-84C9B945D1B0}"/>
              </a:ext>
            </a:extLst>
          </p:cNvPr>
          <p:cNvSpPr/>
          <p:nvPr/>
        </p:nvSpPr>
        <p:spPr>
          <a:xfrm>
            <a:off x="2992250" y="2117571"/>
            <a:ext cx="2688024" cy="717504"/>
          </a:xfrm>
          <a:prstGeom prst="rect">
            <a:avLst/>
          </a:prstGeom>
        </p:spPr>
        <p:txBody>
          <a:bodyPr wrap="square">
            <a:spAutoFit/>
          </a:bodyPr>
          <a:lstStyle/>
          <a:p>
            <a:pPr marL="285750" indent="-285750" algn="just" defTabSz="914377">
              <a:lnSpc>
                <a:spcPts val="1600"/>
              </a:lnSpc>
              <a:buFont typeface="Arial" panose="020B0604020202020204" pitchFamily="34" charset="0"/>
              <a:buChar char="•"/>
            </a:pPr>
            <a:r>
              <a:rPr lang="en-US" altLang="zh-CN" dirty="0">
                <a:solidFill>
                  <a:srgbClr val="00B0F0"/>
                </a:solidFill>
                <a:latin typeface="+mj-lt"/>
                <a:ea typeface="微软雅黑" pitchFamily="34" charset="-122"/>
              </a:rPr>
              <a:t>PCB design</a:t>
            </a:r>
          </a:p>
          <a:p>
            <a:pPr algn="just" defTabSz="914377">
              <a:lnSpc>
                <a:spcPts val="1600"/>
              </a:lnSpc>
            </a:pPr>
            <a:endParaRPr lang="en-US" altLang="zh-CN" dirty="0">
              <a:solidFill>
                <a:srgbClr val="00B0F0"/>
              </a:solidFill>
              <a:latin typeface="+mj-lt"/>
              <a:ea typeface="微软雅黑" pitchFamily="34" charset="-122"/>
            </a:endParaRPr>
          </a:p>
          <a:p>
            <a:pPr marL="285750" indent="-285750" algn="just" defTabSz="914377">
              <a:lnSpc>
                <a:spcPts val="1600"/>
              </a:lnSpc>
              <a:buFont typeface="Arial" panose="020B0604020202020204" pitchFamily="34" charset="0"/>
              <a:buChar char="•"/>
            </a:pPr>
            <a:r>
              <a:rPr lang="en-US" altLang="zh-CN" dirty="0">
                <a:solidFill>
                  <a:srgbClr val="00B0F0"/>
                </a:solidFill>
                <a:latin typeface="+mj-lt"/>
                <a:ea typeface="微软雅黑" pitchFamily="34" charset="-122"/>
              </a:rPr>
              <a:t>Sensor testing</a:t>
            </a:r>
            <a:endParaRPr lang="zh-CN" altLang="en-US" dirty="0">
              <a:solidFill>
                <a:srgbClr val="00B0F0"/>
              </a:solidFill>
              <a:latin typeface="+mj-lt"/>
              <a:ea typeface="微软雅黑" pitchFamily="34" charset="-122"/>
            </a:endParaRPr>
          </a:p>
        </p:txBody>
      </p:sp>
      <p:sp>
        <p:nvSpPr>
          <p:cNvPr id="31" name="矩形 3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EFA36864-6774-410D-A6FE-CEE899AA13A1}"/>
              </a:ext>
            </a:extLst>
          </p:cNvPr>
          <p:cNvSpPr/>
          <p:nvPr/>
        </p:nvSpPr>
        <p:spPr>
          <a:xfrm>
            <a:off x="691906" y="4083694"/>
            <a:ext cx="2688024" cy="312521"/>
          </a:xfrm>
          <a:prstGeom prst="rect">
            <a:avLst/>
          </a:prstGeom>
        </p:spPr>
        <p:txBody>
          <a:bodyPr wrap="square">
            <a:spAutoFit/>
          </a:bodyPr>
          <a:lstStyle/>
          <a:p>
            <a:pPr algn="just" defTabSz="914377">
              <a:lnSpc>
                <a:spcPts val="1600"/>
              </a:lnSpc>
            </a:pPr>
            <a:r>
              <a:rPr lang="en-US" altLang="zh-CN" sz="2000" b="1" dirty="0">
                <a:solidFill>
                  <a:srgbClr val="00ADA0"/>
                </a:solidFill>
              </a:rPr>
              <a:t>Yuhang Chen </a:t>
            </a:r>
            <a:r>
              <a:rPr lang="en-US" altLang="zh-CN" sz="2000" b="1" dirty="0">
                <a:solidFill>
                  <a:srgbClr val="00ADA0"/>
                </a:solidFill>
                <a:latin typeface="微软雅黑" pitchFamily="34" charset="-122"/>
                <a:ea typeface="微软雅黑" pitchFamily="34" charset="-122"/>
              </a:rPr>
              <a:t>ECE</a:t>
            </a:r>
            <a:endParaRPr lang="zh-CN" altLang="en-US" sz="2000" b="1" dirty="0">
              <a:solidFill>
                <a:schemeClr val="bg1">
                  <a:lumMod val="65000"/>
                </a:schemeClr>
              </a:solidFill>
              <a:latin typeface="微软雅黑" pitchFamily="34" charset="-122"/>
              <a:ea typeface="微软雅黑" pitchFamily="34" charset="-122"/>
            </a:endParaRPr>
          </a:p>
        </p:txBody>
      </p:sp>
      <p:sp>
        <p:nvSpPr>
          <p:cNvPr id="32" name="矩形 3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5317B8B4-5C33-447B-BAFB-49DC035FDC07}"/>
              </a:ext>
            </a:extLst>
          </p:cNvPr>
          <p:cNvSpPr/>
          <p:nvPr/>
        </p:nvSpPr>
        <p:spPr>
          <a:xfrm>
            <a:off x="716650" y="4566517"/>
            <a:ext cx="2816971" cy="922688"/>
          </a:xfrm>
          <a:prstGeom prst="rect">
            <a:avLst/>
          </a:prstGeom>
        </p:spPr>
        <p:txBody>
          <a:bodyPr wrap="square">
            <a:spAutoFit/>
          </a:bodyPr>
          <a:lstStyle/>
          <a:p>
            <a:pPr marL="285750" indent="-285750" defTabSz="914377">
              <a:lnSpc>
                <a:spcPts val="1600"/>
              </a:lnSpc>
              <a:buFont typeface="Arial" panose="020B0604020202020204" pitchFamily="34" charset="0"/>
              <a:buChar char="•"/>
            </a:pPr>
            <a:r>
              <a:rPr lang="en-US" altLang="zh-CN" dirty="0">
                <a:solidFill>
                  <a:srgbClr val="00B0F0"/>
                </a:solidFill>
                <a:latin typeface="+mj-lt"/>
                <a:ea typeface="微软雅黑" pitchFamily="34" charset="-122"/>
              </a:rPr>
              <a:t>Server design</a:t>
            </a:r>
          </a:p>
          <a:p>
            <a:pPr defTabSz="914377">
              <a:lnSpc>
                <a:spcPts val="1600"/>
              </a:lnSpc>
            </a:pPr>
            <a:endParaRPr lang="en-US" altLang="zh-CN" dirty="0">
              <a:solidFill>
                <a:srgbClr val="00B0F0"/>
              </a:solidFill>
              <a:latin typeface="+mj-lt"/>
              <a:ea typeface="微软雅黑" pitchFamily="34" charset="-122"/>
            </a:endParaRPr>
          </a:p>
          <a:p>
            <a:pPr marL="285750" indent="-285750" defTabSz="914377">
              <a:lnSpc>
                <a:spcPts val="1600"/>
              </a:lnSpc>
              <a:buFont typeface="Arial" panose="020B0604020202020204" pitchFamily="34" charset="0"/>
              <a:buChar char="•"/>
            </a:pPr>
            <a:r>
              <a:rPr lang="en-US" altLang="zh-CN" dirty="0">
                <a:solidFill>
                  <a:srgbClr val="00B0F0"/>
                </a:solidFill>
                <a:latin typeface="+mj-lt"/>
                <a:ea typeface="微软雅黑" pitchFamily="34" charset="-122"/>
              </a:rPr>
              <a:t>Establishing Connection between PCB and server </a:t>
            </a:r>
            <a:endParaRPr lang="zh-CN" altLang="en-US" dirty="0">
              <a:solidFill>
                <a:srgbClr val="00B0F0"/>
              </a:solidFill>
              <a:latin typeface="+mj-lt"/>
              <a:ea typeface="微软雅黑" pitchFamily="34" charset="-122"/>
            </a:endParaRPr>
          </a:p>
        </p:txBody>
      </p:sp>
      <p:sp>
        <p:nvSpPr>
          <p:cNvPr id="33" name="矩形 3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8171C82D-412F-4850-BC02-5931D12B02E9}"/>
              </a:ext>
            </a:extLst>
          </p:cNvPr>
          <p:cNvSpPr/>
          <p:nvPr/>
        </p:nvSpPr>
        <p:spPr>
          <a:xfrm>
            <a:off x="8173084" y="1533681"/>
            <a:ext cx="2688024" cy="312521"/>
          </a:xfrm>
          <a:prstGeom prst="rect">
            <a:avLst/>
          </a:prstGeom>
        </p:spPr>
        <p:txBody>
          <a:bodyPr wrap="square">
            <a:spAutoFit/>
          </a:bodyPr>
          <a:lstStyle/>
          <a:p>
            <a:pPr algn="just" defTabSz="914377">
              <a:lnSpc>
                <a:spcPts val="1600"/>
              </a:lnSpc>
            </a:pPr>
            <a:r>
              <a:rPr lang="en-US" altLang="zh-CN" sz="2000" b="1" dirty="0" err="1">
                <a:solidFill>
                  <a:srgbClr val="00ADA0"/>
                </a:solidFill>
              </a:rPr>
              <a:t>Yihang</a:t>
            </a:r>
            <a:r>
              <a:rPr lang="en-US" altLang="zh-CN" sz="2000" b="1" dirty="0">
                <a:solidFill>
                  <a:srgbClr val="00ADA0"/>
                </a:solidFill>
              </a:rPr>
              <a:t> Yang </a:t>
            </a:r>
            <a:r>
              <a:rPr lang="en-US" altLang="zh-CN" sz="2000" b="1" dirty="0">
                <a:solidFill>
                  <a:srgbClr val="00ADA0"/>
                </a:solidFill>
                <a:latin typeface="微软雅黑" pitchFamily="34" charset="-122"/>
                <a:ea typeface="微软雅黑" pitchFamily="34" charset="-122"/>
              </a:rPr>
              <a:t>ECE</a:t>
            </a:r>
            <a:endParaRPr lang="zh-CN" altLang="en-US" sz="2000" b="1" dirty="0">
              <a:solidFill>
                <a:schemeClr val="bg1">
                  <a:lumMod val="65000"/>
                </a:schemeClr>
              </a:solidFill>
              <a:latin typeface="微软雅黑" pitchFamily="34" charset="-122"/>
              <a:ea typeface="微软雅黑" pitchFamily="34" charset="-122"/>
            </a:endParaRPr>
          </a:p>
        </p:txBody>
      </p:sp>
      <p:sp>
        <p:nvSpPr>
          <p:cNvPr id="34" name="矩形 33"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7ABDE222-BD0D-4545-B4A4-584880FAB2E0}"/>
              </a:ext>
            </a:extLst>
          </p:cNvPr>
          <p:cNvSpPr/>
          <p:nvPr/>
        </p:nvSpPr>
        <p:spPr>
          <a:xfrm>
            <a:off x="8173084" y="2048467"/>
            <a:ext cx="2769938" cy="922688"/>
          </a:xfrm>
          <a:prstGeom prst="rect">
            <a:avLst/>
          </a:prstGeom>
        </p:spPr>
        <p:txBody>
          <a:bodyPr wrap="square">
            <a:spAutoFit/>
          </a:bodyPr>
          <a:lstStyle/>
          <a:p>
            <a:pPr marL="285750" indent="-285750" algn="just" defTabSz="914377">
              <a:lnSpc>
                <a:spcPts val="1600"/>
              </a:lnSpc>
              <a:buFont typeface="Arial" panose="020B0604020202020204" pitchFamily="34" charset="0"/>
              <a:buChar char="•"/>
            </a:pPr>
            <a:r>
              <a:rPr lang="en-US" altLang="zh-CN" dirty="0">
                <a:solidFill>
                  <a:srgbClr val="00B0F0"/>
                </a:solidFill>
                <a:latin typeface="+mj-lt"/>
                <a:ea typeface="微软雅黑" pitchFamily="34" charset="-122"/>
              </a:rPr>
              <a:t>Preprocessing algorithm design</a:t>
            </a:r>
          </a:p>
          <a:p>
            <a:pPr algn="just" defTabSz="914377">
              <a:lnSpc>
                <a:spcPts val="1600"/>
              </a:lnSpc>
            </a:pPr>
            <a:endParaRPr lang="en-US" altLang="zh-CN" dirty="0">
              <a:solidFill>
                <a:srgbClr val="00B0F0"/>
              </a:solidFill>
              <a:latin typeface="+mj-lt"/>
              <a:ea typeface="微软雅黑" pitchFamily="34" charset="-122"/>
            </a:endParaRPr>
          </a:p>
          <a:p>
            <a:pPr marL="285750" indent="-285750" algn="just" defTabSz="914377">
              <a:lnSpc>
                <a:spcPts val="1600"/>
              </a:lnSpc>
              <a:buFont typeface="Arial" panose="020B0604020202020204" pitchFamily="34" charset="0"/>
              <a:buChar char="•"/>
            </a:pPr>
            <a:r>
              <a:rPr lang="en-US" altLang="zh-CN" dirty="0">
                <a:solidFill>
                  <a:srgbClr val="00B0F0"/>
                </a:solidFill>
                <a:latin typeface="+mj-lt"/>
                <a:ea typeface="微软雅黑" pitchFamily="34" charset="-122"/>
              </a:rPr>
              <a:t>Display design</a:t>
            </a:r>
            <a:endParaRPr lang="zh-CN" altLang="en-US" dirty="0">
              <a:solidFill>
                <a:srgbClr val="00B0F0"/>
              </a:solidFill>
              <a:latin typeface="+mj-lt"/>
              <a:ea typeface="微软雅黑" pitchFamily="34" charset="-122"/>
            </a:endParaRPr>
          </a:p>
        </p:txBody>
      </p:sp>
      <p:sp>
        <p:nvSpPr>
          <p:cNvPr id="35" name="矩形 3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F92FCC20-B616-476A-A129-8838EE54D7D3}"/>
              </a:ext>
            </a:extLst>
          </p:cNvPr>
          <p:cNvSpPr/>
          <p:nvPr/>
        </p:nvSpPr>
        <p:spPr>
          <a:xfrm>
            <a:off x="5935981" y="4033447"/>
            <a:ext cx="2688024" cy="312521"/>
          </a:xfrm>
          <a:prstGeom prst="rect">
            <a:avLst/>
          </a:prstGeom>
        </p:spPr>
        <p:txBody>
          <a:bodyPr wrap="square">
            <a:spAutoFit/>
          </a:bodyPr>
          <a:lstStyle/>
          <a:p>
            <a:pPr algn="just" defTabSz="914377">
              <a:lnSpc>
                <a:spcPts val="1600"/>
              </a:lnSpc>
            </a:pPr>
            <a:r>
              <a:rPr lang="en-US" altLang="zh-CN" sz="2000" b="1" dirty="0">
                <a:solidFill>
                  <a:srgbClr val="00ADA0"/>
                </a:solidFill>
              </a:rPr>
              <a:t>Yichen Li </a:t>
            </a:r>
            <a:r>
              <a:rPr lang="en-US" altLang="zh-CN" sz="2000" b="1" dirty="0">
                <a:solidFill>
                  <a:srgbClr val="00ADA0"/>
                </a:solidFill>
                <a:latin typeface="微软雅黑" pitchFamily="34" charset="-122"/>
                <a:ea typeface="微软雅黑" pitchFamily="34" charset="-122"/>
              </a:rPr>
              <a:t>ECE</a:t>
            </a:r>
            <a:endParaRPr lang="zh-CN" altLang="en-US" sz="2000" b="1" dirty="0">
              <a:solidFill>
                <a:schemeClr val="bg1">
                  <a:lumMod val="65000"/>
                </a:schemeClr>
              </a:solidFill>
              <a:latin typeface="微软雅黑" pitchFamily="34" charset="-122"/>
              <a:ea typeface="微软雅黑" pitchFamily="34" charset="-122"/>
            </a:endParaRPr>
          </a:p>
        </p:txBody>
      </p:sp>
      <p:sp>
        <p:nvSpPr>
          <p:cNvPr id="36" name="矩形 35"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6F76571E-2B73-42F9-8A21-096C4094F5A5}"/>
              </a:ext>
            </a:extLst>
          </p:cNvPr>
          <p:cNvSpPr/>
          <p:nvPr/>
        </p:nvSpPr>
        <p:spPr>
          <a:xfrm>
            <a:off x="5952428" y="4549569"/>
            <a:ext cx="2816971" cy="1127873"/>
          </a:xfrm>
          <a:prstGeom prst="rect">
            <a:avLst/>
          </a:prstGeom>
        </p:spPr>
        <p:txBody>
          <a:bodyPr wrap="square">
            <a:spAutoFit/>
          </a:bodyPr>
          <a:lstStyle/>
          <a:p>
            <a:pPr marL="285750" indent="-285750" defTabSz="914377">
              <a:lnSpc>
                <a:spcPts val="1600"/>
              </a:lnSpc>
              <a:buFont typeface="Arial" panose="020B0604020202020204" pitchFamily="34" charset="0"/>
              <a:buChar char="•"/>
            </a:pPr>
            <a:r>
              <a:rPr lang="en-US" altLang="zh-CN" dirty="0">
                <a:solidFill>
                  <a:srgbClr val="00B0F0"/>
                </a:solidFill>
                <a:latin typeface="+mj-lt"/>
                <a:ea typeface="微软雅黑" pitchFamily="34" charset="-122"/>
              </a:rPr>
              <a:t>Classification algorithm design</a:t>
            </a:r>
          </a:p>
          <a:p>
            <a:pPr defTabSz="914377">
              <a:lnSpc>
                <a:spcPts val="1600"/>
              </a:lnSpc>
            </a:pPr>
            <a:endParaRPr lang="en-US" altLang="zh-CN" dirty="0">
              <a:solidFill>
                <a:srgbClr val="00B0F0"/>
              </a:solidFill>
              <a:latin typeface="+mj-lt"/>
              <a:ea typeface="微软雅黑" pitchFamily="34" charset="-122"/>
            </a:endParaRPr>
          </a:p>
          <a:p>
            <a:pPr marL="285750" indent="-285750" defTabSz="914377">
              <a:lnSpc>
                <a:spcPts val="1600"/>
              </a:lnSpc>
              <a:buFont typeface="Arial" panose="020B0604020202020204" pitchFamily="34" charset="0"/>
              <a:buChar char="•"/>
            </a:pPr>
            <a:r>
              <a:rPr lang="en-US" altLang="zh-CN" dirty="0">
                <a:solidFill>
                  <a:srgbClr val="00B0F0"/>
                </a:solidFill>
                <a:latin typeface="+mj-lt"/>
                <a:ea typeface="微软雅黑" pitchFamily="34" charset="-122"/>
              </a:rPr>
              <a:t>Dataset collection and labelling</a:t>
            </a:r>
            <a:endParaRPr lang="zh-CN" altLang="en-US" dirty="0">
              <a:solidFill>
                <a:srgbClr val="00B0F0"/>
              </a:solidFill>
              <a:latin typeface="+mj-lt"/>
              <a:ea typeface="微软雅黑" pitchFamily="34" charset="-122"/>
            </a:endParaRPr>
          </a:p>
        </p:txBody>
      </p:sp>
    </p:spTree>
    <p:extLst>
      <p:ext uri="{BB962C8B-B14F-4D97-AF65-F5344CB8AC3E}">
        <p14:creationId xmlns:p14="http://schemas.microsoft.com/office/powerpoint/2010/main" val="21336809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1+#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55"/>
                                        </p:tgtEl>
                                        <p:attrNameLst>
                                          <p:attrName>style.visibility</p:attrName>
                                        </p:attrNameLst>
                                      </p:cBhvr>
                                      <p:to>
                                        <p:strVal val="visible"/>
                                      </p:to>
                                    </p:set>
                                    <p:anim calcmode="lin" valueType="num">
                                      <p:cBhvr additive="base">
                                        <p:cTn id="12" dur="500" fill="hold"/>
                                        <p:tgtEl>
                                          <p:spTgt spid="55"/>
                                        </p:tgtEl>
                                        <p:attrNameLst>
                                          <p:attrName>ppt_x</p:attrName>
                                        </p:attrNameLst>
                                      </p:cBhvr>
                                      <p:tavLst>
                                        <p:tav tm="0">
                                          <p:val>
                                            <p:strVal val="0-#ppt_w/2"/>
                                          </p:val>
                                        </p:tav>
                                        <p:tav tm="100000">
                                          <p:val>
                                            <p:strVal val="#ppt_x"/>
                                          </p:val>
                                        </p:tav>
                                      </p:tavLst>
                                    </p:anim>
                                    <p:anim calcmode="lin" valueType="num">
                                      <p:cBhvr additive="base">
                                        <p:cTn id="13" dur="500" fill="hold"/>
                                        <p:tgtEl>
                                          <p:spTgt spid="55"/>
                                        </p:tgtEl>
                                        <p:attrNameLst>
                                          <p:attrName>ppt_y</p:attrName>
                                        </p:attrNameLst>
                                      </p:cBhvr>
                                      <p:tavLst>
                                        <p:tav tm="0">
                                          <p:val>
                                            <p:strVal val="#ppt_y"/>
                                          </p:val>
                                        </p:tav>
                                        <p:tav tm="100000">
                                          <p:val>
                                            <p:strVal val="#ppt_y"/>
                                          </p:val>
                                        </p:tav>
                                      </p:tavLst>
                                    </p:anim>
                                  </p:childTnLst>
                                </p:cTn>
                              </p:par>
                              <p:par>
                                <p:cTn id="14" presetID="2" presetClass="entr" presetSubtype="8"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 calcmode="lin" valueType="num">
                                      <p:cBhvr additive="base">
                                        <p:cTn id="16" dur="500" fill="hold"/>
                                        <p:tgtEl>
                                          <p:spTgt spid="59"/>
                                        </p:tgtEl>
                                        <p:attrNameLst>
                                          <p:attrName>ppt_x</p:attrName>
                                        </p:attrNameLst>
                                      </p:cBhvr>
                                      <p:tavLst>
                                        <p:tav tm="0">
                                          <p:val>
                                            <p:strVal val="0-#ppt_w/2"/>
                                          </p:val>
                                        </p:tav>
                                        <p:tav tm="100000">
                                          <p:val>
                                            <p:strVal val="#ppt_x"/>
                                          </p:val>
                                        </p:tav>
                                      </p:tavLst>
                                    </p:anim>
                                    <p:anim calcmode="lin" valueType="num">
                                      <p:cBhvr additive="base">
                                        <p:cTn id="17" dur="500" fill="hold"/>
                                        <p:tgtEl>
                                          <p:spTgt spid="59"/>
                                        </p:tgtEl>
                                        <p:attrNameLst>
                                          <p:attrName>ppt_y</p:attrName>
                                        </p:attrNameLst>
                                      </p:cBhvr>
                                      <p:tavLst>
                                        <p:tav tm="0">
                                          <p:val>
                                            <p:strVal val="#ppt_y"/>
                                          </p:val>
                                        </p:tav>
                                        <p:tav tm="100000">
                                          <p:val>
                                            <p:strVal val="#ppt_y"/>
                                          </p:val>
                                        </p:tav>
                                      </p:tavLst>
                                    </p:anim>
                                  </p:childTnLst>
                                </p:cTn>
                              </p:par>
                              <p:par>
                                <p:cTn id="18" presetID="2" presetClass="entr" presetSubtype="8" fill="hold" nodeType="withEffect">
                                  <p:stCondLst>
                                    <p:cond delay="0"/>
                                  </p:stCondLst>
                                  <p:childTnLst>
                                    <p:set>
                                      <p:cBhvr>
                                        <p:cTn id="19" dur="1" fill="hold">
                                          <p:stCondLst>
                                            <p:cond delay="0"/>
                                          </p:stCondLst>
                                        </p:cTn>
                                        <p:tgtEl>
                                          <p:spTgt spid="64"/>
                                        </p:tgtEl>
                                        <p:attrNameLst>
                                          <p:attrName>style.visibility</p:attrName>
                                        </p:attrNameLst>
                                      </p:cBhvr>
                                      <p:to>
                                        <p:strVal val="visible"/>
                                      </p:to>
                                    </p:set>
                                    <p:anim calcmode="lin" valueType="num">
                                      <p:cBhvr additive="base">
                                        <p:cTn id="20" dur="500" fill="hold"/>
                                        <p:tgtEl>
                                          <p:spTgt spid="64"/>
                                        </p:tgtEl>
                                        <p:attrNameLst>
                                          <p:attrName>ppt_x</p:attrName>
                                        </p:attrNameLst>
                                      </p:cBhvr>
                                      <p:tavLst>
                                        <p:tav tm="0">
                                          <p:val>
                                            <p:strVal val="0-#ppt_w/2"/>
                                          </p:val>
                                        </p:tav>
                                        <p:tav tm="100000">
                                          <p:val>
                                            <p:strVal val="#ppt_x"/>
                                          </p:val>
                                        </p:tav>
                                      </p:tavLst>
                                    </p:anim>
                                    <p:anim calcmode="lin" valueType="num">
                                      <p:cBhvr additive="base">
                                        <p:cTn id="21" dur="500" fill="hold"/>
                                        <p:tgtEl>
                                          <p:spTgt spid="64"/>
                                        </p:tgtEl>
                                        <p:attrNameLst>
                                          <p:attrName>ppt_y</p:attrName>
                                        </p:attrNameLst>
                                      </p:cBhvr>
                                      <p:tavLst>
                                        <p:tav tm="0">
                                          <p:val>
                                            <p:strVal val="#ppt_y"/>
                                          </p:val>
                                        </p:tav>
                                        <p:tav tm="100000">
                                          <p:val>
                                            <p:strVal val="#ppt_y"/>
                                          </p:val>
                                        </p:tav>
                                      </p:tavLst>
                                    </p:anim>
                                  </p:childTnLst>
                                </p:cTn>
                              </p:par>
                              <p:par>
                                <p:cTn id="22" presetID="2" presetClass="entr" presetSubtype="8" fill="hold" nodeType="withEffect">
                                  <p:stCondLst>
                                    <p:cond delay="0"/>
                                  </p:stCondLst>
                                  <p:childTnLst>
                                    <p:set>
                                      <p:cBhvr>
                                        <p:cTn id="23" dur="1" fill="hold">
                                          <p:stCondLst>
                                            <p:cond delay="0"/>
                                          </p:stCondLst>
                                        </p:cTn>
                                        <p:tgtEl>
                                          <p:spTgt spid="69"/>
                                        </p:tgtEl>
                                        <p:attrNameLst>
                                          <p:attrName>style.visibility</p:attrName>
                                        </p:attrNameLst>
                                      </p:cBhvr>
                                      <p:to>
                                        <p:strVal val="visible"/>
                                      </p:to>
                                    </p:set>
                                    <p:anim calcmode="lin" valueType="num">
                                      <p:cBhvr additive="base">
                                        <p:cTn id="24" dur="500" fill="hold"/>
                                        <p:tgtEl>
                                          <p:spTgt spid="69"/>
                                        </p:tgtEl>
                                        <p:attrNameLst>
                                          <p:attrName>ppt_x</p:attrName>
                                        </p:attrNameLst>
                                      </p:cBhvr>
                                      <p:tavLst>
                                        <p:tav tm="0">
                                          <p:val>
                                            <p:strVal val="0-#ppt_w/2"/>
                                          </p:val>
                                        </p:tav>
                                        <p:tav tm="100000">
                                          <p:val>
                                            <p:strVal val="#ppt_x"/>
                                          </p:val>
                                        </p:tav>
                                      </p:tavLst>
                                    </p:anim>
                                    <p:anim calcmode="lin" valueType="num">
                                      <p:cBhvr additive="base">
                                        <p:cTn id="25" dur="500" fill="hold"/>
                                        <p:tgtEl>
                                          <p:spTgt spid="69"/>
                                        </p:tgtEl>
                                        <p:attrNameLst>
                                          <p:attrName>ppt_y</p:attrName>
                                        </p:attrNameLst>
                                      </p:cBhvr>
                                      <p:tavLst>
                                        <p:tav tm="0">
                                          <p:val>
                                            <p:strVal val="#ppt_y"/>
                                          </p:val>
                                        </p:tav>
                                        <p:tav tm="100000">
                                          <p:val>
                                            <p:strVal val="#ppt_y"/>
                                          </p:val>
                                        </p:tav>
                                      </p:tavLst>
                                    </p:anim>
                                  </p:childTnLst>
                                </p:cTn>
                              </p:par>
                              <p:par>
                                <p:cTn id="26" presetID="2" presetClass="entr" presetSubtype="8" fill="hold" nodeType="withEffect">
                                  <p:stCondLst>
                                    <p:cond delay="0"/>
                                  </p:stCondLst>
                                  <p:childTnLst>
                                    <p:set>
                                      <p:cBhvr>
                                        <p:cTn id="27" dur="1" fill="hold">
                                          <p:stCondLst>
                                            <p:cond delay="0"/>
                                          </p:stCondLst>
                                        </p:cTn>
                                        <p:tgtEl>
                                          <p:spTgt spid="74"/>
                                        </p:tgtEl>
                                        <p:attrNameLst>
                                          <p:attrName>style.visibility</p:attrName>
                                        </p:attrNameLst>
                                      </p:cBhvr>
                                      <p:to>
                                        <p:strVal val="visible"/>
                                      </p:to>
                                    </p:set>
                                    <p:anim calcmode="lin" valueType="num">
                                      <p:cBhvr additive="base">
                                        <p:cTn id="28" dur="500" fill="hold"/>
                                        <p:tgtEl>
                                          <p:spTgt spid="74"/>
                                        </p:tgtEl>
                                        <p:attrNameLst>
                                          <p:attrName>ppt_x</p:attrName>
                                        </p:attrNameLst>
                                      </p:cBhvr>
                                      <p:tavLst>
                                        <p:tav tm="0">
                                          <p:val>
                                            <p:strVal val="0-#ppt_w/2"/>
                                          </p:val>
                                        </p:tav>
                                        <p:tav tm="100000">
                                          <p:val>
                                            <p:strVal val="#ppt_x"/>
                                          </p:val>
                                        </p:tav>
                                      </p:tavLst>
                                    </p:anim>
                                    <p:anim calcmode="lin" valueType="num">
                                      <p:cBhvr additive="base">
                                        <p:cTn id="29" dur="500" fill="hold"/>
                                        <p:tgtEl>
                                          <p:spTgt spid="74"/>
                                        </p:tgtEl>
                                        <p:attrNameLst>
                                          <p:attrName>ppt_y</p:attrName>
                                        </p:attrNameLst>
                                      </p:cBhvr>
                                      <p:tavLst>
                                        <p:tav tm="0">
                                          <p:val>
                                            <p:strVal val="#ppt_y"/>
                                          </p:val>
                                        </p:tav>
                                        <p:tav tm="100000">
                                          <p:val>
                                            <p:strVal val="#ppt_y"/>
                                          </p:val>
                                        </p:tav>
                                      </p:tavLst>
                                    </p:anim>
                                  </p:childTnLst>
                                </p:cTn>
                              </p:par>
                              <p:par>
                                <p:cTn id="30" presetID="2" presetClass="entr" presetSubtype="8" fill="hold" grpId="0" nodeType="with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additive="base">
                                        <p:cTn id="32" dur="500" fill="hold"/>
                                        <p:tgtEl>
                                          <p:spTgt spid="28"/>
                                        </p:tgtEl>
                                        <p:attrNameLst>
                                          <p:attrName>ppt_x</p:attrName>
                                        </p:attrNameLst>
                                      </p:cBhvr>
                                      <p:tavLst>
                                        <p:tav tm="0">
                                          <p:val>
                                            <p:strVal val="0-#ppt_w/2"/>
                                          </p:val>
                                        </p:tav>
                                        <p:tav tm="100000">
                                          <p:val>
                                            <p:strVal val="#ppt_x"/>
                                          </p:val>
                                        </p:tav>
                                      </p:tavLst>
                                    </p:anim>
                                    <p:anim calcmode="lin" valueType="num">
                                      <p:cBhvr additive="base">
                                        <p:cTn id="33" dur="500" fill="hold"/>
                                        <p:tgtEl>
                                          <p:spTgt spid="28"/>
                                        </p:tgtEl>
                                        <p:attrNameLst>
                                          <p:attrName>ppt_y</p:attrName>
                                        </p:attrNameLst>
                                      </p:cBhvr>
                                      <p:tavLst>
                                        <p:tav tm="0">
                                          <p:val>
                                            <p:strVal val="#ppt_y"/>
                                          </p:val>
                                        </p:tav>
                                        <p:tav tm="100000">
                                          <p:val>
                                            <p:strVal val="#ppt_y"/>
                                          </p:val>
                                        </p:tav>
                                      </p:tavLst>
                                    </p:anim>
                                  </p:childTnLst>
                                </p:cTn>
                              </p:par>
                            </p:childTnLst>
                          </p:cTn>
                        </p:par>
                        <p:par>
                          <p:cTn id="34" fill="hold">
                            <p:stCondLst>
                              <p:cond delay="1000"/>
                            </p:stCondLst>
                            <p:childTnLst>
                              <p:par>
                                <p:cTn id="35" presetID="2" presetClass="entr" presetSubtype="8" fill="hold" grpId="0" nodeType="after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additive="base">
                                        <p:cTn id="37" dur="500" fill="hold"/>
                                        <p:tgtEl>
                                          <p:spTgt spid="31"/>
                                        </p:tgtEl>
                                        <p:attrNameLst>
                                          <p:attrName>ppt_x</p:attrName>
                                        </p:attrNameLst>
                                      </p:cBhvr>
                                      <p:tavLst>
                                        <p:tav tm="0">
                                          <p:val>
                                            <p:strVal val="0-#ppt_w/2"/>
                                          </p:val>
                                        </p:tav>
                                        <p:tav tm="100000">
                                          <p:val>
                                            <p:strVal val="#ppt_x"/>
                                          </p:val>
                                        </p:tav>
                                      </p:tavLst>
                                    </p:anim>
                                    <p:anim calcmode="lin" valueType="num">
                                      <p:cBhvr additive="base">
                                        <p:cTn id="38" dur="500" fill="hold"/>
                                        <p:tgtEl>
                                          <p:spTgt spid="31"/>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500" fill="hold"/>
                                        <p:tgtEl>
                                          <p:spTgt spid="32"/>
                                        </p:tgtEl>
                                        <p:attrNameLst>
                                          <p:attrName>ppt_x</p:attrName>
                                        </p:attrNameLst>
                                      </p:cBhvr>
                                      <p:tavLst>
                                        <p:tav tm="0">
                                          <p:val>
                                            <p:strVal val="0-#ppt_w/2"/>
                                          </p:val>
                                        </p:tav>
                                        <p:tav tm="100000">
                                          <p:val>
                                            <p:strVal val="#ppt_x"/>
                                          </p:val>
                                        </p:tav>
                                      </p:tavLst>
                                    </p:anim>
                                    <p:anim calcmode="lin" valueType="num">
                                      <p:cBhvr additive="base">
                                        <p:cTn id="42" dur="500" fill="hold"/>
                                        <p:tgtEl>
                                          <p:spTgt spid="32"/>
                                        </p:tgtEl>
                                        <p:attrNameLst>
                                          <p:attrName>ppt_y</p:attrName>
                                        </p:attrNameLst>
                                      </p:cBhvr>
                                      <p:tavLst>
                                        <p:tav tm="0">
                                          <p:val>
                                            <p:strVal val="#ppt_y"/>
                                          </p:val>
                                        </p:tav>
                                        <p:tav tm="100000">
                                          <p:val>
                                            <p:strVal val="#ppt_y"/>
                                          </p:val>
                                        </p:tav>
                                      </p:tavLst>
                                    </p:anim>
                                  </p:childTnLst>
                                </p:cTn>
                              </p:par>
                            </p:childTnLst>
                          </p:cTn>
                        </p:par>
                        <p:par>
                          <p:cTn id="43" fill="hold">
                            <p:stCondLst>
                              <p:cond delay="1500"/>
                            </p:stCondLst>
                            <p:childTnLst>
                              <p:par>
                                <p:cTn id="44" presetID="2" presetClass="entr" presetSubtype="8" fill="hold" grpId="0" nodeType="afterEffect">
                                  <p:stCondLst>
                                    <p:cond delay="0"/>
                                  </p:stCondLst>
                                  <p:childTnLst>
                                    <p:set>
                                      <p:cBhvr>
                                        <p:cTn id="45" dur="1" fill="hold">
                                          <p:stCondLst>
                                            <p:cond delay="0"/>
                                          </p:stCondLst>
                                        </p:cTn>
                                        <p:tgtEl>
                                          <p:spTgt spid="33"/>
                                        </p:tgtEl>
                                        <p:attrNameLst>
                                          <p:attrName>style.visibility</p:attrName>
                                        </p:attrNameLst>
                                      </p:cBhvr>
                                      <p:to>
                                        <p:strVal val="visible"/>
                                      </p:to>
                                    </p:set>
                                    <p:anim calcmode="lin" valueType="num">
                                      <p:cBhvr additive="base">
                                        <p:cTn id="46" dur="500" fill="hold"/>
                                        <p:tgtEl>
                                          <p:spTgt spid="33"/>
                                        </p:tgtEl>
                                        <p:attrNameLst>
                                          <p:attrName>ppt_x</p:attrName>
                                        </p:attrNameLst>
                                      </p:cBhvr>
                                      <p:tavLst>
                                        <p:tav tm="0">
                                          <p:val>
                                            <p:strVal val="0-#ppt_w/2"/>
                                          </p:val>
                                        </p:tav>
                                        <p:tav tm="100000">
                                          <p:val>
                                            <p:strVal val="#ppt_x"/>
                                          </p:val>
                                        </p:tav>
                                      </p:tavLst>
                                    </p:anim>
                                    <p:anim calcmode="lin" valueType="num">
                                      <p:cBhvr additive="base">
                                        <p:cTn id="47" dur="500" fill="hold"/>
                                        <p:tgtEl>
                                          <p:spTgt spid="33"/>
                                        </p:tgtEl>
                                        <p:attrNameLst>
                                          <p:attrName>ppt_y</p:attrName>
                                        </p:attrNameLst>
                                      </p:cBhvr>
                                      <p:tavLst>
                                        <p:tav tm="0">
                                          <p:val>
                                            <p:strVal val="#ppt_y"/>
                                          </p:val>
                                        </p:tav>
                                        <p:tav tm="100000">
                                          <p:val>
                                            <p:strVal val="#ppt_y"/>
                                          </p:val>
                                        </p:tav>
                                      </p:tavLst>
                                    </p:anim>
                                  </p:childTnLst>
                                </p:cTn>
                              </p:par>
                              <p:par>
                                <p:cTn id="48" presetID="2" presetClass="entr" presetSubtype="8" fill="hold" grpId="0" nodeType="withEffect">
                                  <p:stCondLst>
                                    <p:cond delay="0"/>
                                  </p:stCondLst>
                                  <p:childTnLst>
                                    <p:set>
                                      <p:cBhvr>
                                        <p:cTn id="49" dur="1" fill="hold">
                                          <p:stCondLst>
                                            <p:cond delay="0"/>
                                          </p:stCondLst>
                                        </p:cTn>
                                        <p:tgtEl>
                                          <p:spTgt spid="34"/>
                                        </p:tgtEl>
                                        <p:attrNameLst>
                                          <p:attrName>style.visibility</p:attrName>
                                        </p:attrNameLst>
                                      </p:cBhvr>
                                      <p:to>
                                        <p:strVal val="visible"/>
                                      </p:to>
                                    </p:set>
                                    <p:anim calcmode="lin" valueType="num">
                                      <p:cBhvr additive="base">
                                        <p:cTn id="50" dur="500" fill="hold"/>
                                        <p:tgtEl>
                                          <p:spTgt spid="34"/>
                                        </p:tgtEl>
                                        <p:attrNameLst>
                                          <p:attrName>ppt_x</p:attrName>
                                        </p:attrNameLst>
                                      </p:cBhvr>
                                      <p:tavLst>
                                        <p:tav tm="0">
                                          <p:val>
                                            <p:strVal val="0-#ppt_w/2"/>
                                          </p:val>
                                        </p:tav>
                                        <p:tav tm="100000">
                                          <p:val>
                                            <p:strVal val="#ppt_x"/>
                                          </p:val>
                                        </p:tav>
                                      </p:tavLst>
                                    </p:anim>
                                    <p:anim calcmode="lin" valueType="num">
                                      <p:cBhvr additive="base">
                                        <p:cTn id="51" dur="500" fill="hold"/>
                                        <p:tgtEl>
                                          <p:spTgt spid="34"/>
                                        </p:tgtEl>
                                        <p:attrNameLst>
                                          <p:attrName>ppt_y</p:attrName>
                                        </p:attrNameLst>
                                      </p:cBhvr>
                                      <p:tavLst>
                                        <p:tav tm="0">
                                          <p:val>
                                            <p:strVal val="#ppt_y"/>
                                          </p:val>
                                        </p:tav>
                                        <p:tav tm="100000">
                                          <p:val>
                                            <p:strVal val="#ppt_y"/>
                                          </p:val>
                                        </p:tav>
                                      </p:tavLst>
                                    </p:anim>
                                  </p:childTnLst>
                                </p:cTn>
                              </p:par>
                            </p:childTnLst>
                          </p:cTn>
                        </p:par>
                        <p:par>
                          <p:cTn id="52" fill="hold">
                            <p:stCondLst>
                              <p:cond delay="2000"/>
                            </p:stCondLst>
                            <p:childTnLst>
                              <p:par>
                                <p:cTn id="53" presetID="2" presetClass="entr" presetSubtype="8" fill="hold" grpId="0" nodeType="afterEffect">
                                  <p:stCondLst>
                                    <p:cond delay="0"/>
                                  </p:stCondLst>
                                  <p:childTnLst>
                                    <p:set>
                                      <p:cBhvr>
                                        <p:cTn id="54" dur="1" fill="hold">
                                          <p:stCondLst>
                                            <p:cond delay="0"/>
                                          </p:stCondLst>
                                        </p:cTn>
                                        <p:tgtEl>
                                          <p:spTgt spid="35"/>
                                        </p:tgtEl>
                                        <p:attrNameLst>
                                          <p:attrName>style.visibility</p:attrName>
                                        </p:attrNameLst>
                                      </p:cBhvr>
                                      <p:to>
                                        <p:strVal val="visible"/>
                                      </p:to>
                                    </p:set>
                                    <p:anim calcmode="lin" valueType="num">
                                      <p:cBhvr additive="base">
                                        <p:cTn id="55" dur="500" fill="hold"/>
                                        <p:tgtEl>
                                          <p:spTgt spid="35"/>
                                        </p:tgtEl>
                                        <p:attrNameLst>
                                          <p:attrName>ppt_x</p:attrName>
                                        </p:attrNameLst>
                                      </p:cBhvr>
                                      <p:tavLst>
                                        <p:tav tm="0">
                                          <p:val>
                                            <p:strVal val="0-#ppt_w/2"/>
                                          </p:val>
                                        </p:tav>
                                        <p:tav tm="100000">
                                          <p:val>
                                            <p:strVal val="#ppt_x"/>
                                          </p:val>
                                        </p:tav>
                                      </p:tavLst>
                                    </p:anim>
                                    <p:anim calcmode="lin" valueType="num">
                                      <p:cBhvr additive="base">
                                        <p:cTn id="56" dur="500" fill="hold"/>
                                        <p:tgtEl>
                                          <p:spTgt spid="35"/>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36"/>
                                        </p:tgtEl>
                                        <p:attrNameLst>
                                          <p:attrName>style.visibility</p:attrName>
                                        </p:attrNameLst>
                                      </p:cBhvr>
                                      <p:to>
                                        <p:strVal val="visible"/>
                                      </p:to>
                                    </p:set>
                                    <p:anim calcmode="lin" valueType="num">
                                      <p:cBhvr additive="base">
                                        <p:cTn id="59" dur="500" fill="hold"/>
                                        <p:tgtEl>
                                          <p:spTgt spid="36"/>
                                        </p:tgtEl>
                                        <p:attrNameLst>
                                          <p:attrName>ppt_x</p:attrName>
                                        </p:attrNameLst>
                                      </p:cBhvr>
                                      <p:tavLst>
                                        <p:tav tm="0">
                                          <p:val>
                                            <p:strVal val="0-#ppt_w/2"/>
                                          </p:val>
                                        </p:tav>
                                        <p:tav tm="100000">
                                          <p:val>
                                            <p:strVal val="#ppt_x"/>
                                          </p:val>
                                        </p:tav>
                                      </p:tavLst>
                                    </p:anim>
                                    <p:anim calcmode="lin" valueType="num">
                                      <p:cBhvr additive="base">
                                        <p:cTn id="60" dur="50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P spid="28" grpId="0"/>
      <p:bldP spid="31" grpId="0"/>
      <p:bldP spid="32" grpId="0"/>
      <p:bldP spid="33" grpId="0"/>
      <p:bldP spid="34" grpId="0"/>
      <p:bldP spid="35" grpId="0"/>
      <p:bldP spid="3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1A635CD7-1549-4297-8FE7-E346FD178C78}"/>
              </a:ext>
            </a:extLst>
          </p:cNvPr>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latin typeface="Agency FB" panose="020B0503020202020204" pitchFamily="34" charset="0"/>
              </a:rPr>
              <a:t>Introduction to Project</a:t>
            </a:r>
            <a:endParaRPr kumimoji="1" lang="zh-CN" altLang="en-US" sz="3200" dirty="0">
              <a:solidFill>
                <a:prstClr val="black">
                  <a:lumMod val="75000"/>
                  <a:lumOff val="25000"/>
                </a:prstClr>
              </a:solidFill>
              <a:latin typeface="Agency FB" panose="020B0503020202020204" pitchFamily="34" charset="0"/>
            </a:endParaRPr>
          </a:p>
        </p:txBody>
      </p:sp>
      <p:sp>
        <p:nvSpPr>
          <p:cNvPr id="3" name="TextBox 23">
            <a:extLst>
              <a:ext uri="{FF2B5EF4-FFF2-40B4-BE49-F238E27FC236}">
                <a16:creationId xmlns:a16="http://schemas.microsoft.com/office/drawing/2014/main" id="{FA32D7C2-C22C-453B-ADD7-B66FA3FDDD77}"/>
              </a:ext>
            </a:extLst>
          </p:cNvPr>
          <p:cNvSpPr>
            <a:spLocks noChangeArrowheads="1"/>
          </p:cNvSpPr>
          <p:nvPr/>
        </p:nvSpPr>
        <p:spPr bwMode="auto">
          <a:xfrm>
            <a:off x="867868" y="1186732"/>
            <a:ext cx="3684377" cy="36933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en-US" altLang="zh-CN" b="1" dirty="0">
                <a:solidFill>
                  <a:schemeClr val="tx1">
                    <a:lumMod val="75000"/>
                    <a:lumOff val="25000"/>
                  </a:schemeClr>
                </a:solidFill>
                <a:latin typeface="+mn-lt"/>
                <a:ea typeface="+mn-ea"/>
                <a:cs typeface="+mn-ea"/>
                <a:sym typeface="+mn-lt"/>
              </a:rPr>
              <a:t>Brief Summary</a:t>
            </a:r>
            <a:endParaRPr lang="zh-CN" altLang="en-US" b="1" dirty="0">
              <a:solidFill>
                <a:schemeClr val="tx1">
                  <a:lumMod val="75000"/>
                  <a:lumOff val="25000"/>
                </a:schemeClr>
              </a:solidFill>
              <a:latin typeface="+mn-lt"/>
              <a:ea typeface="+mn-ea"/>
              <a:cs typeface="+mn-ea"/>
              <a:sym typeface="+mn-lt"/>
            </a:endParaRPr>
          </a:p>
        </p:txBody>
      </p:sp>
      <p:sp>
        <p:nvSpPr>
          <p:cNvPr id="6" name="直接连接符 24">
            <a:extLst>
              <a:ext uri="{FF2B5EF4-FFF2-40B4-BE49-F238E27FC236}">
                <a16:creationId xmlns:a16="http://schemas.microsoft.com/office/drawing/2014/main" id="{BFACFEEB-CD29-4EA7-94E8-5205C8D6AA26}"/>
              </a:ext>
            </a:extLst>
          </p:cNvPr>
          <p:cNvSpPr>
            <a:spLocks noChangeShapeType="1"/>
          </p:cNvSpPr>
          <p:nvPr/>
        </p:nvSpPr>
        <p:spPr bwMode="auto">
          <a:xfrm>
            <a:off x="1116105" y="1557329"/>
            <a:ext cx="2876392" cy="0"/>
          </a:xfrm>
          <a:prstGeom prst="line">
            <a:avLst/>
          </a:prstGeom>
          <a:noFill/>
          <a:ln w="9525">
            <a:solidFill>
              <a:schemeClr val="tx1">
                <a:lumMod val="50000"/>
                <a:lumOff val="50000"/>
              </a:schemeClr>
            </a:solidFill>
            <a:bevel/>
            <a:headEnd/>
            <a:tailEnd/>
          </a:ln>
          <a:extLst>
            <a:ext uri="{909E8E84-426E-40DD-AFC4-6F175D3DCCD1}">
              <a14:hiddenFill xmlns:a14="http://schemas.microsoft.com/office/drawing/2010/main">
                <a:noFill/>
              </a14:hiddenFill>
            </a:ext>
          </a:extLst>
        </p:spPr>
        <p:txBody>
          <a:bodyPr/>
          <a:lstStyle/>
          <a:p>
            <a:endParaRPr lang="zh-CN" altLang="en-US" dirty="0">
              <a:solidFill>
                <a:schemeClr val="tx1">
                  <a:lumMod val="75000"/>
                  <a:lumOff val="25000"/>
                </a:schemeClr>
              </a:solidFill>
              <a:cs typeface="+mn-ea"/>
              <a:sym typeface="+mn-lt"/>
            </a:endParaRPr>
          </a:p>
        </p:txBody>
      </p:sp>
      <p:sp>
        <p:nvSpPr>
          <p:cNvPr id="8" name="文本框 7">
            <a:extLst>
              <a:ext uri="{FF2B5EF4-FFF2-40B4-BE49-F238E27FC236}">
                <a16:creationId xmlns:a16="http://schemas.microsoft.com/office/drawing/2014/main" id="{84C1FDBC-39B5-497D-965C-33F6D797DD69}"/>
              </a:ext>
            </a:extLst>
          </p:cNvPr>
          <p:cNvSpPr txBox="1"/>
          <p:nvPr/>
        </p:nvSpPr>
        <p:spPr>
          <a:xfrm>
            <a:off x="867868" y="1626509"/>
            <a:ext cx="7323920" cy="656077"/>
          </a:xfrm>
          <a:prstGeom prst="rect">
            <a:avLst/>
          </a:prstGeom>
          <a:noFill/>
        </p:spPr>
        <p:txBody>
          <a:bodyPr wrap="square">
            <a:spAutoFit/>
          </a:bodyPr>
          <a:lstStyle/>
          <a:p>
            <a:pPr defTabSz="323850">
              <a:lnSpc>
                <a:spcPct val="120000"/>
              </a:lnSpc>
              <a:spcBef>
                <a:spcPts val="850"/>
              </a:spcBef>
              <a:defRPr/>
            </a:pPr>
            <a:r>
              <a:rPr lang="en-US" altLang="zh-CN" sz="16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sym typeface="Lato" charset="0"/>
              </a:rPr>
              <a:t>We will build Low-cost road quality monitoring pipeline for Road Management and Maintenance Company and vehicle owners.</a:t>
            </a:r>
          </a:p>
        </p:txBody>
      </p:sp>
      <p:sp>
        <p:nvSpPr>
          <p:cNvPr id="9" name="TextBox 23">
            <a:extLst>
              <a:ext uri="{FF2B5EF4-FFF2-40B4-BE49-F238E27FC236}">
                <a16:creationId xmlns:a16="http://schemas.microsoft.com/office/drawing/2014/main" id="{293CD39E-36C3-4D95-AE35-15EC9D6133CB}"/>
              </a:ext>
            </a:extLst>
          </p:cNvPr>
          <p:cNvSpPr>
            <a:spLocks noChangeArrowheads="1"/>
          </p:cNvSpPr>
          <p:nvPr/>
        </p:nvSpPr>
        <p:spPr bwMode="auto">
          <a:xfrm>
            <a:off x="867868" y="2735176"/>
            <a:ext cx="992964" cy="36933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en-US" altLang="zh-CN" b="1" dirty="0">
                <a:solidFill>
                  <a:schemeClr val="tx1">
                    <a:lumMod val="75000"/>
                    <a:lumOff val="25000"/>
                  </a:schemeClr>
                </a:solidFill>
                <a:latin typeface="+mn-lt"/>
                <a:ea typeface="+mn-ea"/>
                <a:cs typeface="+mn-ea"/>
                <a:sym typeface="+mn-lt"/>
              </a:rPr>
              <a:t>Problem</a:t>
            </a:r>
            <a:endParaRPr lang="zh-CN" altLang="en-US" b="1" dirty="0">
              <a:solidFill>
                <a:schemeClr val="tx1">
                  <a:lumMod val="75000"/>
                  <a:lumOff val="25000"/>
                </a:schemeClr>
              </a:solidFill>
              <a:latin typeface="+mn-lt"/>
              <a:ea typeface="+mn-ea"/>
              <a:cs typeface="+mn-ea"/>
              <a:sym typeface="+mn-lt"/>
            </a:endParaRPr>
          </a:p>
        </p:txBody>
      </p:sp>
      <p:sp>
        <p:nvSpPr>
          <p:cNvPr id="10" name="直接连接符 24">
            <a:extLst>
              <a:ext uri="{FF2B5EF4-FFF2-40B4-BE49-F238E27FC236}">
                <a16:creationId xmlns:a16="http://schemas.microsoft.com/office/drawing/2014/main" id="{BD2879A7-2BD1-42C0-882D-C6E56C681B98}"/>
              </a:ext>
            </a:extLst>
          </p:cNvPr>
          <p:cNvSpPr>
            <a:spLocks noChangeShapeType="1"/>
          </p:cNvSpPr>
          <p:nvPr/>
        </p:nvSpPr>
        <p:spPr bwMode="auto">
          <a:xfrm>
            <a:off x="1116105" y="3105773"/>
            <a:ext cx="2876392" cy="0"/>
          </a:xfrm>
          <a:prstGeom prst="line">
            <a:avLst/>
          </a:prstGeom>
          <a:noFill/>
          <a:ln w="9525">
            <a:solidFill>
              <a:schemeClr val="tx1">
                <a:lumMod val="50000"/>
                <a:lumOff val="50000"/>
              </a:schemeClr>
            </a:solidFill>
            <a:bevel/>
            <a:headEnd/>
            <a:tailEnd/>
          </a:ln>
          <a:extLst>
            <a:ext uri="{909E8E84-426E-40DD-AFC4-6F175D3DCCD1}">
              <a14:hiddenFill xmlns:a14="http://schemas.microsoft.com/office/drawing/2010/main">
                <a:noFill/>
              </a14:hiddenFill>
            </a:ext>
          </a:extLst>
        </p:spPr>
        <p:txBody>
          <a:bodyPr/>
          <a:lstStyle/>
          <a:p>
            <a:endParaRPr lang="zh-CN" altLang="en-US" dirty="0">
              <a:solidFill>
                <a:schemeClr val="tx1">
                  <a:lumMod val="75000"/>
                  <a:lumOff val="25000"/>
                </a:schemeClr>
              </a:solidFill>
              <a:cs typeface="+mn-ea"/>
              <a:sym typeface="+mn-lt"/>
            </a:endParaRPr>
          </a:p>
        </p:txBody>
      </p:sp>
      <p:sp>
        <p:nvSpPr>
          <p:cNvPr id="13" name="文本框 12">
            <a:extLst>
              <a:ext uri="{FF2B5EF4-FFF2-40B4-BE49-F238E27FC236}">
                <a16:creationId xmlns:a16="http://schemas.microsoft.com/office/drawing/2014/main" id="{AADB6D6F-307B-4649-8086-FCA335206F9A}"/>
              </a:ext>
            </a:extLst>
          </p:cNvPr>
          <p:cNvSpPr txBox="1"/>
          <p:nvPr/>
        </p:nvSpPr>
        <p:spPr>
          <a:xfrm>
            <a:off x="867868" y="3264977"/>
            <a:ext cx="7843873" cy="656077"/>
          </a:xfrm>
          <a:prstGeom prst="rect">
            <a:avLst/>
          </a:prstGeom>
          <a:noFill/>
        </p:spPr>
        <p:txBody>
          <a:bodyPr wrap="square">
            <a:spAutoFit/>
          </a:bodyPr>
          <a:lstStyle/>
          <a:p>
            <a:pPr defTabSz="323850">
              <a:lnSpc>
                <a:spcPct val="120000"/>
              </a:lnSpc>
              <a:spcBef>
                <a:spcPts val="850"/>
              </a:spcBef>
              <a:defRPr/>
            </a:pPr>
            <a:r>
              <a:rPr lang="en-US" altLang="zh-CN" sz="16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sym typeface="Lato" charset="0"/>
              </a:rPr>
              <a:t>The road quality monitoring is not real-time and expensive. The traditional road monitoring is carried out regularly through special vehicles, which needs a lot of cost.</a:t>
            </a:r>
          </a:p>
        </p:txBody>
      </p:sp>
      <p:pic>
        <p:nvPicPr>
          <p:cNvPr id="1026" name="Picture 2">
            <a:extLst>
              <a:ext uri="{FF2B5EF4-FFF2-40B4-BE49-F238E27FC236}">
                <a16:creationId xmlns:a16="http://schemas.microsoft.com/office/drawing/2014/main" id="{F829041D-C413-4EE5-A714-548CA38D43CA}"/>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3550"/>
          <a:stretch/>
        </p:blipFill>
        <p:spPr bwMode="auto">
          <a:xfrm>
            <a:off x="8959976" y="1968676"/>
            <a:ext cx="2812113" cy="1823312"/>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23">
            <a:extLst>
              <a:ext uri="{FF2B5EF4-FFF2-40B4-BE49-F238E27FC236}">
                <a16:creationId xmlns:a16="http://schemas.microsoft.com/office/drawing/2014/main" id="{85708FD9-1927-4AC0-A70F-A5EC74C14144}"/>
              </a:ext>
            </a:extLst>
          </p:cNvPr>
          <p:cNvSpPr>
            <a:spLocks noChangeArrowheads="1"/>
          </p:cNvSpPr>
          <p:nvPr/>
        </p:nvSpPr>
        <p:spPr bwMode="auto">
          <a:xfrm>
            <a:off x="867868" y="4373645"/>
            <a:ext cx="979755" cy="36933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en-US" altLang="zh-CN" b="1" dirty="0">
                <a:solidFill>
                  <a:schemeClr val="tx1">
                    <a:lumMod val="75000"/>
                    <a:lumOff val="25000"/>
                  </a:schemeClr>
                </a:solidFill>
                <a:latin typeface="+mn-lt"/>
                <a:ea typeface="+mn-ea"/>
                <a:cs typeface="+mn-ea"/>
                <a:sym typeface="+mn-lt"/>
              </a:rPr>
              <a:t>Solution</a:t>
            </a:r>
            <a:endParaRPr lang="zh-CN" altLang="en-US" b="1" dirty="0">
              <a:solidFill>
                <a:schemeClr val="tx1">
                  <a:lumMod val="75000"/>
                  <a:lumOff val="25000"/>
                </a:schemeClr>
              </a:solidFill>
              <a:latin typeface="+mn-lt"/>
              <a:ea typeface="+mn-ea"/>
              <a:cs typeface="+mn-ea"/>
              <a:sym typeface="+mn-lt"/>
            </a:endParaRPr>
          </a:p>
        </p:txBody>
      </p:sp>
      <p:sp>
        <p:nvSpPr>
          <p:cNvPr id="16" name="直接连接符 24">
            <a:extLst>
              <a:ext uri="{FF2B5EF4-FFF2-40B4-BE49-F238E27FC236}">
                <a16:creationId xmlns:a16="http://schemas.microsoft.com/office/drawing/2014/main" id="{6F70A202-9E86-4D22-ABD6-20F4C80579F5}"/>
              </a:ext>
            </a:extLst>
          </p:cNvPr>
          <p:cNvSpPr>
            <a:spLocks noChangeShapeType="1"/>
          </p:cNvSpPr>
          <p:nvPr/>
        </p:nvSpPr>
        <p:spPr bwMode="auto">
          <a:xfrm>
            <a:off x="1116105" y="4744242"/>
            <a:ext cx="2876392" cy="0"/>
          </a:xfrm>
          <a:prstGeom prst="line">
            <a:avLst/>
          </a:prstGeom>
          <a:noFill/>
          <a:ln w="9525">
            <a:solidFill>
              <a:schemeClr val="tx1">
                <a:lumMod val="50000"/>
                <a:lumOff val="50000"/>
              </a:schemeClr>
            </a:solidFill>
            <a:bevel/>
            <a:headEnd/>
            <a:tailEnd/>
          </a:ln>
          <a:extLst>
            <a:ext uri="{909E8E84-426E-40DD-AFC4-6F175D3DCCD1}">
              <a14:hiddenFill xmlns:a14="http://schemas.microsoft.com/office/drawing/2010/main">
                <a:noFill/>
              </a14:hiddenFill>
            </a:ext>
          </a:extLst>
        </p:spPr>
        <p:txBody>
          <a:bodyPr/>
          <a:lstStyle/>
          <a:p>
            <a:endParaRPr lang="zh-CN" altLang="en-US" dirty="0">
              <a:solidFill>
                <a:schemeClr val="tx1">
                  <a:lumMod val="75000"/>
                  <a:lumOff val="25000"/>
                </a:schemeClr>
              </a:solidFill>
              <a:cs typeface="+mn-ea"/>
              <a:sym typeface="+mn-lt"/>
            </a:endParaRPr>
          </a:p>
        </p:txBody>
      </p:sp>
      <p:sp>
        <p:nvSpPr>
          <p:cNvPr id="17" name="文本框 16">
            <a:extLst>
              <a:ext uri="{FF2B5EF4-FFF2-40B4-BE49-F238E27FC236}">
                <a16:creationId xmlns:a16="http://schemas.microsoft.com/office/drawing/2014/main" id="{83703675-BD9D-487B-91AF-6B3EC09ED534}"/>
              </a:ext>
            </a:extLst>
          </p:cNvPr>
          <p:cNvSpPr txBox="1"/>
          <p:nvPr/>
        </p:nvSpPr>
        <p:spPr>
          <a:xfrm>
            <a:off x="867867" y="4903445"/>
            <a:ext cx="7843873" cy="656077"/>
          </a:xfrm>
          <a:prstGeom prst="rect">
            <a:avLst/>
          </a:prstGeom>
          <a:noFill/>
        </p:spPr>
        <p:txBody>
          <a:bodyPr wrap="square">
            <a:spAutoFit/>
          </a:bodyPr>
          <a:lstStyle/>
          <a:p>
            <a:pPr defTabSz="323850">
              <a:lnSpc>
                <a:spcPct val="120000"/>
              </a:lnSpc>
              <a:spcBef>
                <a:spcPts val="850"/>
              </a:spcBef>
              <a:defRPr/>
            </a:pPr>
            <a:r>
              <a:rPr lang="en-US" altLang="zh-CN" sz="16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sym typeface="Lato" charset="0"/>
              </a:rPr>
              <a:t>Designing a device which can be placed on a bicycle or vehicle to transmit the position information and corresponding sensor data to the server in real time.</a:t>
            </a:r>
          </a:p>
        </p:txBody>
      </p:sp>
      <p:pic>
        <p:nvPicPr>
          <p:cNvPr id="18" name="图片 17">
            <a:extLst>
              <a:ext uri="{FF2B5EF4-FFF2-40B4-BE49-F238E27FC236}">
                <a16:creationId xmlns:a16="http://schemas.microsoft.com/office/drawing/2014/main" id="{A72391F2-43D4-4BAD-99F7-196EF97CB5B6}"/>
              </a:ext>
            </a:extLst>
          </p:cNvPr>
          <p:cNvPicPr>
            <a:picLocks noChangeAspect="1"/>
          </p:cNvPicPr>
          <p:nvPr/>
        </p:nvPicPr>
        <p:blipFill>
          <a:blip r:embed="rId3"/>
          <a:stretch>
            <a:fillRect/>
          </a:stretch>
        </p:blipFill>
        <p:spPr>
          <a:xfrm>
            <a:off x="8959977" y="4072948"/>
            <a:ext cx="2812113" cy="1587935"/>
          </a:xfrm>
          <a:prstGeom prst="rect">
            <a:avLst/>
          </a:prstGeom>
        </p:spPr>
      </p:pic>
    </p:spTree>
    <p:extLst>
      <p:ext uri="{BB962C8B-B14F-4D97-AF65-F5344CB8AC3E}">
        <p14:creationId xmlns:p14="http://schemas.microsoft.com/office/powerpoint/2010/main" val="2653341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a:xfrm>
            <a:off x="4733925" y="2603346"/>
            <a:ext cx="2724150" cy="830997"/>
          </a:xfrm>
          <a:prstGeom prst="rect">
            <a:avLst/>
          </a:prstGeom>
          <a:noFill/>
        </p:spPr>
        <p:txBody>
          <a:bodyPr wrap="square" rtlCol="0">
            <a:spAutoFit/>
          </a:bodyPr>
          <a:lstStyle/>
          <a:p>
            <a:pPr algn="ctr" defTabSz="914377">
              <a:spcBef>
                <a:spcPts val="600"/>
              </a:spcBef>
            </a:pPr>
            <a:r>
              <a:rPr lang="en-US" altLang="zh-CN" sz="4800" kern="0" dirty="0">
                <a:solidFill>
                  <a:srgbClr val="009ADC"/>
                </a:solidFill>
                <a:latin typeface="Agency FB" panose="020B0503020202020204" pitchFamily="34" charset="0"/>
                <a:ea typeface="微软雅黑" panose="020B0503020204020204" pitchFamily="34" charset="-122"/>
                <a:cs typeface="+mn-ea"/>
                <a:sym typeface="+mn-lt"/>
              </a:rPr>
              <a:t>Part 02</a:t>
            </a:r>
            <a:endParaRPr lang="zh-CN" altLang="en-US" sz="4800" kern="0" dirty="0">
              <a:solidFill>
                <a:srgbClr val="009ADC"/>
              </a:solidFill>
              <a:latin typeface="Agency FB" panose="020B0503020202020204" pitchFamily="34" charset="0"/>
              <a:ea typeface="微软雅黑" panose="020B0503020204020204" pitchFamily="34" charset="-122"/>
              <a:cs typeface="+mn-ea"/>
              <a:sym typeface="+mn-lt"/>
            </a:endParaRPr>
          </a:p>
        </p:txBody>
      </p:sp>
      <p:sp>
        <p:nvSpPr>
          <p:cNvPr id="7"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3891966" y="3351710"/>
            <a:ext cx="4408068" cy="4616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en-US" altLang="zh-CN" sz="2400" b="1" dirty="0">
                <a:solidFill>
                  <a:srgbClr val="009ADC"/>
                </a:solidFill>
                <a:latin typeface="方正正纤黑简体"/>
                <a:ea typeface="方正正纤黑简体"/>
                <a:cs typeface="Ebrima" panose="02000000000000000000" pitchFamily="2" charset="0"/>
              </a:rPr>
              <a:t>Design Overview</a:t>
            </a:r>
          </a:p>
        </p:txBody>
      </p:sp>
      <p:sp>
        <p:nvSpPr>
          <p:cNvPr id="8" name="e7d195523061f1c0" descr="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pic>
        <p:nvPicPr>
          <p:cNvPr id="9" name="图片 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81501" y="4875204"/>
            <a:ext cx="3429000" cy="1263316"/>
          </a:xfrm>
          <a:prstGeom prst="rect">
            <a:avLst/>
          </a:prstGeom>
        </p:spPr>
      </p:pic>
      <p:grpSp>
        <p:nvGrpSpPr>
          <p:cNvPr id="15" name="Group 44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a:grpSpLocks noChangeAspect="1"/>
          </p:cNvGrpSpPr>
          <p:nvPr/>
        </p:nvGrpSpPr>
        <p:grpSpPr bwMode="auto">
          <a:xfrm>
            <a:off x="5308072" y="1115984"/>
            <a:ext cx="1575856" cy="1575856"/>
            <a:chOff x="3037" y="913"/>
            <a:chExt cx="1033" cy="1033"/>
          </a:xfrm>
        </p:grpSpPr>
        <p:sp>
          <p:nvSpPr>
            <p:cNvPr id="16" name="Freeform 442"/>
            <p:cNvSpPr>
              <a:spLocks/>
            </p:cNvSpPr>
            <p:nvPr/>
          </p:nvSpPr>
          <p:spPr bwMode="auto">
            <a:xfrm>
              <a:off x="3037" y="913"/>
              <a:ext cx="1033" cy="1033"/>
            </a:xfrm>
            <a:custGeom>
              <a:avLst/>
              <a:gdLst>
                <a:gd name="T0" fmla="*/ 31 w 434"/>
                <a:gd name="T1" fmla="*/ 160 h 434"/>
                <a:gd name="T2" fmla="*/ 274 w 434"/>
                <a:gd name="T3" fmla="*/ 31 h 434"/>
                <a:gd name="T4" fmla="*/ 403 w 434"/>
                <a:gd name="T5" fmla="*/ 273 h 434"/>
                <a:gd name="T6" fmla="*/ 160 w 434"/>
                <a:gd name="T7" fmla="*/ 402 h 434"/>
                <a:gd name="T8" fmla="*/ 31 w 434"/>
                <a:gd name="T9" fmla="*/ 160 h 434"/>
              </a:gdLst>
              <a:ahLst/>
              <a:cxnLst>
                <a:cxn ang="0">
                  <a:pos x="T0" y="T1"/>
                </a:cxn>
                <a:cxn ang="0">
                  <a:pos x="T2" y="T3"/>
                </a:cxn>
                <a:cxn ang="0">
                  <a:pos x="T4" y="T5"/>
                </a:cxn>
                <a:cxn ang="0">
                  <a:pos x="T6" y="T7"/>
                </a:cxn>
                <a:cxn ang="0">
                  <a:pos x="T8" y="T9"/>
                </a:cxn>
              </a:cxnLst>
              <a:rect l="0" t="0" r="r" b="b"/>
              <a:pathLst>
                <a:path w="434" h="434">
                  <a:moveTo>
                    <a:pt x="31" y="160"/>
                  </a:moveTo>
                  <a:cubicBezTo>
                    <a:pt x="62" y="58"/>
                    <a:pt x="171" y="0"/>
                    <a:pt x="274" y="31"/>
                  </a:cubicBezTo>
                  <a:cubicBezTo>
                    <a:pt x="376" y="62"/>
                    <a:pt x="434" y="171"/>
                    <a:pt x="403" y="273"/>
                  </a:cubicBezTo>
                  <a:cubicBezTo>
                    <a:pt x="371" y="376"/>
                    <a:pt x="263" y="434"/>
                    <a:pt x="160" y="402"/>
                  </a:cubicBezTo>
                  <a:cubicBezTo>
                    <a:pt x="58" y="371"/>
                    <a:pt x="0" y="263"/>
                    <a:pt x="31" y="160"/>
                  </a:cubicBezTo>
                  <a:close/>
                </a:path>
              </a:pathLst>
            </a:custGeom>
            <a:solidFill>
              <a:srgbClr val="009A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7" name="Oval 443"/>
            <p:cNvSpPr>
              <a:spLocks noChangeArrowheads="1"/>
            </p:cNvSpPr>
            <p:nvPr/>
          </p:nvSpPr>
          <p:spPr bwMode="auto">
            <a:xfrm>
              <a:off x="3137" y="1408"/>
              <a:ext cx="105" cy="10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8" name="Oval 444"/>
            <p:cNvSpPr>
              <a:spLocks noChangeArrowheads="1"/>
            </p:cNvSpPr>
            <p:nvPr/>
          </p:nvSpPr>
          <p:spPr bwMode="auto">
            <a:xfrm>
              <a:off x="3720" y="1568"/>
              <a:ext cx="169" cy="16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19" name="Oval 445"/>
            <p:cNvSpPr>
              <a:spLocks noChangeArrowheads="1"/>
            </p:cNvSpPr>
            <p:nvPr/>
          </p:nvSpPr>
          <p:spPr bwMode="auto">
            <a:xfrm>
              <a:off x="3582" y="1037"/>
              <a:ext cx="105" cy="10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0" name="Oval 446"/>
            <p:cNvSpPr>
              <a:spLocks noChangeArrowheads="1"/>
            </p:cNvSpPr>
            <p:nvPr/>
          </p:nvSpPr>
          <p:spPr bwMode="auto">
            <a:xfrm>
              <a:off x="3208" y="1192"/>
              <a:ext cx="74" cy="7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1" name="Oval 447"/>
            <p:cNvSpPr>
              <a:spLocks noChangeArrowheads="1"/>
            </p:cNvSpPr>
            <p:nvPr/>
          </p:nvSpPr>
          <p:spPr bwMode="auto">
            <a:xfrm>
              <a:off x="3756" y="1242"/>
              <a:ext cx="74" cy="7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2" name="Oval 448"/>
            <p:cNvSpPr>
              <a:spLocks noChangeArrowheads="1"/>
            </p:cNvSpPr>
            <p:nvPr/>
          </p:nvSpPr>
          <p:spPr bwMode="auto">
            <a:xfrm>
              <a:off x="3337" y="1699"/>
              <a:ext cx="71" cy="7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3" name="Oval 449"/>
            <p:cNvSpPr>
              <a:spLocks noChangeArrowheads="1"/>
            </p:cNvSpPr>
            <p:nvPr/>
          </p:nvSpPr>
          <p:spPr bwMode="auto">
            <a:xfrm>
              <a:off x="3404" y="1313"/>
              <a:ext cx="262" cy="26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4" name="Freeform 450"/>
            <p:cNvSpPr>
              <a:spLocks/>
            </p:cNvSpPr>
            <p:nvPr/>
          </p:nvSpPr>
          <p:spPr bwMode="auto">
            <a:xfrm>
              <a:off x="3256" y="1237"/>
              <a:ext cx="250" cy="202"/>
            </a:xfrm>
            <a:custGeom>
              <a:avLst/>
              <a:gdLst>
                <a:gd name="T0" fmla="*/ 240 w 250"/>
                <a:gd name="T1" fmla="*/ 202 h 202"/>
                <a:gd name="T2" fmla="*/ 0 w 250"/>
                <a:gd name="T3" fmla="*/ 14 h 202"/>
                <a:gd name="T4" fmla="*/ 9 w 250"/>
                <a:gd name="T5" fmla="*/ 0 h 202"/>
                <a:gd name="T6" fmla="*/ 250 w 250"/>
                <a:gd name="T7" fmla="*/ 190 h 202"/>
                <a:gd name="T8" fmla="*/ 240 w 250"/>
                <a:gd name="T9" fmla="*/ 202 h 202"/>
              </a:gdLst>
              <a:ahLst/>
              <a:cxnLst>
                <a:cxn ang="0">
                  <a:pos x="T0" y="T1"/>
                </a:cxn>
                <a:cxn ang="0">
                  <a:pos x="T2" y="T3"/>
                </a:cxn>
                <a:cxn ang="0">
                  <a:pos x="T4" y="T5"/>
                </a:cxn>
                <a:cxn ang="0">
                  <a:pos x="T6" y="T7"/>
                </a:cxn>
                <a:cxn ang="0">
                  <a:pos x="T8" y="T9"/>
                </a:cxn>
              </a:cxnLst>
              <a:rect l="0" t="0" r="r" b="b"/>
              <a:pathLst>
                <a:path w="250" h="202">
                  <a:moveTo>
                    <a:pt x="240" y="202"/>
                  </a:moveTo>
                  <a:lnTo>
                    <a:pt x="0" y="14"/>
                  </a:lnTo>
                  <a:lnTo>
                    <a:pt x="9" y="0"/>
                  </a:lnTo>
                  <a:lnTo>
                    <a:pt x="250" y="190"/>
                  </a:lnTo>
                  <a:lnTo>
                    <a:pt x="240" y="20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5" name="Freeform 451"/>
            <p:cNvSpPr>
              <a:spLocks/>
            </p:cNvSpPr>
            <p:nvPr/>
          </p:nvSpPr>
          <p:spPr bwMode="auto">
            <a:xfrm>
              <a:off x="3546" y="1087"/>
              <a:ext cx="253" cy="371"/>
            </a:xfrm>
            <a:custGeom>
              <a:avLst/>
              <a:gdLst>
                <a:gd name="T0" fmla="*/ 0 w 253"/>
                <a:gd name="T1" fmla="*/ 371 h 371"/>
                <a:gd name="T2" fmla="*/ 79 w 253"/>
                <a:gd name="T3" fmla="*/ 0 h 371"/>
                <a:gd name="T4" fmla="*/ 96 w 253"/>
                <a:gd name="T5" fmla="*/ 5 h 371"/>
                <a:gd name="T6" fmla="*/ 24 w 253"/>
                <a:gd name="T7" fmla="*/ 336 h 371"/>
                <a:gd name="T8" fmla="*/ 243 w 253"/>
                <a:gd name="T9" fmla="*/ 183 h 371"/>
                <a:gd name="T10" fmla="*/ 253 w 253"/>
                <a:gd name="T11" fmla="*/ 197 h 371"/>
                <a:gd name="T12" fmla="*/ 0 w 253"/>
                <a:gd name="T13" fmla="*/ 371 h 371"/>
              </a:gdLst>
              <a:ahLst/>
              <a:cxnLst>
                <a:cxn ang="0">
                  <a:pos x="T0" y="T1"/>
                </a:cxn>
                <a:cxn ang="0">
                  <a:pos x="T2" y="T3"/>
                </a:cxn>
                <a:cxn ang="0">
                  <a:pos x="T4" y="T5"/>
                </a:cxn>
                <a:cxn ang="0">
                  <a:pos x="T6" y="T7"/>
                </a:cxn>
                <a:cxn ang="0">
                  <a:pos x="T8" y="T9"/>
                </a:cxn>
                <a:cxn ang="0">
                  <a:pos x="T10" y="T11"/>
                </a:cxn>
                <a:cxn ang="0">
                  <a:pos x="T12" y="T13"/>
                </a:cxn>
              </a:cxnLst>
              <a:rect l="0" t="0" r="r" b="b"/>
              <a:pathLst>
                <a:path w="253" h="371">
                  <a:moveTo>
                    <a:pt x="0" y="371"/>
                  </a:moveTo>
                  <a:lnTo>
                    <a:pt x="79" y="0"/>
                  </a:lnTo>
                  <a:lnTo>
                    <a:pt x="96" y="5"/>
                  </a:lnTo>
                  <a:lnTo>
                    <a:pt x="24" y="336"/>
                  </a:lnTo>
                  <a:lnTo>
                    <a:pt x="243" y="183"/>
                  </a:lnTo>
                  <a:lnTo>
                    <a:pt x="253" y="197"/>
                  </a:lnTo>
                  <a:lnTo>
                    <a:pt x="0" y="3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6" name="Freeform 452"/>
            <p:cNvSpPr>
              <a:spLocks/>
            </p:cNvSpPr>
            <p:nvPr/>
          </p:nvSpPr>
          <p:spPr bwMode="auto">
            <a:xfrm>
              <a:off x="3227" y="1468"/>
              <a:ext cx="288" cy="28"/>
            </a:xfrm>
            <a:custGeom>
              <a:avLst/>
              <a:gdLst>
                <a:gd name="T0" fmla="*/ 288 w 288"/>
                <a:gd name="T1" fmla="*/ 28 h 28"/>
                <a:gd name="T2" fmla="*/ 0 w 288"/>
                <a:gd name="T3" fmla="*/ 14 h 28"/>
                <a:gd name="T4" fmla="*/ 3 w 288"/>
                <a:gd name="T5" fmla="*/ 0 h 28"/>
                <a:gd name="T6" fmla="*/ 288 w 288"/>
                <a:gd name="T7" fmla="*/ 12 h 28"/>
                <a:gd name="T8" fmla="*/ 288 w 288"/>
                <a:gd name="T9" fmla="*/ 28 h 28"/>
              </a:gdLst>
              <a:ahLst/>
              <a:cxnLst>
                <a:cxn ang="0">
                  <a:pos x="T0" y="T1"/>
                </a:cxn>
                <a:cxn ang="0">
                  <a:pos x="T2" y="T3"/>
                </a:cxn>
                <a:cxn ang="0">
                  <a:pos x="T4" y="T5"/>
                </a:cxn>
                <a:cxn ang="0">
                  <a:pos x="T6" y="T7"/>
                </a:cxn>
                <a:cxn ang="0">
                  <a:pos x="T8" y="T9"/>
                </a:cxn>
              </a:cxnLst>
              <a:rect l="0" t="0" r="r" b="b"/>
              <a:pathLst>
                <a:path w="288" h="28">
                  <a:moveTo>
                    <a:pt x="288" y="28"/>
                  </a:moveTo>
                  <a:lnTo>
                    <a:pt x="0" y="14"/>
                  </a:lnTo>
                  <a:lnTo>
                    <a:pt x="3" y="0"/>
                  </a:lnTo>
                  <a:lnTo>
                    <a:pt x="288" y="12"/>
                  </a:lnTo>
                  <a:lnTo>
                    <a:pt x="288"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7" name="Freeform 453"/>
            <p:cNvSpPr>
              <a:spLocks/>
            </p:cNvSpPr>
            <p:nvPr/>
          </p:nvSpPr>
          <p:spPr bwMode="auto">
            <a:xfrm>
              <a:off x="3356" y="1508"/>
              <a:ext cx="164" cy="241"/>
            </a:xfrm>
            <a:custGeom>
              <a:avLst/>
              <a:gdLst>
                <a:gd name="T0" fmla="*/ 12 w 164"/>
                <a:gd name="T1" fmla="*/ 241 h 241"/>
                <a:gd name="T2" fmla="*/ 0 w 164"/>
                <a:gd name="T3" fmla="*/ 231 h 241"/>
                <a:gd name="T4" fmla="*/ 150 w 164"/>
                <a:gd name="T5" fmla="*/ 0 h 241"/>
                <a:gd name="T6" fmla="*/ 164 w 164"/>
                <a:gd name="T7" fmla="*/ 10 h 241"/>
                <a:gd name="T8" fmla="*/ 12 w 164"/>
                <a:gd name="T9" fmla="*/ 241 h 241"/>
              </a:gdLst>
              <a:ahLst/>
              <a:cxnLst>
                <a:cxn ang="0">
                  <a:pos x="T0" y="T1"/>
                </a:cxn>
                <a:cxn ang="0">
                  <a:pos x="T2" y="T3"/>
                </a:cxn>
                <a:cxn ang="0">
                  <a:pos x="T4" y="T5"/>
                </a:cxn>
                <a:cxn ang="0">
                  <a:pos x="T6" y="T7"/>
                </a:cxn>
                <a:cxn ang="0">
                  <a:pos x="T8" y="T9"/>
                </a:cxn>
              </a:cxnLst>
              <a:rect l="0" t="0" r="r" b="b"/>
              <a:pathLst>
                <a:path w="164" h="241">
                  <a:moveTo>
                    <a:pt x="12" y="241"/>
                  </a:moveTo>
                  <a:lnTo>
                    <a:pt x="0" y="231"/>
                  </a:lnTo>
                  <a:lnTo>
                    <a:pt x="150" y="0"/>
                  </a:lnTo>
                  <a:lnTo>
                    <a:pt x="164" y="10"/>
                  </a:lnTo>
                  <a:lnTo>
                    <a:pt x="12" y="2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28" name="Freeform 454"/>
            <p:cNvSpPr>
              <a:spLocks/>
            </p:cNvSpPr>
            <p:nvPr/>
          </p:nvSpPr>
          <p:spPr bwMode="auto">
            <a:xfrm>
              <a:off x="3511" y="1444"/>
              <a:ext cx="321" cy="231"/>
            </a:xfrm>
            <a:custGeom>
              <a:avLst/>
              <a:gdLst>
                <a:gd name="T0" fmla="*/ 312 w 321"/>
                <a:gd name="T1" fmla="*/ 231 h 231"/>
                <a:gd name="T2" fmla="*/ 0 w 321"/>
                <a:gd name="T3" fmla="*/ 14 h 231"/>
                <a:gd name="T4" fmla="*/ 9 w 321"/>
                <a:gd name="T5" fmla="*/ 0 h 231"/>
                <a:gd name="T6" fmla="*/ 321 w 321"/>
                <a:gd name="T7" fmla="*/ 217 h 231"/>
                <a:gd name="T8" fmla="*/ 312 w 321"/>
                <a:gd name="T9" fmla="*/ 231 h 231"/>
              </a:gdLst>
              <a:ahLst/>
              <a:cxnLst>
                <a:cxn ang="0">
                  <a:pos x="T0" y="T1"/>
                </a:cxn>
                <a:cxn ang="0">
                  <a:pos x="T2" y="T3"/>
                </a:cxn>
                <a:cxn ang="0">
                  <a:pos x="T4" y="T5"/>
                </a:cxn>
                <a:cxn ang="0">
                  <a:pos x="T6" y="T7"/>
                </a:cxn>
                <a:cxn ang="0">
                  <a:pos x="T8" y="T9"/>
                </a:cxn>
              </a:cxnLst>
              <a:rect l="0" t="0" r="r" b="b"/>
              <a:pathLst>
                <a:path w="321" h="231">
                  <a:moveTo>
                    <a:pt x="312" y="231"/>
                  </a:moveTo>
                  <a:lnTo>
                    <a:pt x="0" y="14"/>
                  </a:lnTo>
                  <a:lnTo>
                    <a:pt x="9" y="0"/>
                  </a:lnTo>
                  <a:lnTo>
                    <a:pt x="321" y="217"/>
                  </a:lnTo>
                  <a:lnTo>
                    <a:pt x="312" y="2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grpSp>
    </p:spTree>
    <p:extLst>
      <p:ext uri="{BB962C8B-B14F-4D97-AF65-F5344CB8AC3E}">
        <p14:creationId xmlns:p14="http://schemas.microsoft.com/office/powerpoint/2010/main" val="70891889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2" presetClass="entr" presetSubtype="2" fill="hold" grpId="0" nodeType="afterEffect" p14:presetBounceEnd="40000">
                                      <p:stCondLst>
                                        <p:cond delay="0"/>
                                      </p:stCondLst>
                                      <p:iterate type="lt">
                                        <p:tmPct val="10000"/>
                                      </p:iterate>
                                      <p:childTnLst>
                                        <p:set>
                                          <p:cBhvr>
                                            <p:cTn id="18" dur="1" fill="hold">
                                              <p:stCondLst>
                                                <p:cond delay="0"/>
                                              </p:stCondLst>
                                            </p:cTn>
                                            <p:tgtEl>
                                              <p:spTgt spid="7"/>
                                            </p:tgtEl>
                                            <p:attrNameLst>
                                              <p:attrName>style.visibility</p:attrName>
                                            </p:attrNameLst>
                                          </p:cBhvr>
                                          <p:to>
                                            <p:strVal val="visible"/>
                                          </p:to>
                                        </p:set>
                                        <p:anim calcmode="lin" valueType="num" p14:bounceEnd="40000">
                                          <p:cBhvr additive="base">
                                            <p:cTn id="19" dur="500" fill="hold"/>
                                            <p:tgtEl>
                                              <p:spTgt spid="7"/>
                                            </p:tgtEl>
                                            <p:attrNameLst>
                                              <p:attrName>ppt_x</p:attrName>
                                            </p:attrNameLst>
                                          </p:cBhvr>
                                          <p:tavLst>
                                            <p:tav tm="0">
                                              <p:val>
                                                <p:strVal val="1+#ppt_w/2"/>
                                              </p:val>
                                            </p:tav>
                                            <p:tav tm="100000">
                                              <p:val>
                                                <p:strVal val="#ppt_x"/>
                                              </p:val>
                                            </p:tav>
                                          </p:tavLst>
                                        </p:anim>
                                        <p:anim calcmode="lin" valueType="num" p14:bounceEnd="40000">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2" presetClass="entr" presetSubtype="2" fill="hold" grpId="0" nodeType="afterEffect">
                                      <p:stCondLst>
                                        <p:cond delay="0"/>
                                      </p:stCondLst>
                                      <p:iterate type="lt">
                                        <p:tmPct val="10000"/>
                                      </p:iterate>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latin typeface="Agency FB" panose="020B0503020202020204" pitchFamily="34" charset="0"/>
              </a:rPr>
              <a:t>High-level requirements</a:t>
            </a:r>
            <a:endParaRPr kumimoji="1" lang="zh-CN" altLang="en-US" sz="3200" dirty="0">
              <a:solidFill>
                <a:prstClr val="black">
                  <a:lumMod val="75000"/>
                  <a:lumOff val="25000"/>
                </a:prstClr>
              </a:solidFill>
              <a:latin typeface="Agency FB" panose="020B0503020202020204" pitchFamily="34" charset="0"/>
            </a:endParaRPr>
          </a:p>
        </p:txBody>
      </p:sp>
      <p:grpSp>
        <p:nvGrpSpPr>
          <p:cNvPr id="20" name="组合 19"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5924032" y="2241778"/>
            <a:ext cx="75137" cy="3648405"/>
            <a:chOff x="4600576" y="1419622"/>
            <a:chExt cx="56353" cy="2736304"/>
          </a:xfrm>
          <a:solidFill>
            <a:srgbClr val="156F6D"/>
          </a:solidFill>
        </p:grpSpPr>
        <p:cxnSp>
          <p:nvCxnSpPr>
            <p:cNvPr id="21" name="直接连接符 20"/>
            <p:cNvCxnSpPr/>
            <p:nvPr/>
          </p:nvCxnSpPr>
          <p:spPr>
            <a:xfrm>
              <a:off x="4628353" y="1419622"/>
              <a:ext cx="0" cy="2736304"/>
            </a:xfrm>
            <a:prstGeom prst="line">
              <a:avLst/>
            </a:prstGeom>
            <a:grpFill/>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4600576" y="2164032"/>
              <a:ext cx="56353" cy="1301891"/>
            </a:xfrm>
            <a:prstGeom prst="rect">
              <a:avLst/>
            </a:prstGeom>
            <a:solidFill>
              <a:srgbClr val="1FB4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3200">
                <a:solidFill>
                  <a:prstClr val="white"/>
                </a:solidFill>
                <a:cs typeface="+mn-ea"/>
                <a:sym typeface="+mn-lt"/>
              </a:endParaRPr>
            </a:p>
          </p:txBody>
        </p:sp>
      </p:grpSp>
      <p:grpSp>
        <p:nvGrpSpPr>
          <p:cNvPr id="25" name="组合 24"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6197523" y="3991694"/>
            <a:ext cx="517445" cy="517445"/>
            <a:chOff x="6737059" y="4731090"/>
            <a:chExt cx="517445" cy="517445"/>
          </a:xfrm>
        </p:grpSpPr>
        <p:sp>
          <p:nvSpPr>
            <p:cNvPr id="26" name="椭圆 25"/>
            <p:cNvSpPr/>
            <p:nvPr/>
          </p:nvSpPr>
          <p:spPr>
            <a:xfrm>
              <a:off x="6737059" y="4731090"/>
              <a:ext cx="517445" cy="517445"/>
            </a:xfrm>
            <a:prstGeom prst="ellipse">
              <a:avLst/>
            </a:prstGeom>
            <a:solidFill>
              <a:srgbClr val="0379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3200">
                <a:solidFill>
                  <a:prstClr val="white"/>
                </a:solidFill>
                <a:cs typeface="+mn-ea"/>
                <a:sym typeface="+mn-lt"/>
              </a:endParaRPr>
            </a:p>
          </p:txBody>
        </p:sp>
        <p:sp>
          <p:nvSpPr>
            <p:cNvPr id="27" name="Freeform 41"/>
            <p:cNvSpPr>
              <a:spLocks noEditPoints="1"/>
            </p:cNvSpPr>
            <p:nvPr/>
          </p:nvSpPr>
          <p:spPr bwMode="auto">
            <a:xfrm>
              <a:off x="6818234" y="4810992"/>
              <a:ext cx="355094" cy="357640"/>
            </a:xfrm>
            <a:custGeom>
              <a:avLst/>
              <a:gdLst>
                <a:gd name="T0" fmla="*/ 186 w 199"/>
                <a:gd name="T1" fmla="*/ 80 h 200"/>
                <a:gd name="T2" fmla="*/ 170 w 199"/>
                <a:gd name="T3" fmla="*/ 80 h 200"/>
                <a:gd name="T4" fmla="*/ 163 w 199"/>
                <a:gd name="T5" fmla="*/ 64 h 200"/>
                <a:gd name="T6" fmla="*/ 175 w 199"/>
                <a:gd name="T7" fmla="*/ 52 h 200"/>
                <a:gd name="T8" fmla="*/ 175 w 199"/>
                <a:gd name="T9" fmla="*/ 33 h 200"/>
                <a:gd name="T10" fmla="*/ 165 w 199"/>
                <a:gd name="T11" fmla="*/ 24 h 200"/>
                <a:gd name="T12" fmla="*/ 146 w 199"/>
                <a:gd name="T13" fmla="*/ 24 h 200"/>
                <a:gd name="T14" fmla="*/ 135 w 199"/>
                <a:gd name="T15" fmla="*/ 36 h 200"/>
                <a:gd name="T16" fmla="*/ 120 w 199"/>
                <a:gd name="T17" fmla="*/ 30 h 200"/>
                <a:gd name="T18" fmla="*/ 120 w 199"/>
                <a:gd name="T19" fmla="*/ 13 h 200"/>
                <a:gd name="T20" fmla="*/ 106 w 199"/>
                <a:gd name="T21" fmla="*/ 0 h 200"/>
                <a:gd name="T22" fmla="*/ 93 w 199"/>
                <a:gd name="T23" fmla="*/ 0 h 200"/>
                <a:gd name="T24" fmla="*/ 80 w 199"/>
                <a:gd name="T25" fmla="*/ 13 h 200"/>
                <a:gd name="T26" fmla="*/ 80 w 199"/>
                <a:gd name="T27" fmla="*/ 30 h 200"/>
                <a:gd name="T28" fmla="*/ 64 w 199"/>
                <a:gd name="T29" fmla="*/ 36 h 200"/>
                <a:gd name="T30" fmla="*/ 52 w 199"/>
                <a:gd name="T31" fmla="*/ 24 h 200"/>
                <a:gd name="T32" fmla="*/ 33 w 199"/>
                <a:gd name="T33" fmla="*/ 24 h 200"/>
                <a:gd name="T34" fmla="*/ 24 w 199"/>
                <a:gd name="T35" fmla="*/ 33 h 200"/>
                <a:gd name="T36" fmla="*/ 24 w 199"/>
                <a:gd name="T37" fmla="*/ 52 h 200"/>
                <a:gd name="T38" fmla="*/ 36 w 199"/>
                <a:gd name="T39" fmla="*/ 64 h 200"/>
                <a:gd name="T40" fmla="*/ 29 w 199"/>
                <a:gd name="T41" fmla="*/ 80 h 200"/>
                <a:gd name="T42" fmla="*/ 13 w 199"/>
                <a:gd name="T43" fmla="*/ 80 h 200"/>
                <a:gd name="T44" fmla="*/ 0 w 199"/>
                <a:gd name="T45" fmla="*/ 93 h 200"/>
                <a:gd name="T46" fmla="*/ 0 w 199"/>
                <a:gd name="T47" fmla="*/ 107 h 200"/>
                <a:gd name="T48" fmla="*/ 13 w 199"/>
                <a:gd name="T49" fmla="*/ 120 h 200"/>
                <a:gd name="T50" fmla="*/ 29 w 199"/>
                <a:gd name="T51" fmla="*/ 120 h 200"/>
                <a:gd name="T52" fmla="*/ 35 w 199"/>
                <a:gd name="T53" fmla="*/ 135 h 200"/>
                <a:gd name="T54" fmla="*/ 24 w 199"/>
                <a:gd name="T55" fmla="*/ 147 h 200"/>
                <a:gd name="T56" fmla="*/ 24 w 199"/>
                <a:gd name="T57" fmla="*/ 166 h 200"/>
                <a:gd name="T58" fmla="*/ 33 w 199"/>
                <a:gd name="T59" fmla="*/ 175 h 200"/>
                <a:gd name="T60" fmla="*/ 52 w 199"/>
                <a:gd name="T61" fmla="*/ 175 h 200"/>
                <a:gd name="T62" fmla="*/ 63 w 199"/>
                <a:gd name="T63" fmla="*/ 163 h 200"/>
                <a:gd name="T64" fmla="*/ 80 w 199"/>
                <a:gd name="T65" fmla="*/ 170 h 200"/>
                <a:gd name="T66" fmla="*/ 80 w 199"/>
                <a:gd name="T67" fmla="*/ 186 h 200"/>
                <a:gd name="T68" fmla="*/ 93 w 199"/>
                <a:gd name="T69" fmla="*/ 200 h 200"/>
                <a:gd name="T70" fmla="*/ 106 w 199"/>
                <a:gd name="T71" fmla="*/ 200 h 200"/>
                <a:gd name="T72" fmla="*/ 120 w 199"/>
                <a:gd name="T73" fmla="*/ 186 h 200"/>
                <a:gd name="T74" fmla="*/ 120 w 199"/>
                <a:gd name="T75" fmla="*/ 170 h 200"/>
                <a:gd name="T76" fmla="*/ 135 w 199"/>
                <a:gd name="T77" fmla="*/ 164 h 200"/>
                <a:gd name="T78" fmla="*/ 146 w 199"/>
                <a:gd name="T79" fmla="*/ 175 h 200"/>
                <a:gd name="T80" fmla="*/ 165 w 199"/>
                <a:gd name="T81" fmla="*/ 175 h 200"/>
                <a:gd name="T82" fmla="*/ 175 w 199"/>
                <a:gd name="T83" fmla="*/ 166 h 200"/>
                <a:gd name="T84" fmla="*/ 175 w 199"/>
                <a:gd name="T85" fmla="*/ 147 h 200"/>
                <a:gd name="T86" fmla="*/ 163 w 199"/>
                <a:gd name="T87" fmla="*/ 135 h 200"/>
                <a:gd name="T88" fmla="*/ 170 w 199"/>
                <a:gd name="T89" fmla="*/ 120 h 200"/>
                <a:gd name="T90" fmla="*/ 186 w 199"/>
                <a:gd name="T91" fmla="*/ 120 h 200"/>
                <a:gd name="T92" fmla="*/ 199 w 199"/>
                <a:gd name="T93" fmla="*/ 107 h 200"/>
                <a:gd name="T94" fmla="*/ 199 w 199"/>
                <a:gd name="T95" fmla="*/ 93 h 200"/>
                <a:gd name="T96" fmla="*/ 186 w 199"/>
                <a:gd name="T97" fmla="*/ 80 h 200"/>
                <a:gd name="T98" fmla="*/ 100 w 199"/>
                <a:gd name="T99" fmla="*/ 140 h 200"/>
                <a:gd name="T100" fmla="*/ 60 w 199"/>
                <a:gd name="T101" fmla="*/ 100 h 200"/>
                <a:gd name="T102" fmla="*/ 100 w 199"/>
                <a:gd name="T103" fmla="*/ 60 h 200"/>
                <a:gd name="T104" fmla="*/ 139 w 199"/>
                <a:gd name="T105" fmla="*/ 100 h 200"/>
                <a:gd name="T106" fmla="*/ 100 w 199"/>
                <a:gd name="T107" fmla="*/ 140 h 200"/>
                <a:gd name="T108" fmla="*/ 100 w 199"/>
                <a:gd name="T109" fmla="*/ 80 h 200"/>
                <a:gd name="T110" fmla="*/ 80 w 199"/>
                <a:gd name="T111" fmla="*/ 100 h 200"/>
                <a:gd name="T112" fmla="*/ 100 w 199"/>
                <a:gd name="T113" fmla="*/ 120 h 200"/>
                <a:gd name="T114" fmla="*/ 120 w 199"/>
                <a:gd name="T115" fmla="*/ 100 h 200"/>
                <a:gd name="T116" fmla="*/ 100 w 199"/>
                <a:gd name="T117" fmla="*/ 8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9" h="200">
                  <a:moveTo>
                    <a:pt x="186" y="80"/>
                  </a:moveTo>
                  <a:cubicBezTo>
                    <a:pt x="170" y="80"/>
                    <a:pt x="170" y="80"/>
                    <a:pt x="170" y="80"/>
                  </a:cubicBezTo>
                  <a:cubicBezTo>
                    <a:pt x="168" y="74"/>
                    <a:pt x="166" y="69"/>
                    <a:pt x="163" y="64"/>
                  </a:cubicBezTo>
                  <a:cubicBezTo>
                    <a:pt x="175" y="52"/>
                    <a:pt x="175" y="52"/>
                    <a:pt x="175" y="52"/>
                  </a:cubicBezTo>
                  <a:cubicBezTo>
                    <a:pt x="180" y="47"/>
                    <a:pt x="180" y="38"/>
                    <a:pt x="175" y="33"/>
                  </a:cubicBezTo>
                  <a:cubicBezTo>
                    <a:pt x="165" y="24"/>
                    <a:pt x="165" y="24"/>
                    <a:pt x="165" y="24"/>
                  </a:cubicBezTo>
                  <a:cubicBezTo>
                    <a:pt x="160" y="19"/>
                    <a:pt x="152" y="19"/>
                    <a:pt x="146" y="24"/>
                  </a:cubicBezTo>
                  <a:cubicBezTo>
                    <a:pt x="135" y="36"/>
                    <a:pt x="135" y="36"/>
                    <a:pt x="135" y="36"/>
                  </a:cubicBezTo>
                  <a:cubicBezTo>
                    <a:pt x="130" y="33"/>
                    <a:pt x="125" y="31"/>
                    <a:pt x="120" y="30"/>
                  </a:cubicBezTo>
                  <a:cubicBezTo>
                    <a:pt x="120" y="13"/>
                    <a:pt x="120" y="13"/>
                    <a:pt x="120" y="13"/>
                  </a:cubicBezTo>
                  <a:cubicBezTo>
                    <a:pt x="120" y="6"/>
                    <a:pt x="114" y="0"/>
                    <a:pt x="106" y="0"/>
                  </a:cubicBezTo>
                  <a:cubicBezTo>
                    <a:pt x="93" y="0"/>
                    <a:pt x="93" y="0"/>
                    <a:pt x="93" y="0"/>
                  </a:cubicBezTo>
                  <a:cubicBezTo>
                    <a:pt x="86" y="0"/>
                    <a:pt x="80" y="6"/>
                    <a:pt x="80" y="13"/>
                  </a:cubicBezTo>
                  <a:cubicBezTo>
                    <a:pt x="80" y="30"/>
                    <a:pt x="80" y="30"/>
                    <a:pt x="80" y="30"/>
                  </a:cubicBezTo>
                  <a:cubicBezTo>
                    <a:pt x="74" y="31"/>
                    <a:pt x="69" y="33"/>
                    <a:pt x="64" y="36"/>
                  </a:cubicBezTo>
                  <a:cubicBezTo>
                    <a:pt x="52" y="24"/>
                    <a:pt x="52" y="24"/>
                    <a:pt x="52" y="24"/>
                  </a:cubicBezTo>
                  <a:cubicBezTo>
                    <a:pt x="47" y="19"/>
                    <a:pt x="38" y="19"/>
                    <a:pt x="33" y="24"/>
                  </a:cubicBezTo>
                  <a:cubicBezTo>
                    <a:pt x="24" y="33"/>
                    <a:pt x="24" y="33"/>
                    <a:pt x="24" y="33"/>
                  </a:cubicBezTo>
                  <a:cubicBezTo>
                    <a:pt x="18" y="38"/>
                    <a:pt x="18" y="47"/>
                    <a:pt x="24" y="52"/>
                  </a:cubicBezTo>
                  <a:cubicBezTo>
                    <a:pt x="36" y="64"/>
                    <a:pt x="36" y="64"/>
                    <a:pt x="36" y="64"/>
                  </a:cubicBezTo>
                  <a:cubicBezTo>
                    <a:pt x="33" y="69"/>
                    <a:pt x="31" y="74"/>
                    <a:pt x="29" y="80"/>
                  </a:cubicBezTo>
                  <a:cubicBezTo>
                    <a:pt x="13" y="80"/>
                    <a:pt x="13" y="80"/>
                    <a:pt x="13" y="80"/>
                  </a:cubicBezTo>
                  <a:cubicBezTo>
                    <a:pt x="6" y="80"/>
                    <a:pt x="0" y="86"/>
                    <a:pt x="0" y="93"/>
                  </a:cubicBezTo>
                  <a:cubicBezTo>
                    <a:pt x="0" y="107"/>
                    <a:pt x="0" y="107"/>
                    <a:pt x="0" y="107"/>
                  </a:cubicBezTo>
                  <a:cubicBezTo>
                    <a:pt x="0" y="114"/>
                    <a:pt x="6" y="120"/>
                    <a:pt x="13" y="120"/>
                  </a:cubicBezTo>
                  <a:cubicBezTo>
                    <a:pt x="29" y="120"/>
                    <a:pt x="29" y="120"/>
                    <a:pt x="29" y="120"/>
                  </a:cubicBezTo>
                  <a:cubicBezTo>
                    <a:pt x="31" y="125"/>
                    <a:pt x="33" y="130"/>
                    <a:pt x="35" y="135"/>
                  </a:cubicBezTo>
                  <a:cubicBezTo>
                    <a:pt x="24" y="147"/>
                    <a:pt x="24" y="147"/>
                    <a:pt x="24" y="147"/>
                  </a:cubicBezTo>
                  <a:cubicBezTo>
                    <a:pt x="18" y="152"/>
                    <a:pt x="18" y="160"/>
                    <a:pt x="24" y="166"/>
                  </a:cubicBezTo>
                  <a:cubicBezTo>
                    <a:pt x="33" y="175"/>
                    <a:pt x="33" y="175"/>
                    <a:pt x="33" y="175"/>
                  </a:cubicBezTo>
                  <a:cubicBezTo>
                    <a:pt x="38" y="180"/>
                    <a:pt x="47" y="180"/>
                    <a:pt x="52" y="175"/>
                  </a:cubicBezTo>
                  <a:cubicBezTo>
                    <a:pt x="63" y="163"/>
                    <a:pt x="63" y="163"/>
                    <a:pt x="63" y="163"/>
                  </a:cubicBezTo>
                  <a:cubicBezTo>
                    <a:pt x="69" y="166"/>
                    <a:pt x="74" y="169"/>
                    <a:pt x="80" y="170"/>
                  </a:cubicBezTo>
                  <a:cubicBezTo>
                    <a:pt x="80" y="186"/>
                    <a:pt x="80" y="186"/>
                    <a:pt x="80" y="186"/>
                  </a:cubicBezTo>
                  <a:cubicBezTo>
                    <a:pt x="80" y="194"/>
                    <a:pt x="86" y="200"/>
                    <a:pt x="93" y="200"/>
                  </a:cubicBezTo>
                  <a:cubicBezTo>
                    <a:pt x="106" y="200"/>
                    <a:pt x="106" y="200"/>
                    <a:pt x="106" y="200"/>
                  </a:cubicBezTo>
                  <a:cubicBezTo>
                    <a:pt x="114" y="200"/>
                    <a:pt x="120" y="194"/>
                    <a:pt x="120" y="186"/>
                  </a:cubicBezTo>
                  <a:cubicBezTo>
                    <a:pt x="120" y="170"/>
                    <a:pt x="120" y="170"/>
                    <a:pt x="120" y="170"/>
                  </a:cubicBezTo>
                  <a:cubicBezTo>
                    <a:pt x="125" y="169"/>
                    <a:pt x="130" y="166"/>
                    <a:pt x="135" y="164"/>
                  </a:cubicBezTo>
                  <a:cubicBezTo>
                    <a:pt x="146" y="175"/>
                    <a:pt x="146" y="175"/>
                    <a:pt x="146" y="175"/>
                  </a:cubicBezTo>
                  <a:cubicBezTo>
                    <a:pt x="152" y="180"/>
                    <a:pt x="160" y="180"/>
                    <a:pt x="165" y="175"/>
                  </a:cubicBezTo>
                  <a:cubicBezTo>
                    <a:pt x="175" y="166"/>
                    <a:pt x="175" y="166"/>
                    <a:pt x="175" y="166"/>
                  </a:cubicBezTo>
                  <a:cubicBezTo>
                    <a:pt x="180" y="160"/>
                    <a:pt x="180" y="152"/>
                    <a:pt x="175" y="147"/>
                  </a:cubicBezTo>
                  <a:cubicBezTo>
                    <a:pt x="163" y="135"/>
                    <a:pt x="163" y="135"/>
                    <a:pt x="163" y="135"/>
                  </a:cubicBezTo>
                  <a:cubicBezTo>
                    <a:pt x="166" y="131"/>
                    <a:pt x="168" y="125"/>
                    <a:pt x="170" y="120"/>
                  </a:cubicBezTo>
                  <a:cubicBezTo>
                    <a:pt x="186" y="120"/>
                    <a:pt x="186" y="120"/>
                    <a:pt x="186" y="120"/>
                  </a:cubicBezTo>
                  <a:cubicBezTo>
                    <a:pt x="193" y="120"/>
                    <a:pt x="199" y="114"/>
                    <a:pt x="199" y="107"/>
                  </a:cubicBezTo>
                  <a:cubicBezTo>
                    <a:pt x="199" y="93"/>
                    <a:pt x="199" y="93"/>
                    <a:pt x="199" y="93"/>
                  </a:cubicBezTo>
                  <a:cubicBezTo>
                    <a:pt x="199" y="86"/>
                    <a:pt x="193" y="80"/>
                    <a:pt x="186" y="80"/>
                  </a:cubicBezTo>
                  <a:close/>
                  <a:moveTo>
                    <a:pt x="100" y="140"/>
                  </a:moveTo>
                  <a:cubicBezTo>
                    <a:pt x="78" y="140"/>
                    <a:pt x="60" y="122"/>
                    <a:pt x="60" y="100"/>
                  </a:cubicBezTo>
                  <a:cubicBezTo>
                    <a:pt x="60" y="78"/>
                    <a:pt x="78" y="60"/>
                    <a:pt x="100" y="60"/>
                  </a:cubicBezTo>
                  <a:cubicBezTo>
                    <a:pt x="122" y="60"/>
                    <a:pt x="139" y="78"/>
                    <a:pt x="139" y="100"/>
                  </a:cubicBezTo>
                  <a:cubicBezTo>
                    <a:pt x="139" y="122"/>
                    <a:pt x="122" y="140"/>
                    <a:pt x="100" y="140"/>
                  </a:cubicBezTo>
                  <a:close/>
                  <a:moveTo>
                    <a:pt x="100" y="80"/>
                  </a:moveTo>
                  <a:cubicBezTo>
                    <a:pt x="89" y="80"/>
                    <a:pt x="80" y="89"/>
                    <a:pt x="80" y="100"/>
                  </a:cubicBezTo>
                  <a:cubicBezTo>
                    <a:pt x="80" y="111"/>
                    <a:pt x="89" y="120"/>
                    <a:pt x="100" y="120"/>
                  </a:cubicBezTo>
                  <a:cubicBezTo>
                    <a:pt x="111" y="120"/>
                    <a:pt x="120" y="111"/>
                    <a:pt x="120" y="100"/>
                  </a:cubicBezTo>
                  <a:cubicBezTo>
                    <a:pt x="120" y="89"/>
                    <a:pt x="111" y="80"/>
                    <a:pt x="100" y="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609585">
                <a:defRPr/>
              </a:pPr>
              <a:endParaRPr lang="zh-CN" altLang="en-US" sz="2400" kern="0" dirty="0">
                <a:solidFill>
                  <a:srgbClr val="FFFFFF"/>
                </a:solidFill>
                <a:cs typeface="+mn-ea"/>
                <a:sym typeface="+mn-lt"/>
              </a:endParaRPr>
            </a:p>
          </p:txBody>
        </p:sp>
      </p:grpSp>
      <p:grpSp>
        <p:nvGrpSpPr>
          <p:cNvPr id="28" name="组合 27"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6192833" y="1244625"/>
            <a:ext cx="517445" cy="517445"/>
            <a:chOff x="6737059" y="4731090"/>
            <a:chExt cx="517445" cy="517445"/>
          </a:xfrm>
        </p:grpSpPr>
        <p:sp>
          <p:nvSpPr>
            <p:cNvPr id="29" name="椭圆 28"/>
            <p:cNvSpPr/>
            <p:nvPr/>
          </p:nvSpPr>
          <p:spPr>
            <a:xfrm>
              <a:off x="6737059" y="4731090"/>
              <a:ext cx="517445" cy="517445"/>
            </a:xfrm>
            <a:prstGeom prst="ellipse">
              <a:avLst/>
            </a:prstGeom>
            <a:solidFill>
              <a:srgbClr val="1FB4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3200">
                <a:solidFill>
                  <a:prstClr val="white"/>
                </a:solidFill>
                <a:cs typeface="+mn-ea"/>
                <a:sym typeface="+mn-lt"/>
              </a:endParaRPr>
            </a:p>
          </p:txBody>
        </p:sp>
        <p:sp>
          <p:nvSpPr>
            <p:cNvPr id="30" name="Freeform 41"/>
            <p:cNvSpPr>
              <a:spLocks noEditPoints="1"/>
            </p:cNvSpPr>
            <p:nvPr/>
          </p:nvSpPr>
          <p:spPr bwMode="auto">
            <a:xfrm>
              <a:off x="6818234" y="4810992"/>
              <a:ext cx="355094" cy="357640"/>
            </a:xfrm>
            <a:custGeom>
              <a:avLst/>
              <a:gdLst>
                <a:gd name="T0" fmla="*/ 186 w 199"/>
                <a:gd name="T1" fmla="*/ 80 h 200"/>
                <a:gd name="T2" fmla="*/ 170 w 199"/>
                <a:gd name="T3" fmla="*/ 80 h 200"/>
                <a:gd name="T4" fmla="*/ 163 w 199"/>
                <a:gd name="T5" fmla="*/ 64 h 200"/>
                <a:gd name="T6" fmla="*/ 175 w 199"/>
                <a:gd name="T7" fmla="*/ 52 h 200"/>
                <a:gd name="T8" fmla="*/ 175 w 199"/>
                <a:gd name="T9" fmla="*/ 33 h 200"/>
                <a:gd name="T10" fmla="*/ 165 w 199"/>
                <a:gd name="T11" fmla="*/ 24 h 200"/>
                <a:gd name="T12" fmla="*/ 146 w 199"/>
                <a:gd name="T13" fmla="*/ 24 h 200"/>
                <a:gd name="T14" fmla="*/ 135 w 199"/>
                <a:gd name="T15" fmla="*/ 36 h 200"/>
                <a:gd name="T16" fmla="*/ 120 w 199"/>
                <a:gd name="T17" fmla="*/ 30 h 200"/>
                <a:gd name="T18" fmla="*/ 120 w 199"/>
                <a:gd name="T19" fmla="*/ 13 h 200"/>
                <a:gd name="T20" fmla="*/ 106 w 199"/>
                <a:gd name="T21" fmla="*/ 0 h 200"/>
                <a:gd name="T22" fmla="*/ 93 w 199"/>
                <a:gd name="T23" fmla="*/ 0 h 200"/>
                <a:gd name="T24" fmla="*/ 80 w 199"/>
                <a:gd name="T25" fmla="*/ 13 h 200"/>
                <a:gd name="T26" fmla="*/ 80 w 199"/>
                <a:gd name="T27" fmla="*/ 30 h 200"/>
                <a:gd name="T28" fmla="*/ 64 w 199"/>
                <a:gd name="T29" fmla="*/ 36 h 200"/>
                <a:gd name="T30" fmla="*/ 52 w 199"/>
                <a:gd name="T31" fmla="*/ 24 h 200"/>
                <a:gd name="T32" fmla="*/ 33 w 199"/>
                <a:gd name="T33" fmla="*/ 24 h 200"/>
                <a:gd name="T34" fmla="*/ 24 w 199"/>
                <a:gd name="T35" fmla="*/ 33 h 200"/>
                <a:gd name="T36" fmla="*/ 24 w 199"/>
                <a:gd name="T37" fmla="*/ 52 h 200"/>
                <a:gd name="T38" fmla="*/ 36 w 199"/>
                <a:gd name="T39" fmla="*/ 64 h 200"/>
                <a:gd name="T40" fmla="*/ 29 w 199"/>
                <a:gd name="T41" fmla="*/ 80 h 200"/>
                <a:gd name="T42" fmla="*/ 13 w 199"/>
                <a:gd name="T43" fmla="*/ 80 h 200"/>
                <a:gd name="T44" fmla="*/ 0 w 199"/>
                <a:gd name="T45" fmla="*/ 93 h 200"/>
                <a:gd name="T46" fmla="*/ 0 w 199"/>
                <a:gd name="T47" fmla="*/ 107 h 200"/>
                <a:gd name="T48" fmla="*/ 13 w 199"/>
                <a:gd name="T49" fmla="*/ 120 h 200"/>
                <a:gd name="T50" fmla="*/ 29 w 199"/>
                <a:gd name="T51" fmla="*/ 120 h 200"/>
                <a:gd name="T52" fmla="*/ 35 w 199"/>
                <a:gd name="T53" fmla="*/ 135 h 200"/>
                <a:gd name="T54" fmla="*/ 24 w 199"/>
                <a:gd name="T55" fmla="*/ 147 h 200"/>
                <a:gd name="T56" fmla="*/ 24 w 199"/>
                <a:gd name="T57" fmla="*/ 166 h 200"/>
                <a:gd name="T58" fmla="*/ 33 w 199"/>
                <a:gd name="T59" fmla="*/ 175 h 200"/>
                <a:gd name="T60" fmla="*/ 52 w 199"/>
                <a:gd name="T61" fmla="*/ 175 h 200"/>
                <a:gd name="T62" fmla="*/ 63 w 199"/>
                <a:gd name="T63" fmla="*/ 163 h 200"/>
                <a:gd name="T64" fmla="*/ 80 w 199"/>
                <a:gd name="T65" fmla="*/ 170 h 200"/>
                <a:gd name="T66" fmla="*/ 80 w 199"/>
                <a:gd name="T67" fmla="*/ 186 h 200"/>
                <a:gd name="T68" fmla="*/ 93 w 199"/>
                <a:gd name="T69" fmla="*/ 200 h 200"/>
                <a:gd name="T70" fmla="*/ 106 w 199"/>
                <a:gd name="T71" fmla="*/ 200 h 200"/>
                <a:gd name="T72" fmla="*/ 120 w 199"/>
                <a:gd name="T73" fmla="*/ 186 h 200"/>
                <a:gd name="T74" fmla="*/ 120 w 199"/>
                <a:gd name="T75" fmla="*/ 170 h 200"/>
                <a:gd name="T76" fmla="*/ 135 w 199"/>
                <a:gd name="T77" fmla="*/ 164 h 200"/>
                <a:gd name="T78" fmla="*/ 146 w 199"/>
                <a:gd name="T79" fmla="*/ 175 h 200"/>
                <a:gd name="T80" fmla="*/ 165 w 199"/>
                <a:gd name="T81" fmla="*/ 175 h 200"/>
                <a:gd name="T82" fmla="*/ 175 w 199"/>
                <a:gd name="T83" fmla="*/ 166 h 200"/>
                <a:gd name="T84" fmla="*/ 175 w 199"/>
                <a:gd name="T85" fmla="*/ 147 h 200"/>
                <a:gd name="T86" fmla="*/ 163 w 199"/>
                <a:gd name="T87" fmla="*/ 135 h 200"/>
                <a:gd name="T88" fmla="*/ 170 w 199"/>
                <a:gd name="T89" fmla="*/ 120 h 200"/>
                <a:gd name="T90" fmla="*/ 186 w 199"/>
                <a:gd name="T91" fmla="*/ 120 h 200"/>
                <a:gd name="T92" fmla="*/ 199 w 199"/>
                <a:gd name="T93" fmla="*/ 107 h 200"/>
                <a:gd name="T94" fmla="*/ 199 w 199"/>
                <a:gd name="T95" fmla="*/ 93 h 200"/>
                <a:gd name="T96" fmla="*/ 186 w 199"/>
                <a:gd name="T97" fmla="*/ 80 h 200"/>
                <a:gd name="T98" fmla="*/ 100 w 199"/>
                <a:gd name="T99" fmla="*/ 140 h 200"/>
                <a:gd name="T100" fmla="*/ 60 w 199"/>
                <a:gd name="T101" fmla="*/ 100 h 200"/>
                <a:gd name="T102" fmla="*/ 100 w 199"/>
                <a:gd name="T103" fmla="*/ 60 h 200"/>
                <a:gd name="T104" fmla="*/ 139 w 199"/>
                <a:gd name="T105" fmla="*/ 100 h 200"/>
                <a:gd name="T106" fmla="*/ 100 w 199"/>
                <a:gd name="T107" fmla="*/ 140 h 200"/>
                <a:gd name="T108" fmla="*/ 100 w 199"/>
                <a:gd name="T109" fmla="*/ 80 h 200"/>
                <a:gd name="T110" fmla="*/ 80 w 199"/>
                <a:gd name="T111" fmla="*/ 100 h 200"/>
                <a:gd name="T112" fmla="*/ 100 w 199"/>
                <a:gd name="T113" fmla="*/ 120 h 200"/>
                <a:gd name="T114" fmla="*/ 120 w 199"/>
                <a:gd name="T115" fmla="*/ 100 h 200"/>
                <a:gd name="T116" fmla="*/ 100 w 199"/>
                <a:gd name="T117" fmla="*/ 8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9" h="200">
                  <a:moveTo>
                    <a:pt x="186" y="80"/>
                  </a:moveTo>
                  <a:cubicBezTo>
                    <a:pt x="170" y="80"/>
                    <a:pt x="170" y="80"/>
                    <a:pt x="170" y="80"/>
                  </a:cubicBezTo>
                  <a:cubicBezTo>
                    <a:pt x="168" y="74"/>
                    <a:pt x="166" y="69"/>
                    <a:pt x="163" y="64"/>
                  </a:cubicBezTo>
                  <a:cubicBezTo>
                    <a:pt x="175" y="52"/>
                    <a:pt x="175" y="52"/>
                    <a:pt x="175" y="52"/>
                  </a:cubicBezTo>
                  <a:cubicBezTo>
                    <a:pt x="180" y="47"/>
                    <a:pt x="180" y="38"/>
                    <a:pt x="175" y="33"/>
                  </a:cubicBezTo>
                  <a:cubicBezTo>
                    <a:pt x="165" y="24"/>
                    <a:pt x="165" y="24"/>
                    <a:pt x="165" y="24"/>
                  </a:cubicBezTo>
                  <a:cubicBezTo>
                    <a:pt x="160" y="19"/>
                    <a:pt x="152" y="19"/>
                    <a:pt x="146" y="24"/>
                  </a:cubicBezTo>
                  <a:cubicBezTo>
                    <a:pt x="135" y="36"/>
                    <a:pt x="135" y="36"/>
                    <a:pt x="135" y="36"/>
                  </a:cubicBezTo>
                  <a:cubicBezTo>
                    <a:pt x="130" y="33"/>
                    <a:pt x="125" y="31"/>
                    <a:pt x="120" y="30"/>
                  </a:cubicBezTo>
                  <a:cubicBezTo>
                    <a:pt x="120" y="13"/>
                    <a:pt x="120" y="13"/>
                    <a:pt x="120" y="13"/>
                  </a:cubicBezTo>
                  <a:cubicBezTo>
                    <a:pt x="120" y="6"/>
                    <a:pt x="114" y="0"/>
                    <a:pt x="106" y="0"/>
                  </a:cubicBezTo>
                  <a:cubicBezTo>
                    <a:pt x="93" y="0"/>
                    <a:pt x="93" y="0"/>
                    <a:pt x="93" y="0"/>
                  </a:cubicBezTo>
                  <a:cubicBezTo>
                    <a:pt x="86" y="0"/>
                    <a:pt x="80" y="6"/>
                    <a:pt x="80" y="13"/>
                  </a:cubicBezTo>
                  <a:cubicBezTo>
                    <a:pt x="80" y="30"/>
                    <a:pt x="80" y="30"/>
                    <a:pt x="80" y="30"/>
                  </a:cubicBezTo>
                  <a:cubicBezTo>
                    <a:pt x="74" y="31"/>
                    <a:pt x="69" y="33"/>
                    <a:pt x="64" y="36"/>
                  </a:cubicBezTo>
                  <a:cubicBezTo>
                    <a:pt x="52" y="24"/>
                    <a:pt x="52" y="24"/>
                    <a:pt x="52" y="24"/>
                  </a:cubicBezTo>
                  <a:cubicBezTo>
                    <a:pt x="47" y="19"/>
                    <a:pt x="38" y="19"/>
                    <a:pt x="33" y="24"/>
                  </a:cubicBezTo>
                  <a:cubicBezTo>
                    <a:pt x="24" y="33"/>
                    <a:pt x="24" y="33"/>
                    <a:pt x="24" y="33"/>
                  </a:cubicBezTo>
                  <a:cubicBezTo>
                    <a:pt x="18" y="38"/>
                    <a:pt x="18" y="47"/>
                    <a:pt x="24" y="52"/>
                  </a:cubicBezTo>
                  <a:cubicBezTo>
                    <a:pt x="36" y="64"/>
                    <a:pt x="36" y="64"/>
                    <a:pt x="36" y="64"/>
                  </a:cubicBezTo>
                  <a:cubicBezTo>
                    <a:pt x="33" y="69"/>
                    <a:pt x="31" y="74"/>
                    <a:pt x="29" y="80"/>
                  </a:cubicBezTo>
                  <a:cubicBezTo>
                    <a:pt x="13" y="80"/>
                    <a:pt x="13" y="80"/>
                    <a:pt x="13" y="80"/>
                  </a:cubicBezTo>
                  <a:cubicBezTo>
                    <a:pt x="6" y="80"/>
                    <a:pt x="0" y="86"/>
                    <a:pt x="0" y="93"/>
                  </a:cubicBezTo>
                  <a:cubicBezTo>
                    <a:pt x="0" y="107"/>
                    <a:pt x="0" y="107"/>
                    <a:pt x="0" y="107"/>
                  </a:cubicBezTo>
                  <a:cubicBezTo>
                    <a:pt x="0" y="114"/>
                    <a:pt x="6" y="120"/>
                    <a:pt x="13" y="120"/>
                  </a:cubicBezTo>
                  <a:cubicBezTo>
                    <a:pt x="29" y="120"/>
                    <a:pt x="29" y="120"/>
                    <a:pt x="29" y="120"/>
                  </a:cubicBezTo>
                  <a:cubicBezTo>
                    <a:pt x="31" y="125"/>
                    <a:pt x="33" y="130"/>
                    <a:pt x="35" y="135"/>
                  </a:cubicBezTo>
                  <a:cubicBezTo>
                    <a:pt x="24" y="147"/>
                    <a:pt x="24" y="147"/>
                    <a:pt x="24" y="147"/>
                  </a:cubicBezTo>
                  <a:cubicBezTo>
                    <a:pt x="18" y="152"/>
                    <a:pt x="18" y="160"/>
                    <a:pt x="24" y="166"/>
                  </a:cubicBezTo>
                  <a:cubicBezTo>
                    <a:pt x="33" y="175"/>
                    <a:pt x="33" y="175"/>
                    <a:pt x="33" y="175"/>
                  </a:cubicBezTo>
                  <a:cubicBezTo>
                    <a:pt x="38" y="180"/>
                    <a:pt x="47" y="180"/>
                    <a:pt x="52" y="175"/>
                  </a:cubicBezTo>
                  <a:cubicBezTo>
                    <a:pt x="63" y="163"/>
                    <a:pt x="63" y="163"/>
                    <a:pt x="63" y="163"/>
                  </a:cubicBezTo>
                  <a:cubicBezTo>
                    <a:pt x="69" y="166"/>
                    <a:pt x="74" y="169"/>
                    <a:pt x="80" y="170"/>
                  </a:cubicBezTo>
                  <a:cubicBezTo>
                    <a:pt x="80" y="186"/>
                    <a:pt x="80" y="186"/>
                    <a:pt x="80" y="186"/>
                  </a:cubicBezTo>
                  <a:cubicBezTo>
                    <a:pt x="80" y="194"/>
                    <a:pt x="86" y="200"/>
                    <a:pt x="93" y="200"/>
                  </a:cubicBezTo>
                  <a:cubicBezTo>
                    <a:pt x="106" y="200"/>
                    <a:pt x="106" y="200"/>
                    <a:pt x="106" y="200"/>
                  </a:cubicBezTo>
                  <a:cubicBezTo>
                    <a:pt x="114" y="200"/>
                    <a:pt x="120" y="194"/>
                    <a:pt x="120" y="186"/>
                  </a:cubicBezTo>
                  <a:cubicBezTo>
                    <a:pt x="120" y="170"/>
                    <a:pt x="120" y="170"/>
                    <a:pt x="120" y="170"/>
                  </a:cubicBezTo>
                  <a:cubicBezTo>
                    <a:pt x="125" y="169"/>
                    <a:pt x="130" y="166"/>
                    <a:pt x="135" y="164"/>
                  </a:cubicBezTo>
                  <a:cubicBezTo>
                    <a:pt x="146" y="175"/>
                    <a:pt x="146" y="175"/>
                    <a:pt x="146" y="175"/>
                  </a:cubicBezTo>
                  <a:cubicBezTo>
                    <a:pt x="152" y="180"/>
                    <a:pt x="160" y="180"/>
                    <a:pt x="165" y="175"/>
                  </a:cubicBezTo>
                  <a:cubicBezTo>
                    <a:pt x="175" y="166"/>
                    <a:pt x="175" y="166"/>
                    <a:pt x="175" y="166"/>
                  </a:cubicBezTo>
                  <a:cubicBezTo>
                    <a:pt x="180" y="160"/>
                    <a:pt x="180" y="152"/>
                    <a:pt x="175" y="147"/>
                  </a:cubicBezTo>
                  <a:cubicBezTo>
                    <a:pt x="163" y="135"/>
                    <a:pt x="163" y="135"/>
                    <a:pt x="163" y="135"/>
                  </a:cubicBezTo>
                  <a:cubicBezTo>
                    <a:pt x="166" y="131"/>
                    <a:pt x="168" y="125"/>
                    <a:pt x="170" y="120"/>
                  </a:cubicBezTo>
                  <a:cubicBezTo>
                    <a:pt x="186" y="120"/>
                    <a:pt x="186" y="120"/>
                    <a:pt x="186" y="120"/>
                  </a:cubicBezTo>
                  <a:cubicBezTo>
                    <a:pt x="193" y="120"/>
                    <a:pt x="199" y="114"/>
                    <a:pt x="199" y="107"/>
                  </a:cubicBezTo>
                  <a:cubicBezTo>
                    <a:pt x="199" y="93"/>
                    <a:pt x="199" y="93"/>
                    <a:pt x="199" y="93"/>
                  </a:cubicBezTo>
                  <a:cubicBezTo>
                    <a:pt x="199" y="86"/>
                    <a:pt x="193" y="80"/>
                    <a:pt x="186" y="80"/>
                  </a:cubicBezTo>
                  <a:close/>
                  <a:moveTo>
                    <a:pt x="100" y="140"/>
                  </a:moveTo>
                  <a:cubicBezTo>
                    <a:pt x="78" y="140"/>
                    <a:pt x="60" y="122"/>
                    <a:pt x="60" y="100"/>
                  </a:cubicBezTo>
                  <a:cubicBezTo>
                    <a:pt x="60" y="78"/>
                    <a:pt x="78" y="60"/>
                    <a:pt x="100" y="60"/>
                  </a:cubicBezTo>
                  <a:cubicBezTo>
                    <a:pt x="122" y="60"/>
                    <a:pt x="139" y="78"/>
                    <a:pt x="139" y="100"/>
                  </a:cubicBezTo>
                  <a:cubicBezTo>
                    <a:pt x="139" y="122"/>
                    <a:pt x="122" y="140"/>
                    <a:pt x="100" y="140"/>
                  </a:cubicBezTo>
                  <a:close/>
                  <a:moveTo>
                    <a:pt x="100" y="80"/>
                  </a:moveTo>
                  <a:cubicBezTo>
                    <a:pt x="89" y="80"/>
                    <a:pt x="80" y="89"/>
                    <a:pt x="80" y="100"/>
                  </a:cubicBezTo>
                  <a:cubicBezTo>
                    <a:pt x="80" y="111"/>
                    <a:pt x="89" y="120"/>
                    <a:pt x="100" y="120"/>
                  </a:cubicBezTo>
                  <a:cubicBezTo>
                    <a:pt x="111" y="120"/>
                    <a:pt x="120" y="111"/>
                    <a:pt x="120" y="100"/>
                  </a:cubicBezTo>
                  <a:cubicBezTo>
                    <a:pt x="120" y="89"/>
                    <a:pt x="111" y="80"/>
                    <a:pt x="100" y="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609585">
                <a:defRPr/>
              </a:pPr>
              <a:endParaRPr lang="zh-CN" altLang="en-US" sz="2400" kern="0" dirty="0">
                <a:solidFill>
                  <a:srgbClr val="FFFFFF"/>
                </a:solidFill>
                <a:cs typeface="+mn-ea"/>
                <a:sym typeface="+mn-lt"/>
              </a:endParaRPr>
            </a:p>
          </p:txBody>
        </p:sp>
      </p:grpSp>
      <p:grpSp>
        <p:nvGrpSpPr>
          <p:cNvPr id="31" name="组合 3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6192833" y="2573141"/>
            <a:ext cx="517445" cy="517445"/>
            <a:chOff x="6737059" y="3386940"/>
            <a:chExt cx="517445" cy="517445"/>
          </a:xfrm>
        </p:grpSpPr>
        <p:sp>
          <p:nvSpPr>
            <p:cNvPr id="32" name="椭圆 31"/>
            <p:cNvSpPr/>
            <p:nvPr/>
          </p:nvSpPr>
          <p:spPr>
            <a:xfrm>
              <a:off x="6737059" y="3386940"/>
              <a:ext cx="517445" cy="517445"/>
            </a:xfrm>
            <a:prstGeom prst="ellipse">
              <a:avLst/>
            </a:prstGeom>
            <a:solidFill>
              <a:srgbClr val="EF53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3200">
                <a:solidFill>
                  <a:prstClr val="white"/>
                </a:solidFill>
                <a:cs typeface="+mn-ea"/>
                <a:sym typeface="+mn-lt"/>
              </a:endParaRPr>
            </a:p>
          </p:txBody>
        </p:sp>
        <p:sp>
          <p:nvSpPr>
            <p:cNvPr id="33" name="Freeform 41"/>
            <p:cNvSpPr>
              <a:spLocks noEditPoints="1"/>
            </p:cNvSpPr>
            <p:nvPr/>
          </p:nvSpPr>
          <p:spPr bwMode="auto">
            <a:xfrm>
              <a:off x="6818234" y="3466842"/>
              <a:ext cx="355094" cy="357640"/>
            </a:xfrm>
            <a:custGeom>
              <a:avLst/>
              <a:gdLst>
                <a:gd name="T0" fmla="*/ 186 w 199"/>
                <a:gd name="T1" fmla="*/ 80 h 200"/>
                <a:gd name="T2" fmla="*/ 170 w 199"/>
                <a:gd name="T3" fmla="*/ 80 h 200"/>
                <a:gd name="T4" fmla="*/ 163 w 199"/>
                <a:gd name="T5" fmla="*/ 64 h 200"/>
                <a:gd name="T6" fmla="*/ 175 w 199"/>
                <a:gd name="T7" fmla="*/ 52 h 200"/>
                <a:gd name="T8" fmla="*/ 175 w 199"/>
                <a:gd name="T9" fmla="*/ 33 h 200"/>
                <a:gd name="T10" fmla="*/ 165 w 199"/>
                <a:gd name="T11" fmla="*/ 24 h 200"/>
                <a:gd name="T12" fmla="*/ 146 w 199"/>
                <a:gd name="T13" fmla="*/ 24 h 200"/>
                <a:gd name="T14" fmla="*/ 135 w 199"/>
                <a:gd name="T15" fmla="*/ 36 h 200"/>
                <a:gd name="T16" fmla="*/ 120 w 199"/>
                <a:gd name="T17" fmla="*/ 30 h 200"/>
                <a:gd name="T18" fmla="*/ 120 w 199"/>
                <a:gd name="T19" fmla="*/ 13 h 200"/>
                <a:gd name="T20" fmla="*/ 106 w 199"/>
                <a:gd name="T21" fmla="*/ 0 h 200"/>
                <a:gd name="T22" fmla="*/ 93 w 199"/>
                <a:gd name="T23" fmla="*/ 0 h 200"/>
                <a:gd name="T24" fmla="*/ 80 w 199"/>
                <a:gd name="T25" fmla="*/ 13 h 200"/>
                <a:gd name="T26" fmla="*/ 80 w 199"/>
                <a:gd name="T27" fmla="*/ 30 h 200"/>
                <a:gd name="T28" fmla="*/ 64 w 199"/>
                <a:gd name="T29" fmla="*/ 36 h 200"/>
                <a:gd name="T30" fmla="*/ 52 w 199"/>
                <a:gd name="T31" fmla="*/ 24 h 200"/>
                <a:gd name="T32" fmla="*/ 33 w 199"/>
                <a:gd name="T33" fmla="*/ 24 h 200"/>
                <a:gd name="T34" fmla="*/ 24 w 199"/>
                <a:gd name="T35" fmla="*/ 33 h 200"/>
                <a:gd name="T36" fmla="*/ 24 w 199"/>
                <a:gd name="T37" fmla="*/ 52 h 200"/>
                <a:gd name="T38" fmla="*/ 36 w 199"/>
                <a:gd name="T39" fmla="*/ 64 h 200"/>
                <a:gd name="T40" fmla="*/ 29 w 199"/>
                <a:gd name="T41" fmla="*/ 80 h 200"/>
                <a:gd name="T42" fmla="*/ 13 w 199"/>
                <a:gd name="T43" fmla="*/ 80 h 200"/>
                <a:gd name="T44" fmla="*/ 0 w 199"/>
                <a:gd name="T45" fmla="*/ 93 h 200"/>
                <a:gd name="T46" fmla="*/ 0 w 199"/>
                <a:gd name="T47" fmla="*/ 107 h 200"/>
                <a:gd name="T48" fmla="*/ 13 w 199"/>
                <a:gd name="T49" fmla="*/ 120 h 200"/>
                <a:gd name="T50" fmla="*/ 29 w 199"/>
                <a:gd name="T51" fmla="*/ 120 h 200"/>
                <a:gd name="T52" fmla="*/ 35 w 199"/>
                <a:gd name="T53" fmla="*/ 135 h 200"/>
                <a:gd name="T54" fmla="*/ 24 w 199"/>
                <a:gd name="T55" fmla="*/ 147 h 200"/>
                <a:gd name="T56" fmla="*/ 24 w 199"/>
                <a:gd name="T57" fmla="*/ 166 h 200"/>
                <a:gd name="T58" fmla="*/ 33 w 199"/>
                <a:gd name="T59" fmla="*/ 175 h 200"/>
                <a:gd name="T60" fmla="*/ 52 w 199"/>
                <a:gd name="T61" fmla="*/ 175 h 200"/>
                <a:gd name="T62" fmla="*/ 63 w 199"/>
                <a:gd name="T63" fmla="*/ 163 h 200"/>
                <a:gd name="T64" fmla="*/ 80 w 199"/>
                <a:gd name="T65" fmla="*/ 170 h 200"/>
                <a:gd name="T66" fmla="*/ 80 w 199"/>
                <a:gd name="T67" fmla="*/ 186 h 200"/>
                <a:gd name="T68" fmla="*/ 93 w 199"/>
                <a:gd name="T69" fmla="*/ 200 h 200"/>
                <a:gd name="T70" fmla="*/ 106 w 199"/>
                <a:gd name="T71" fmla="*/ 200 h 200"/>
                <a:gd name="T72" fmla="*/ 120 w 199"/>
                <a:gd name="T73" fmla="*/ 186 h 200"/>
                <a:gd name="T74" fmla="*/ 120 w 199"/>
                <a:gd name="T75" fmla="*/ 170 h 200"/>
                <a:gd name="T76" fmla="*/ 135 w 199"/>
                <a:gd name="T77" fmla="*/ 164 h 200"/>
                <a:gd name="T78" fmla="*/ 146 w 199"/>
                <a:gd name="T79" fmla="*/ 175 h 200"/>
                <a:gd name="T80" fmla="*/ 165 w 199"/>
                <a:gd name="T81" fmla="*/ 175 h 200"/>
                <a:gd name="T82" fmla="*/ 175 w 199"/>
                <a:gd name="T83" fmla="*/ 166 h 200"/>
                <a:gd name="T84" fmla="*/ 175 w 199"/>
                <a:gd name="T85" fmla="*/ 147 h 200"/>
                <a:gd name="T86" fmla="*/ 163 w 199"/>
                <a:gd name="T87" fmla="*/ 135 h 200"/>
                <a:gd name="T88" fmla="*/ 170 w 199"/>
                <a:gd name="T89" fmla="*/ 120 h 200"/>
                <a:gd name="T90" fmla="*/ 186 w 199"/>
                <a:gd name="T91" fmla="*/ 120 h 200"/>
                <a:gd name="T92" fmla="*/ 199 w 199"/>
                <a:gd name="T93" fmla="*/ 107 h 200"/>
                <a:gd name="T94" fmla="*/ 199 w 199"/>
                <a:gd name="T95" fmla="*/ 93 h 200"/>
                <a:gd name="T96" fmla="*/ 186 w 199"/>
                <a:gd name="T97" fmla="*/ 80 h 200"/>
                <a:gd name="T98" fmla="*/ 100 w 199"/>
                <a:gd name="T99" fmla="*/ 140 h 200"/>
                <a:gd name="T100" fmla="*/ 60 w 199"/>
                <a:gd name="T101" fmla="*/ 100 h 200"/>
                <a:gd name="T102" fmla="*/ 100 w 199"/>
                <a:gd name="T103" fmla="*/ 60 h 200"/>
                <a:gd name="T104" fmla="*/ 139 w 199"/>
                <a:gd name="T105" fmla="*/ 100 h 200"/>
                <a:gd name="T106" fmla="*/ 100 w 199"/>
                <a:gd name="T107" fmla="*/ 140 h 200"/>
                <a:gd name="T108" fmla="*/ 100 w 199"/>
                <a:gd name="T109" fmla="*/ 80 h 200"/>
                <a:gd name="T110" fmla="*/ 80 w 199"/>
                <a:gd name="T111" fmla="*/ 100 h 200"/>
                <a:gd name="T112" fmla="*/ 100 w 199"/>
                <a:gd name="T113" fmla="*/ 120 h 200"/>
                <a:gd name="T114" fmla="*/ 120 w 199"/>
                <a:gd name="T115" fmla="*/ 100 h 200"/>
                <a:gd name="T116" fmla="*/ 100 w 199"/>
                <a:gd name="T117" fmla="*/ 8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9" h="200">
                  <a:moveTo>
                    <a:pt x="186" y="80"/>
                  </a:moveTo>
                  <a:cubicBezTo>
                    <a:pt x="170" y="80"/>
                    <a:pt x="170" y="80"/>
                    <a:pt x="170" y="80"/>
                  </a:cubicBezTo>
                  <a:cubicBezTo>
                    <a:pt x="168" y="74"/>
                    <a:pt x="166" y="69"/>
                    <a:pt x="163" y="64"/>
                  </a:cubicBezTo>
                  <a:cubicBezTo>
                    <a:pt x="175" y="52"/>
                    <a:pt x="175" y="52"/>
                    <a:pt x="175" y="52"/>
                  </a:cubicBezTo>
                  <a:cubicBezTo>
                    <a:pt x="180" y="47"/>
                    <a:pt x="180" y="38"/>
                    <a:pt x="175" y="33"/>
                  </a:cubicBezTo>
                  <a:cubicBezTo>
                    <a:pt x="165" y="24"/>
                    <a:pt x="165" y="24"/>
                    <a:pt x="165" y="24"/>
                  </a:cubicBezTo>
                  <a:cubicBezTo>
                    <a:pt x="160" y="19"/>
                    <a:pt x="152" y="19"/>
                    <a:pt x="146" y="24"/>
                  </a:cubicBezTo>
                  <a:cubicBezTo>
                    <a:pt x="135" y="36"/>
                    <a:pt x="135" y="36"/>
                    <a:pt x="135" y="36"/>
                  </a:cubicBezTo>
                  <a:cubicBezTo>
                    <a:pt x="130" y="33"/>
                    <a:pt x="125" y="31"/>
                    <a:pt x="120" y="30"/>
                  </a:cubicBezTo>
                  <a:cubicBezTo>
                    <a:pt x="120" y="13"/>
                    <a:pt x="120" y="13"/>
                    <a:pt x="120" y="13"/>
                  </a:cubicBezTo>
                  <a:cubicBezTo>
                    <a:pt x="120" y="6"/>
                    <a:pt x="114" y="0"/>
                    <a:pt x="106" y="0"/>
                  </a:cubicBezTo>
                  <a:cubicBezTo>
                    <a:pt x="93" y="0"/>
                    <a:pt x="93" y="0"/>
                    <a:pt x="93" y="0"/>
                  </a:cubicBezTo>
                  <a:cubicBezTo>
                    <a:pt x="86" y="0"/>
                    <a:pt x="80" y="6"/>
                    <a:pt x="80" y="13"/>
                  </a:cubicBezTo>
                  <a:cubicBezTo>
                    <a:pt x="80" y="30"/>
                    <a:pt x="80" y="30"/>
                    <a:pt x="80" y="30"/>
                  </a:cubicBezTo>
                  <a:cubicBezTo>
                    <a:pt x="74" y="31"/>
                    <a:pt x="69" y="33"/>
                    <a:pt x="64" y="36"/>
                  </a:cubicBezTo>
                  <a:cubicBezTo>
                    <a:pt x="52" y="24"/>
                    <a:pt x="52" y="24"/>
                    <a:pt x="52" y="24"/>
                  </a:cubicBezTo>
                  <a:cubicBezTo>
                    <a:pt x="47" y="19"/>
                    <a:pt x="38" y="19"/>
                    <a:pt x="33" y="24"/>
                  </a:cubicBezTo>
                  <a:cubicBezTo>
                    <a:pt x="24" y="33"/>
                    <a:pt x="24" y="33"/>
                    <a:pt x="24" y="33"/>
                  </a:cubicBezTo>
                  <a:cubicBezTo>
                    <a:pt x="18" y="38"/>
                    <a:pt x="18" y="47"/>
                    <a:pt x="24" y="52"/>
                  </a:cubicBezTo>
                  <a:cubicBezTo>
                    <a:pt x="36" y="64"/>
                    <a:pt x="36" y="64"/>
                    <a:pt x="36" y="64"/>
                  </a:cubicBezTo>
                  <a:cubicBezTo>
                    <a:pt x="33" y="69"/>
                    <a:pt x="31" y="74"/>
                    <a:pt x="29" y="80"/>
                  </a:cubicBezTo>
                  <a:cubicBezTo>
                    <a:pt x="13" y="80"/>
                    <a:pt x="13" y="80"/>
                    <a:pt x="13" y="80"/>
                  </a:cubicBezTo>
                  <a:cubicBezTo>
                    <a:pt x="6" y="80"/>
                    <a:pt x="0" y="86"/>
                    <a:pt x="0" y="93"/>
                  </a:cubicBezTo>
                  <a:cubicBezTo>
                    <a:pt x="0" y="107"/>
                    <a:pt x="0" y="107"/>
                    <a:pt x="0" y="107"/>
                  </a:cubicBezTo>
                  <a:cubicBezTo>
                    <a:pt x="0" y="114"/>
                    <a:pt x="6" y="120"/>
                    <a:pt x="13" y="120"/>
                  </a:cubicBezTo>
                  <a:cubicBezTo>
                    <a:pt x="29" y="120"/>
                    <a:pt x="29" y="120"/>
                    <a:pt x="29" y="120"/>
                  </a:cubicBezTo>
                  <a:cubicBezTo>
                    <a:pt x="31" y="125"/>
                    <a:pt x="33" y="130"/>
                    <a:pt x="35" y="135"/>
                  </a:cubicBezTo>
                  <a:cubicBezTo>
                    <a:pt x="24" y="147"/>
                    <a:pt x="24" y="147"/>
                    <a:pt x="24" y="147"/>
                  </a:cubicBezTo>
                  <a:cubicBezTo>
                    <a:pt x="18" y="152"/>
                    <a:pt x="18" y="160"/>
                    <a:pt x="24" y="166"/>
                  </a:cubicBezTo>
                  <a:cubicBezTo>
                    <a:pt x="33" y="175"/>
                    <a:pt x="33" y="175"/>
                    <a:pt x="33" y="175"/>
                  </a:cubicBezTo>
                  <a:cubicBezTo>
                    <a:pt x="38" y="180"/>
                    <a:pt x="47" y="180"/>
                    <a:pt x="52" y="175"/>
                  </a:cubicBezTo>
                  <a:cubicBezTo>
                    <a:pt x="63" y="163"/>
                    <a:pt x="63" y="163"/>
                    <a:pt x="63" y="163"/>
                  </a:cubicBezTo>
                  <a:cubicBezTo>
                    <a:pt x="69" y="166"/>
                    <a:pt x="74" y="169"/>
                    <a:pt x="80" y="170"/>
                  </a:cubicBezTo>
                  <a:cubicBezTo>
                    <a:pt x="80" y="186"/>
                    <a:pt x="80" y="186"/>
                    <a:pt x="80" y="186"/>
                  </a:cubicBezTo>
                  <a:cubicBezTo>
                    <a:pt x="80" y="194"/>
                    <a:pt x="86" y="200"/>
                    <a:pt x="93" y="200"/>
                  </a:cubicBezTo>
                  <a:cubicBezTo>
                    <a:pt x="106" y="200"/>
                    <a:pt x="106" y="200"/>
                    <a:pt x="106" y="200"/>
                  </a:cubicBezTo>
                  <a:cubicBezTo>
                    <a:pt x="114" y="200"/>
                    <a:pt x="120" y="194"/>
                    <a:pt x="120" y="186"/>
                  </a:cubicBezTo>
                  <a:cubicBezTo>
                    <a:pt x="120" y="170"/>
                    <a:pt x="120" y="170"/>
                    <a:pt x="120" y="170"/>
                  </a:cubicBezTo>
                  <a:cubicBezTo>
                    <a:pt x="125" y="169"/>
                    <a:pt x="130" y="166"/>
                    <a:pt x="135" y="164"/>
                  </a:cubicBezTo>
                  <a:cubicBezTo>
                    <a:pt x="146" y="175"/>
                    <a:pt x="146" y="175"/>
                    <a:pt x="146" y="175"/>
                  </a:cubicBezTo>
                  <a:cubicBezTo>
                    <a:pt x="152" y="180"/>
                    <a:pt x="160" y="180"/>
                    <a:pt x="165" y="175"/>
                  </a:cubicBezTo>
                  <a:cubicBezTo>
                    <a:pt x="175" y="166"/>
                    <a:pt x="175" y="166"/>
                    <a:pt x="175" y="166"/>
                  </a:cubicBezTo>
                  <a:cubicBezTo>
                    <a:pt x="180" y="160"/>
                    <a:pt x="180" y="152"/>
                    <a:pt x="175" y="147"/>
                  </a:cubicBezTo>
                  <a:cubicBezTo>
                    <a:pt x="163" y="135"/>
                    <a:pt x="163" y="135"/>
                    <a:pt x="163" y="135"/>
                  </a:cubicBezTo>
                  <a:cubicBezTo>
                    <a:pt x="166" y="131"/>
                    <a:pt x="168" y="125"/>
                    <a:pt x="170" y="120"/>
                  </a:cubicBezTo>
                  <a:cubicBezTo>
                    <a:pt x="186" y="120"/>
                    <a:pt x="186" y="120"/>
                    <a:pt x="186" y="120"/>
                  </a:cubicBezTo>
                  <a:cubicBezTo>
                    <a:pt x="193" y="120"/>
                    <a:pt x="199" y="114"/>
                    <a:pt x="199" y="107"/>
                  </a:cubicBezTo>
                  <a:cubicBezTo>
                    <a:pt x="199" y="93"/>
                    <a:pt x="199" y="93"/>
                    <a:pt x="199" y="93"/>
                  </a:cubicBezTo>
                  <a:cubicBezTo>
                    <a:pt x="199" y="86"/>
                    <a:pt x="193" y="80"/>
                    <a:pt x="186" y="80"/>
                  </a:cubicBezTo>
                  <a:close/>
                  <a:moveTo>
                    <a:pt x="100" y="140"/>
                  </a:moveTo>
                  <a:cubicBezTo>
                    <a:pt x="78" y="140"/>
                    <a:pt x="60" y="122"/>
                    <a:pt x="60" y="100"/>
                  </a:cubicBezTo>
                  <a:cubicBezTo>
                    <a:pt x="60" y="78"/>
                    <a:pt x="78" y="60"/>
                    <a:pt x="100" y="60"/>
                  </a:cubicBezTo>
                  <a:cubicBezTo>
                    <a:pt x="122" y="60"/>
                    <a:pt x="139" y="78"/>
                    <a:pt x="139" y="100"/>
                  </a:cubicBezTo>
                  <a:cubicBezTo>
                    <a:pt x="139" y="122"/>
                    <a:pt x="122" y="140"/>
                    <a:pt x="100" y="140"/>
                  </a:cubicBezTo>
                  <a:close/>
                  <a:moveTo>
                    <a:pt x="100" y="80"/>
                  </a:moveTo>
                  <a:cubicBezTo>
                    <a:pt x="89" y="80"/>
                    <a:pt x="80" y="89"/>
                    <a:pt x="80" y="100"/>
                  </a:cubicBezTo>
                  <a:cubicBezTo>
                    <a:pt x="80" y="111"/>
                    <a:pt x="89" y="120"/>
                    <a:pt x="100" y="120"/>
                  </a:cubicBezTo>
                  <a:cubicBezTo>
                    <a:pt x="111" y="120"/>
                    <a:pt x="120" y="111"/>
                    <a:pt x="120" y="100"/>
                  </a:cubicBezTo>
                  <a:cubicBezTo>
                    <a:pt x="120" y="89"/>
                    <a:pt x="111" y="80"/>
                    <a:pt x="100" y="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609585">
                <a:defRPr/>
              </a:pPr>
              <a:endParaRPr lang="zh-CN" altLang="en-US" sz="2400" kern="0" dirty="0">
                <a:solidFill>
                  <a:srgbClr val="FFFFFF"/>
                </a:solidFill>
                <a:cs typeface="+mn-ea"/>
                <a:sym typeface="+mn-lt"/>
              </a:endParaRPr>
            </a:p>
          </p:txBody>
        </p:sp>
      </p:grpSp>
      <p:grpSp>
        <p:nvGrpSpPr>
          <p:cNvPr id="34" name="组合 33"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6942262" y="1113314"/>
            <a:ext cx="4694060" cy="1107386"/>
            <a:chOff x="9045567" y="3250384"/>
            <a:chExt cx="4694060" cy="1107386"/>
          </a:xfrm>
        </p:grpSpPr>
        <p:sp>
          <p:nvSpPr>
            <p:cNvPr id="35" name="TextBox 15"/>
            <p:cNvSpPr txBox="1"/>
            <p:nvPr/>
          </p:nvSpPr>
          <p:spPr>
            <a:xfrm>
              <a:off x="9045567" y="3250384"/>
              <a:ext cx="2467876" cy="307777"/>
            </a:xfrm>
            <a:prstGeom prst="rect">
              <a:avLst/>
            </a:prstGeom>
            <a:noFill/>
          </p:spPr>
          <p:txBody>
            <a:bodyPr wrap="square" rtlCol="0">
              <a:spAutoFit/>
            </a:bodyPr>
            <a:lstStyle/>
            <a:p>
              <a:pPr defTabSz="914377"/>
              <a:r>
                <a:rPr lang="en-US" sz="1400" b="1" dirty="0">
                  <a:solidFill>
                    <a:srgbClr val="1FB4C2"/>
                  </a:solidFill>
                  <a:cs typeface="+mn-ea"/>
                  <a:sym typeface="+mn-lt"/>
                </a:rPr>
                <a:t>Sensitivity of accelerometer</a:t>
              </a:r>
            </a:p>
          </p:txBody>
        </p:sp>
        <p:sp>
          <p:nvSpPr>
            <p:cNvPr id="36" name="Rectangle 16"/>
            <p:cNvSpPr/>
            <p:nvPr/>
          </p:nvSpPr>
          <p:spPr>
            <a:xfrm>
              <a:off x="9045567" y="3526773"/>
              <a:ext cx="4694060" cy="830997"/>
            </a:xfrm>
            <a:prstGeom prst="rect">
              <a:avLst/>
            </a:prstGeom>
          </p:spPr>
          <p:txBody>
            <a:bodyPr wrap="square">
              <a:spAutoFit/>
            </a:bodyPr>
            <a:lstStyle/>
            <a:p>
              <a:pPr defTabSz="914377"/>
              <a:r>
                <a:rPr lang="en-US" sz="1600" dirty="0">
                  <a:solidFill>
                    <a:prstClr val="black">
                      <a:lumMod val="75000"/>
                      <a:lumOff val="25000"/>
                    </a:prstClr>
                  </a:solidFill>
                  <a:cs typeface="+mn-ea"/>
                  <a:sym typeface="+mn-lt"/>
                </a:rPr>
                <a:t>When the measurable range is ± 2g, the sensitivity of the accelerometer should be greater than 10000LSB to ensure the accuracy of data measurement.</a:t>
              </a:r>
              <a:endParaRPr lang="en-US" sz="1600" dirty="0">
                <a:solidFill>
                  <a:prstClr val="black"/>
                </a:solidFill>
                <a:cs typeface="+mn-ea"/>
                <a:sym typeface="+mn-lt"/>
              </a:endParaRPr>
            </a:p>
          </p:txBody>
        </p:sp>
      </p:grpSp>
      <p:grpSp>
        <p:nvGrpSpPr>
          <p:cNvPr id="37" name="组合 3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6942261" y="2476796"/>
            <a:ext cx="4694061" cy="1404379"/>
            <a:chOff x="9045567" y="3250384"/>
            <a:chExt cx="4694061" cy="1404379"/>
          </a:xfrm>
        </p:grpSpPr>
        <p:sp>
          <p:nvSpPr>
            <p:cNvPr id="38" name="TextBox 15"/>
            <p:cNvSpPr txBox="1"/>
            <p:nvPr/>
          </p:nvSpPr>
          <p:spPr>
            <a:xfrm>
              <a:off x="9045567" y="3250384"/>
              <a:ext cx="2209962" cy="307777"/>
            </a:xfrm>
            <a:prstGeom prst="rect">
              <a:avLst/>
            </a:prstGeom>
            <a:noFill/>
          </p:spPr>
          <p:txBody>
            <a:bodyPr wrap="square" rtlCol="0">
              <a:spAutoFit/>
            </a:bodyPr>
            <a:lstStyle/>
            <a:p>
              <a:pPr defTabSz="914377"/>
              <a:r>
                <a:rPr lang="en-US" sz="1400" b="1" dirty="0">
                  <a:solidFill>
                    <a:srgbClr val="DD5B29"/>
                  </a:solidFill>
                  <a:cs typeface="+mn-ea"/>
                  <a:sym typeface="+mn-lt"/>
                </a:rPr>
                <a:t>High-precision module</a:t>
              </a:r>
            </a:p>
          </p:txBody>
        </p:sp>
        <p:sp>
          <p:nvSpPr>
            <p:cNvPr id="39" name="Rectangle 16"/>
            <p:cNvSpPr/>
            <p:nvPr/>
          </p:nvSpPr>
          <p:spPr>
            <a:xfrm>
              <a:off x="9045567" y="3577545"/>
              <a:ext cx="4694061" cy="1077218"/>
            </a:xfrm>
            <a:prstGeom prst="rect">
              <a:avLst/>
            </a:prstGeom>
          </p:spPr>
          <p:txBody>
            <a:bodyPr wrap="square">
              <a:spAutoFit/>
            </a:bodyPr>
            <a:lstStyle/>
            <a:p>
              <a:pPr defTabSz="914377"/>
              <a:r>
                <a:rPr lang="en-US" sz="1600" dirty="0">
                  <a:solidFill>
                    <a:prstClr val="black">
                      <a:lumMod val="75000"/>
                      <a:lumOff val="25000"/>
                    </a:prstClr>
                  </a:solidFill>
                  <a:cs typeface="+mn-ea"/>
                  <a:sym typeface="+mn-lt"/>
                </a:rPr>
                <a:t>The server needs a high-precision module to eliminate the sensor noise signals caused by the vehicle itself, such as acceleration, deceleration or turning, so as to provide high-precision road conditions.</a:t>
              </a:r>
              <a:endParaRPr lang="en-US" sz="1600" dirty="0">
                <a:solidFill>
                  <a:prstClr val="black"/>
                </a:solidFill>
                <a:cs typeface="+mn-ea"/>
                <a:sym typeface="+mn-lt"/>
              </a:endParaRPr>
            </a:p>
          </p:txBody>
        </p:sp>
      </p:grpSp>
      <p:grpSp>
        <p:nvGrpSpPr>
          <p:cNvPr id="40" name="组合 39"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p:nvPr/>
        </p:nvGrpSpPr>
        <p:grpSpPr>
          <a:xfrm>
            <a:off x="6946952" y="3927058"/>
            <a:ext cx="4694062" cy="1404379"/>
            <a:chOff x="9045567" y="3250384"/>
            <a:chExt cx="4694062" cy="1404379"/>
          </a:xfrm>
        </p:grpSpPr>
        <p:sp>
          <p:nvSpPr>
            <p:cNvPr id="41" name="TextBox 15"/>
            <p:cNvSpPr txBox="1"/>
            <p:nvPr/>
          </p:nvSpPr>
          <p:spPr>
            <a:xfrm>
              <a:off x="9045567" y="3250384"/>
              <a:ext cx="2209962" cy="307777"/>
            </a:xfrm>
            <a:prstGeom prst="rect">
              <a:avLst/>
            </a:prstGeom>
            <a:noFill/>
          </p:spPr>
          <p:txBody>
            <a:bodyPr wrap="square" rtlCol="0">
              <a:spAutoFit/>
            </a:bodyPr>
            <a:lstStyle/>
            <a:p>
              <a:pPr defTabSz="914377"/>
              <a:r>
                <a:rPr lang="en-US" sz="1400" b="1" dirty="0">
                  <a:solidFill>
                    <a:srgbClr val="037984"/>
                  </a:solidFill>
                  <a:cs typeface="+mn-ea"/>
                  <a:sym typeface="+mn-lt"/>
                </a:rPr>
                <a:t>Fast transmission</a:t>
              </a:r>
            </a:p>
          </p:txBody>
        </p:sp>
        <p:sp>
          <p:nvSpPr>
            <p:cNvPr id="42" name="Rectangle 16"/>
            <p:cNvSpPr/>
            <p:nvPr/>
          </p:nvSpPr>
          <p:spPr>
            <a:xfrm>
              <a:off x="9045567" y="3577545"/>
              <a:ext cx="4694062" cy="1077218"/>
            </a:xfrm>
            <a:prstGeom prst="rect">
              <a:avLst/>
            </a:prstGeom>
          </p:spPr>
          <p:txBody>
            <a:bodyPr wrap="square">
              <a:spAutoFit/>
            </a:bodyPr>
            <a:lstStyle/>
            <a:p>
              <a:pPr defTabSz="914377"/>
              <a:r>
                <a:rPr lang="en-US" sz="1600" dirty="0">
                  <a:solidFill>
                    <a:prstClr val="black">
                      <a:lumMod val="75000"/>
                      <a:lumOff val="25000"/>
                    </a:prstClr>
                  </a:solidFill>
                  <a:cs typeface="+mn-ea"/>
                  <a:sym typeface="+mn-lt"/>
                </a:rPr>
                <a:t>The data transmission between monitoring device and server, server and mobile application should be completed within 500 milliseconds to ensure the real-time and effectiveness of road condition data.</a:t>
              </a:r>
              <a:endParaRPr lang="en-US" sz="1600" dirty="0">
                <a:solidFill>
                  <a:prstClr val="black"/>
                </a:solidFill>
                <a:cs typeface="+mn-ea"/>
                <a:sym typeface="+mn-lt"/>
              </a:endParaRPr>
            </a:p>
          </p:txBody>
        </p:sp>
      </p:grpSp>
      <p:pic>
        <p:nvPicPr>
          <p:cNvPr id="43" name="图片 4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PicPr>
            <a:picLocks noChangeAspect="1"/>
          </p:cNvPicPr>
          <p:nvPr/>
        </p:nvPicPr>
        <p:blipFill>
          <a:blip r:embed="rId3"/>
          <a:stretch>
            <a:fillRect/>
          </a:stretch>
        </p:blipFill>
        <p:spPr>
          <a:xfrm>
            <a:off x="0" y="887881"/>
            <a:ext cx="5280105" cy="5970119"/>
          </a:xfrm>
          <a:prstGeom prst="rect">
            <a:avLst/>
          </a:prstGeom>
        </p:spPr>
      </p:pic>
      <p:sp>
        <p:nvSpPr>
          <p:cNvPr id="2" name="e7d195523061f1c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grpSp>
        <p:nvGrpSpPr>
          <p:cNvPr id="47" name="组合 4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85C84165-3847-4E8A-927B-B5990050B0CD}"/>
              </a:ext>
            </a:extLst>
          </p:cNvPr>
          <p:cNvGrpSpPr/>
          <p:nvPr/>
        </p:nvGrpSpPr>
        <p:grpSpPr>
          <a:xfrm>
            <a:off x="6197523" y="5345453"/>
            <a:ext cx="517445" cy="517445"/>
            <a:chOff x="6737059" y="4731090"/>
            <a:chExt cx="517445" cy="517445"/>
          </a:xfrm>
        </p:grpSpPr>
        <p:sp>
          <p:nvSpPr>
            <p:cNvPr id="48" name="椭圆 47">
              <a:extLst>
                <a:ext uri="{FF2B5EF4-FFF2-40B4-BE49-F238E27FC236}">
                  <a16:creationId xmlns:a16="http://schemas.microsoft.com/office/drawing/2014/main" id="{9CE7AFC4-3D22-4269-A4CD-81FF054626EC}"/>
                </a:ext>
              </a:extLst>
            </p:cNvPr>
            <p:cNvSpPr/>
            <p:nvPr/>
          </p:nvSpPr>
          <p:spPr>
            <a:xfrm>
              <a:off x="6737059" y="4731090"/>
              <a:ext cx="517445" cy="517445"/>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3200">
                <a:solidFill>
                  <a:prstClr val="white"/>
                </a:solidFill>
                <a:cs typeface="+mn-ea"/>
                <a:sym typeface="+mn-lt"/>
              </a:endParaRPr>
            </a:p>
          </p:txBody>
        </p:sp>
        <p:sp>
          <p:nvSpPr>
            <p:cNvPr id="49" name="Freeform 41">
              <a:extLst>
                <a:ext uri="{FF2B5EF4-FFF2-40B4-BE49-F238E27FC236}">
                  <a16:creationId xmlns:a16="http://schemas.microsoft.com/office/drawing/2014/main" id="{8A46BCFB-121A-4E93-814D-CC171B8ADD0C}"/>
                </a:ext>
              </a:extLst>
            </p:cNvPr>
            <p:cNvSpPr>
              <a:spLocks noEditPoints="1"/>
            </p:cNvSpPr>
            <p:nvPr/>
          </p:nvSpPr>
          <p:spPr bwMode="auto">
            <a:xfrm>
              <a:off x="6818234" y="4810992"/>
              <a:ext cx="355094" cy="357640"/>
            </a:xfrm>
            <a:custGeom>
              <a:avLst/>
              <a:gdLst>
                <a:gd name="T0" fmla="*/ 186 w 199"/>
                <a:gd name="T1" fmla="*/ 80 h 200"/>
                <a:gd name="T2" fmla="*/ 170 w 199"/>
                <a:gd name="T3" fmla="*/ 80 h 200"/>
                <a:gd name="T4" fmla="*/ 163 w 199"/>
                <a:gd name="T5" fmla="*/ 64 h 200"/>
                <a:gd name="T6" fmla="*/ 175 w 199"/>
                <a:gd name="T7" fmla="*/ 52 h 200"/>
                <a:gd name="T8" fmla="*/ 175 w 199"/>
                <a:gd name="T9" fmla="*/ 33 h 200"/>
                <a:gd name="T10" fmla="*/ 165 w 199"/>
                <a:gd name="T11" fmla="*/ 24 h 200"/>
                <a:gd name="T12" fmla="*/ 146 w 199"/>
                <a:gd name="T13" fmla="*/ 24 h 200"/>
                <a:gd name="T14" fmla="*/ 135 w 199"/>
                <a:gd name="T15" fmla="*/ 36 h 200"/>
                <a:gd name="T16" fmla="*/ 120 w 199"/>
                <a:gd name="T17" fmla="*/ 30 h 200"/>
                <a:gd name="T18" fmla="*/ 120 w 199"/>
                <a:gd name="T19" fmla="*/ 13 h 200"/>
                <a:gd name="T20" fmla="*/ 106 w 199"/>
                <a:gd name="T21" fmla="*/ 0 h 200"/>
                <a:gd name="T22" fmla="*/ 93 w 199"/>
                <a:gd name="T23" fmla="*/ 0 h 200"/>
                <a:gd name="T24" fmla="*/ 80 w 199"/>
                <a:gd name="T25" fmla="*/ 13 h 200"/>
                <a:gd name="T26" fmla="*/ 80 w 199"/>
                <a:gd name="T27" fmla="*/ 30 h 200"/>
                <a:gd name="T28" fmla="*/ 64 w 199"/>
                <a:gd name="T29" fmla="*/ 36 h 200"/>
                <a:gd name="T30" fmla="*/ 52 w 199"/>
                <a:gd name="T31" fmla="*/ 24 h 200"/>
                <a:gd name="T32" fmla="*/ 33 w 199"/>
                <a:gd name="T33" fmla="*/ 24 h 200"/>
                <a:gd name="T34" fmla="*/ 24 w 199"/>
                <a:gd name="T35" fmla="*/ 33 h 200"/>
                <a:gd name="T36" fmla="*/ 24 w 199"/>
                <a:gd name="T37" fmla="*/ 52 h 200"/>
                <a:gd name="T38" fmla="*/ 36 w 199"/>
                <a:gd name="T39" fmla="*/ 64 h 200"/>
                <a:gd name="T40" fmla="*/ 29 w 199"/>
                <a:gd name="T41" fmla="*/ 80 h 200"/>
                <a:gd name="T42" fmla="*/ 13 w 199"/>
                <a:gd name="T43" fmla="*/ 80 h 200"/>
                <a:gd name="T44" fmla="*/ 0 w 199"/>
                <a:gd name="T45" fmla="*/ 93 h 200"/>
                <a:gd name="T46" fmla="*/ 0 w 199"/>
                <a:gd name="T47" fmla="*/ 107 h 200"/>
                <a:gd name="T48" fmla="*/ 13 w 199"/>
                <a:gd name="T49" fmla="*/ 120 h 200"/>
                <a:gd name="T50" fmla="*/ 29 w 199"/>
                <a:gd name="T51" fmla="*/ 120 h 200"/>
                <a:gd name="T52" fmla="*/ 35 w 199"/>
                <a:gd name="T53" fmla="*/ 135 h 200"/>
                <a:gd name="T54" fmla="*/ 24 w 199"/>
                <a:gd name="T55" fmla="*/ 147 h 200"/>
                <a:gd name="T56" fmla="*/ 24 w 199"/>
                <a:gd name="T57" fmla="*/ 166 h 200"/>
                <a:gd name="T58" fmla="*/ 33 w 199"/>
                <a:gd name="T59" fmla="*/ 175 h 200"/>
                <a:gd name="T60" fmla="*/ 52 w 199"/>
                <a:gd name="T61" fmla="*/ 175 h 200"/>
                <a:gd name="T62" fmla="*/ 63 w 199"/>
                <a:gd name="T63" fmla="*/ 163 h 200"/>
                <a:gd name="T64" fmla="*/ 80 w 199"/>
                <a:gd name="T65" fmla="*/ 170 h 200"/>
                <a:gd name="T66" fmla="*/ 80 w 199"/>
                <a:gd name="T67" fmla="*/ 186 h 200"/>
                <a:gd name="T68" fmla="*/ 93 w 199"/>
                <a:gd name="T69" fmla="*/ 200 h 200"/>
                <a:gd name="T70" fmla="*/ 106 w 199"/>
                <a:gd name="T71" fmla="*/ 200 h 200"/>
                <a:gd name="T72" fmla="*/ 120 w 199"/>
                <a:gd name="T73" fmla="*/ 186 h 200"/>
                <a:gd name="T74" fmla="*/ 120 w 199"/>
                <a:gd name="T75" fmla="*/ 170 h 200"/>
                <a:gd name="T76" fmla="*/ 135 w 199"/>
                <a:gd name="T77" fmla="*/ 164 h 200"/>
                <a:gd name="T78" fmla="*/ 146 w 199"/>
                <a:gd name="T79" fmla="*/ 175 h 200"/>
                <a:gd name="T80" fmla="*/ 165 w 199"/>
                <a:gd name="T81" fmla="*/ 175 h 200"/>
                <a:gd name="T82" fmla="*/ 175 w 199"/>
                <a:gd name="T83" fmla="*/ 166 h 200"/>
                <a:gd name="T84" fmla="*/ 175 w 199"/>
                <a:gd name="T85" fmla="*/ 147 h 200"/>
                <a:gd name="T86" fmla="*/ 163 w 199"/>
                <a:gd name="T87" fmla="*/ 135 h 200"/>
                <a:gd name="T88" fmla="*/ 170 w 199"/>
                <a:gd name="T89" fmla="*/ 120 h 200"/>
                <a:gd name="T90" fmla="*/ 186 w 199"/>
                <a:gd name="T91" fmla="*/ 120 h 200"/>
                <a:gd name="T92" fmla="*/ 199 w 199"/>
                <a:gd name="T93" fmla="*/ 107 h 200"/>
                <a:gd name="T94" fmla="*/ 199 w 199"/>
                <a:gd name="T95" fmla="*/ 93 h 200"/>
                <a:gd name="T96" fmla="*/ 186 w 199"/>
                <a:gd name="T97" fmla="*/ 80 h 200"/>
                <a:gd name="T98" fmla="*/ 100 w 199"/>
                <a:gd name="T99" fmla="*/ 140 h 200"/>
                <a:gd name="T100" fmla="*/ 60 w 199"/>
                <a:gd name="T101" fmla="*/ 100 h 200"/>
                <a:gd name="T102" fmla="*/ 100 w 199"/>
                <a:gd name="T103" fmla="*/ 60 h 200"/>
                <a:gd name="T104" fmla="*/ 139 w 199"/>
                <a:gd name="T105" fmla="*/ 100 h 200"/>
                <a:gd name="T106" fmla="*/ 100 w 199"/>
                <a:gd name="T107" fmla="*/ 140 h 200"/>
                <a:gd name="T108" fmla="*/ 100 w 199"/>
                <a:gd name="T109" fmla="*/ 80 h 200"/>
                <a:gd name="T110" fmla="*/ 80 w 199"/>
                <a:gd name="T111" fmla="*/ 100 h 200"/>
                <a:gd name="T112" fmla="*/ 100 w 199"/>
                <a:gd name="T113" fmla="*/ 120 h 200"/>
                <a:gd name="T114" fmla="*/ 120 w 199"/>
                <a:gd name="T115" fmla="*/ 100 h 200"/>
                <a:gd name="T116" fmla="*/ 100 w 199"/>
                <a:gd name="T117" fmla="*/ 8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9" h="200">
                  <a:moveTo>
                    <a:pt x="186" y="80"/>
                  </a:moveTo>
                  <a:cubicBezTo>
                    <a:pt x="170" y="80"/>
                    <a:pt x="170" y="80"/>
                    <a:pt x="170" y="80"/>
                  </a:cubicBezTo>
                  <a:cubicBezTo>
                    <a:pt x="168" y="74"/>
                    <a:pt x="166" y="69"/>
                    <a:pt x="163" y="64"/>
                  </a:cubicBezTo>
                  <a:cubicBezTo>
                    <a:pt x="175" y="52"/>
                    <a:pt x="175" y="52"/>
                    <a:pt x="175" y="52"/>
                  </a:cubicBezTo>
                  <a:cubicBezTo>
                    <a:pt x="180" y="47"/>
                    <a:pt x="180" y="38"/>
                    <a:pt x="175" y="33"/>
                  </a:cubicBezTo>
                  <a:cubicBezTo>
                    <a:pt x="165" y="24"/>
                    <a:pt x="165" y="24"/>
                    <a:pt x="165" y="24"/>
                  </a:cubicBezTo>
                  <a:cubicBezTo>
                    <a:pt x="160" y="19"/>
                    <a:pt x="152" y="19"/>
                    <a:pt x="146" y="24"/>
                  </a:cubicBezTo>
                  <a:cubicBezTo>
                    <a:pt x="135" y="36"/>
                    <a:pt x="135" y="36"/>
                    <a:pt x="135" y="36"/>
                  </a:cubicBezTo>
                  <a:cubicBezTo>
                    <a:pt x="130" y="33"/>
                    <a:pt x="125" y="31"/>
                    <a:pt x="120" y="30"/>
                  </a:cubicBezTo>
                  <a:cubicBezTo>
                    <a:pt x="120" y="13"/>
                    <a:pt x="120" y="13"/>
                    <a:pt x="120" y="13"/>
                  </a:cubicBezTo>
                  <a:cubicBezTo>
                    <a:pt x="120" y="6"/>
                    <a:pt x="114" y="0"/>
                    <a:pt x="106" y="0"/>
                  </a:cubicBezTo>
                  <a:cubicBezTo>
                    <a:pt x="93" y="0"/>
                    <a:pt x="93" y="0"/>
                    <a:pt x="93" y="0"/>
                  </a:cubicBezTo>
                  <a:cubicBezTo>
                    <a:pt x="86" y="0"/>
                    <a:pt x="80" y="6"/>
                    <a:pt x="80" y="13"/>
                  </a:cubicBezTo>
                  <a:cubicBezTo>
                    <a:pt x="80" y="30"/>
                    <a:pt x="80" y="30"/>
                    <a:pt x="80" y="30"/>
                  </a:cubicBezTo>
                  <a:cubicBezTo>
                    <a:pt x="74" y="31"/>
                    <a:pt x="69" y="33"/>
                    <a:pt x="64" y="36"/>
                  </a:cubicBezTo>
                  <a:cubicBezTo>
                    <a:pt x="52" y="24"/>
                    <a:pt x="52" y="24"/>
                    <a:pt x="52" y="24"/>
                  </a:cubicBezTo>
                  <a:cubicBezTo>
                    <a:pt x="47" y="19"/>
                    <a:pt x="38" y="19"/>
                    <a:pt x="33" y="24"/>
                  </a:cubicBezTo>
                  <a:cubicBezTo>
                    <a:pt x="24" y="33"/>
                    <a:pt x="24" y="33"/>
                    <a:pt x="24" y="33"/>
                  </a:cubicBezTo>
                  <a:cubicBezTo>
                    <a:pt x="18" y="38"/>
                    <a:pt x="18" y="47"/>
                    <a:pt x="24" y="52"/>
                  </a:cubicBezTo>
                  <a:cubicBezTo>
                    <a:pt x="36" y="64"/>
                    <a:pt x="36" y="64"/>
                    <a:pt x="36" y="64"/>
                  </a:cubicBezTo>
                  <a:cubicBezTo>
                    <a:pt x="33" y="69"/>
                    <a:pt x="31" y="74"/>
                    <a:pt x="29" y="80"/>
                  </a:cubicBezTo>
                  <a:cubicBezTo>
                    <a:pt x="13" y="80"/>
                    <a:pt x="13" y="80"/>
                    <a:pt x="13" y="80"/>
                  </a:cubicBezTo>
                  <a:cubicBezTo>
                    <a:pt x="6" y="80"/>
                    <a:pt x="0" y="86"/>
                    <a:pt x="0" y="93"/>
                  </a:cubicBezTo>
                  <a:cubicBezTo>
                    <a:pt x="0" y="107"/>
                    <a:pt x="0" y="107"/>
                    <a:pt x="0" y="107"/>
                  </a:cubicBezTo>
                  <a:cubicBezTo>
                    <a:pt x="0" y="114"/>
                    <a:pt x="6" y="120"/>
                    <a:pt x="13" y="120"/>
                  </a:cubicBezTo>
                  <a:cubicBezTo>
                    <a:pt x="29" y="120"/>
                    <a:pt x="29" y="120"/>
                    <a:pt x="29" y="120"/>
                  </a:cubicBezTo>
                  <a:cubicBezTo>
                    <a:pt x="31" y="125"/>
                    <a:pt x="33" y="130"/>
                    <a:pt x="35" y="135"/>
                  </a:cubicBezTo>
                  <a:cubicBezTo>
                    <a:pt x="24" y="147"/>
                    <a:pt x="24" y="147"/>
                    <a:pt x="24" y="147"/>
                  </a:cubicBezTo>
                  <a:cubicBezTo>
                    <a:pt x="18" y="152"/>
                    <a:pt x="18" y="160"/>
                    <a:pt x="24" y="166"/>
                  </a:cubicBezTo>
                  <a:cubicBezTo>
                    <a:pt x="33" y="175"/>
                    <a:pt x="33" y="175"/>
                    <a:pt x="33" y="175"/>
                  </a:cubicBezTo>
                  <a:cubicBezTo>
                    <a:pt x="38" y="180"/>
                    <a:pt x="47" y="180"/>
                    <a:pt x="52" y="175"/>
                  </a:cubicBezTo>
                  <a:cubicBezTo>
                    <a:pt x="63" y="163"/>
                    <a:pt x="63" y="163"/>
                    <a:pt x="63" y="163"/>
                  </a:cubicBezTo>
                  <a:cubicBezTo>
                    <a:pt x="69" y="166"/>
                    <a:pt x="74" y="169"/>
                    <a:pt x="80" y="170"/>
                  </a:cubicBezTo>
                  <a:cubicBezTo>
                    <a:pt x="80" y="186"/>
                    <a:pt x="80" y="186"/>
                    <a:pt x="80" y="186"/>
                  </a:cubicBezTo>
                  <a:cubicBezTo>
                    <a:pt x="80" y="194"/>
                    <a:pt x="86" y="200"/>
                    <a:pt x="93" y="200"/>
                  </a:cubicBezTo>
                  <a:cubicBezTo>
                    <a:pt x="106" y="200"/>
                    <a:pt x="106" y="200"/>
                    <a:pt x="106" y="200"/>
                  </a:cubicBezTo>
                  <a:cubicBezTo>
                    <a:pt x="114" y="200"/>
                    <a:pt x="120" y="194"/>
                    <a:pt x="120" y="186"/>
                  </a:cubicBezTo>
                  <a:cubicBezTo>
                    <a:pt x="120" y="170"/>
                    <a:pt x="120" y="170"/>
                    <a:pt x="120" y="170"/>
                  </a:cubicBezTo>
                  <a:cubicBezTo>
                    <a:pt x="125" y="169"/>
                    <a:pt x="130" y="166"/>
                    <a:pt x="135" y="164"/>
                  </a:cubicBezTo>
                  <a:cubicBezTo>
                    <a:pt x="146" y="175"/>
                    <a:pt x="146" y="175"/>
                    <a:pt x="146" y="175"/>
                  </a:cubicBezTo>
                  <a:cubicBezTo>
                    <a:pt x="152" y="180"/>
                    <a:pt x="160" y="180"/>
                    <a:pt x="165" y="175"/>
                  </a:cubicBezTo>
                  <a:cubicBezTo>
                    <a:pt x="175" y="166"/>
                    <a:pt x="175" y="166"/>
                    <a:pt x="175" y="166"/>
                  </a:cubicBezTo>
                  <a:cubicBezTo>
                    <a:pt x="180" y="160"/>
                    <a:pt x="180" y="152"/>
                    <a:pt x="175" y="147"/>
                  </a:cubicBezTo>
                  <a:cubicBezTo>
                    <a:pt x="163" y="135"/>
                    <a:pt x="163" y="135"/>
                    <a:pt x="163" y="135"/>
                  </a:cubicBezTo>
                  <a:cubicBezTo>
                    <a:pt x="166" y="131"/>
                    <a:pt x="168" y="125"/>
                    <a:pt x="170" y="120"/>
                  </a:cubicBezTo>
                  <a:cubicBezTo>
                    <a:pt x="186" y="120"/>
                    <a:pt x="186" y="120"/>
                    <a:pt x="186" y="120"/>
                  </a:cubicBezTo>
                  <a:cubicBezTo>
                    <a:pt x="193" y="120"/>
                    <a:pt x="199" y="114"/>
                    <a:pt x="199" y="107"/>
                  </a:cubicBezTo>
                  <a:cubicBezTo>
                    <a:pt x="199" y="93"/>
                    <a:pt x="199" y="93"/>
                    <a:pt x="199" y="93"/>
                  </a:cubicBezTo>
                  <a:cubicBezTo>
                    <a:pt x="199" y="86"/>
                    <a:pt x="193" y="80"/>
                    <a:pt x="186" y="80"/>
                  </a:cubicBezTo>
                  <a:close/>
                  <a:moveTo>
                    <a:pt x="100" y="140"/>
                  </a:moveTo>
                  <a:cubicBezTo>
                    <a:pt x="78" y="140"/>
                    <a:pt x="60" y="122"/>
                    <a:pt x="60" y="100"/>
                  </a:cubicBezTo>
                  <a:cubicBezTo>
                    <a:pt x="60" y="78"/>
                    <a:pt x="78" y="60"/>
                    <a:pt x="100" y="60"/>
                  </a:cubicBezTo>
                  <a:cubicBezTo>
                    <a:pt x="122" y="60"/>
                    <a:pt x="139" y="78"/>
                    <a:pt x="139" y="100"/>
                  </a:cubicBezTo>
                  <a:cubicBezTo>
                    <a:pt x="139" y="122"/>
                    <a:pt x="122" y="140"/>
                    <a:pt x="100" y="140"/>
                  </a:cubicBezTo>
                  <a:close/>
                  <a:moveTo>
                    <a:pt x="100" y="80"/>
                  </a:moveTo>
                  <a:cubicBezTo>
                    <a:pt x="89" y="80"/>
                    <a:pt x="80" y="89"/>
                    <a:pt x="80" y="100"/>
                  </a:cubicBezTo>
                  <a:cubicBezTo>
                    <a:pt x="80" y="111"/>
                    <a:pt x="89" y="120"/>
                    <a:pt x="100" y="120"/>
                  </a:cubicBezTo>
                  <a:cubicBezTo>
                    <a:pt x="111" y="120"/>
                    <a:pt x="120" y="111"/>
                    <a:pt x="120" y="100"/>
                  </a:cubicBezTo>
                  <a:cubicBezTo>
                    <a:pt x="120" y="89"/>
                    <a:pt x="111" y="80"/>
                    <a:pt x="100" y="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609585">
                <a:defRPr/>
              </a:pPr>
              <a:endParaRPr lang="zh-CN" altLang="en-US" sz="2400" kern="0" dirty="0">
                <a:solidFill>
                  <a:srgbClr val="FFFFFF"/>
                </a:solidFill>
                <a:cs typeface="+mn-ea"/>
                <a:sym typeface="+mn-lt"/>
              </a:endParaRPr>
            </a:p>
          </p:txBody>
        </p:sp>
      </p:grpSp>
      <p:grpSp>
        <p:nvGrpSpPr>
          <p:cNvPr id="50" name="组合 49"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a:extLst>
              <a:ext uri="{FF2B5EF4-FFF2-40B4-BE49-F238E27FC236}">
                <a16:creationId xmlns:a16="http://schemas.microsoft.com/office/drawing/2014/main" id="{A0B536CD-31CD-47BE-99C5-7E5FF59C50F3}"/>
              </a:ext>
            </a:extLst>
          </p:cNvPr>
          <p:cNvGrpSpPr/>
          <p:nvPr/>
        </p:nvGrpSpPr>
        <p:grpSpPr>
          <a:xfrm>
            <a:off x="6946952" y="5279574"/>
            <a:ext cx="4949036" cy="1404379"/>
            <a:chOff x="9045567" y="3250384"/>
            <a:chExt cx="4949036" cy="1404379"/>
          </a:xfrm>
        </p:grpSpPr>
        <p:sp>
          <p:nvSpPr>
            <p:cNvPr id="51" name="TextBox 15">
              <a:extLst>
                <a:ext uri="{FF2B5EF4-FFF2-40B4-BE49-F238E27FC236}">
                  <a16:creationId xmlns:a16="http://schemas.microsoft.com/office/drawing/2014/main" id="{DE8C6009-45F4-4FAF-997B-9116DBF3BE92}"/>
                </a:ext>
              </a:extLst>
            </p:cNvPr>
            <p:cNvSpPr txBox="1"/>
            <p:nvPr/>
          </p:nvSpPr>
          <p:spPr>
            <a:xfrm>
              <a:off x="9045567" y="3250384"/>
              <a:ext cx="2209962" cy="307777"/>
            </a:xfrm>
            <a:prstGeom prst="rect">
              <a:avLst/>
            </a:prstGeom>
            <a:noFill/>
          </p:spPr>
          <p:txBody>
            <a:bodyPr wrap="square" rtlCol="0">
              <a:spAutoFit/>
            </a:bodyPr>
            <a:lstStyle/>
            <a:p>
              <a:pPr defTabSz="914377"/>
              <a:r>
                <a:rPr lang="en-US" sz="1400" b="1" dirty="0">
                  <a:solidFill>
                    <a:srgbClr val="037984"/>
                  </a:solidFill>
                  <a:cs typeface="+mn-ea"/>
                  <a:sym typeface="+mn-lt"/>
                </a:rPr>
                <a:t>Fast analysis</a:t>
              </a:r>
            </a:p>
          </p:txBody>
        </p:sp>
        <p:sp>
          <p:nvSpPr>
            <p:cNvPr id="52" name="Rectangle 16">
              <a:extLst>
                <a:ext uri="{FF2B5EF4-FFF2-40B4-BE49-F238E27FC236}">
                  <a16:creationId xmlns:a16="http://schemas.microsoft.com/office/drawing/2014/main" id="{9B323CA3-F8C5-4B41-A919-2BE329B842E9}"/>
                </a:ext>
              </a:extLst>
            </p:cNvPr>
            <p:cNvSpPr/>
            <p:nvPr/>
          </p:nvSpPr>
          <p:spPr>
            <a:xfrm>
              <a:off x="9045567" y="3577545"/>
              <a:ext cx="4949036" cy="1077218"/>
            </a:xfrm>
            <a:prstGeom prst="rect">
              <a:avLst/>
            </a:prstGeom>
          </p:spPr>
          <p:txBody>
            <a:bodyPr wrap="square">
              <a:spAutoFit/>
            </a:bodyPr>
            <a:lstStyle/>
            <a:p>
              <a:pPr defTabSz="914377"/>
              <a:r>
                <a:rPr lang="en-US" sz="1600" dirty="0">
                  <a:solidFill>
                    <a:prstClr val="black">
                      <a:lumMod val="75000"/>
                      <a:lumOff val="25000"/>
                    </a:prstClr>
                  </a:solidFill>
                  <a:cs typeface="+mn-ea"/>
                  <a:sym typeface="+mn-lt"/>
                </a:rPr>
                <a:t>The analysis of signal from</a:t>
              </a:r>
              <a:r>
                <a:rPr lang="en-US" altLang="zh-CN" sz="1600" dirty="0">
                  <a:solidFill>
                    <a:prstClr val="black">
                      <a:lumMod val="75000"/>
                      <a:lumOff val="25000"/>
                    </a:prstClr>
                  </a:solidFill>
                  <a:cs typeface="+mn-ea"/>
                  <a:sym typeface="+mn-lt"/>
                </a:rPr>
                <a:t> accelerometer in the server should be completed within 0.2 seconds</a:t>
              </a:r>
              <a:r>
                <a:rPr lang="en-US" sz="1600" dirty="0">
                  <a:solidFill>
                    <a:prstClr val="black">
                      <a:lumMod val="75000"/>
                      <a:lumOff val="25000"/>
                    </a:prstClr>
                  </a:solidFill>
                  <a:cs typeface="+mn-ea"/>
                  <a:sym typeface="+mn-lt"/>
                </a:rPr>
                <a:t>. It ensures the </a:t>
              </a:r>
              <a:r>
                <a:rPr lang="en-US" altLang="zh-CN" sz="1600" dirty="0">
                  <a:solidFill>
                    <a:prstClr val="black">
                      <a:lumMod val="75000"/>
                      <a:lumOff val="25000"/>
                    </a:prstClr>
                  </a:solidFill>
                  <a:cs typeface="+mn-ea"/>
                  <a:sym typeface="+mn-lt"/>
                </a:rPr>
                <a:t>real-time and avoid the server will overload when processing great amount of data.</a:t>
              </a:r>
              <a:endParaRPr lang="en-US" sz="1600" dirty="0">
                <a:solidFill>
                  <a:prstClr val="black"/>
                </a:solidFill>
                <a:cs typeface="+mn-ea"/>
                <a:sym typeface="+mn-lt"/>
              </a:endParaRPr>
            </a:p>
          </p:txBody>
        </p:sp>
      </p:grpSp>
    </p:spTree>
    <p:extLst>
      <p:ext uri="{BB962C8B-B14F-4D97-AF65-F5344CB8AC3E}">
        <p14:creationId xmlns:p14="http://schemas.microsoft.com/office/powerpoint/2010/main" val="254197676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1000"/>
                                        <p:tgtEl>
                                          <p:spTgt spid="25"/>
                                        </p:tgtEl>
                                      </p:cBhvr>
                                    </p:animEffect>
                                    <p:anim calcmode="lin" valueType="num">
                                      <p:cBhvr>
                                        <p:cTn id="18" dur="1000" fill="hold"/>
                                        <p:tgtEl>
                                          <p:spTgt spid="25"/>
                                        </p:tgtEl>
                                        <p:attrNameLst>
                                          <p:attrName>ppt_x</p:attrName>
                                        </p:attrNameLst>
                                      </p:cBhvr>
                                      <p:tavLst>
                                        <p:tav tm="0">
                                          <p:val>
                                            <p:strVal val="#ppt_x"/>
                                          </p:val>
                                        </p:tav>
                                        <p:tav tm="100000">
                                          <p:val>
                                            <p:strVal val="#ppt_x"/>
                                          </p:val>
                                        </p:tav>
                                      </p:tavLst>
                                    </p:anim>
                                    <p:anim calcmode="lin" valueType="num">
                                      <p:cBhvr>
                                        <p:cTn id="19" dur="1000" fill="hold"/>
                                        <p:tgtEl>
                                          <p:spTgt spid="2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1000"/>
                                        <p:tgtEl>
                                          <p:spTgt spid="28"/>
                                        </p:tgtEl>
                                      </p:cBhvr>
                                    </p:animEffect>
                                    <p:anim calcmode="lin" valueType="num">
                                      <p:cBhvr>
                                        <p:cTn id="23" dur="1000" fill="hold"/>
                                        <p:tgtEl>
                                          <p:spTgt spid="28"/>
                                        </p:tgtEl>
                                        <p:attrNameLst>
                                          <p:attrName>ppt_x</p:attrName>
                                        </p:attrNameLst>
                                      </p:cBhvr>
                                      <p:tavLst>
                                        <p:tav tm="0">
                                          <p:val>
                                            <p:strVal val="#ppt_x"/>
                                          </p:val>
                                        </p:tav>
                                        <p:tav tm="100000">
                                          <p:val>
                                            <p:strVal val="#ppt_x"/>
                                          </p:val>
                                        </p:tav>
                                      </p:tavLst>
                                    </p:anim>
                                    <p:anim calcmode="lin" valueType="num">
                                      <p:cBhvr>
                                        <p:cTn id="24" dur="1000" fill="hold"/>
                                        <p:tgtEl>
                                          <p:spTgt spid="2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1000"/>
                                        <p:tgtEl>
                                          <p:spTgt spid="31"/>
                                        </p:tgtEl>
                                      </p:cBhvr>
                                    </p:animEffect>
                                    <p:anim calcmode="lin" valueType="num">
                                      <p:cBhvr>
                                        <p:cTn id="28" dur="1000" fill="hold"/>
                                        <p:tgtEl>
                                          <p:spTgt spid="31"/>
                                        </p:tgtEl>
                                        <p:attrNameLst>
                                          <p:attrName>ppt_x</p:attrName>
                                        </p:attrNameLst>
                                      </p:cBhvr>
                                      <p:tavLst>
                                        <p:tav tm="0">
                                          <p:val>
                                            <p:strVal val="#ppt_x"/>
                                          </p:val>
                                        </p:tav>
                                        <p:tav tm="100000">
                                          <p:val>
                                            <p:strVal val="#ppt_x"/>
                                          </p:val>
                                        </p:tav>
                                      </p:tavLst>
                                    </p:anim>
                                    <p:anim calcmode="lin" valueType="num">
                                      <p:cBhvr>
                                        <p:cTn id="29" dur="1000" fill="hold"/>
                                        <p:tgtEl>
                                          <p:spTgt spid="31"/>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1000"/>
                                        <p:tgtEl>
                                          <p:spTgt spid="34"/>
                                        </p:tgtEl>
                                      </p:cBhvr>
                                    </p:animEffect>
                                    <p:anim calcmode="lin" valueType="num">
                                      <p:cBhvr>
                                        <p:cTn id="33" dur="1000" fill="hold"/>
                                        <p:tgtEl>
                                          <p:spTgt spid="34"/>
                                        </p:tgtEl>
                                        <p:attrNameLst>
                                          <p:attrName>ppt_x</p:attrName>
                                        </p:attrNameLst>
                                      </p:cBhvr>
                                      <p:tavLst>
                                        <p:tav tm="0">
                                          <p:val>
                                            <p:strVal val="#ppt_x"/>
                                          </p:val>
                                        </p:tav>
                                        <p:tav tm="100000">
                                          <p:val>
                                            <p:strVal val="#ppt_x"/>
                                          </p:val>
                                        </p:tav>
                                      </p:tavLst>
                                    </p:anim>
                                    <p:anim calcmode="lin" valueType="num">
                                      <p:cBhvr>
                                        <p:cTn id="34" dur="1000" fill="hold"/>
                                        <p:tgtEl>
                                          <p:spTgt spid="34"/>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1000"/>
                                        <p:tgtEl>
                                          <p:spTgt spid="37"/>
                                        </p:tgtEl>
                                      </p:cBhvr>
                                    </p:animEffect>
                                    <p:anim calcmode="lin" valueType="num">
                                      <p:cBhvr>
                                        <p:cTn id="38" dur="1000" fill="hold"/>
                                        <p:tgtEl>
                                          <p:spTgt spid="37"/>
                                        </p:tgtEl>
                                        <p:attrNameLst>
                                          <p:attrName>ppt_x</p:attrName>
                                        </p:attrNameLst>
                                      </p:cBhvr>
                                      <p:tavLst>
                                        <p:tav tm="0">
                                          <p:val>
                                            <p:strVal val="#ppt_x"/>
                                          </p:val>
                                        </p:tav>
                                        <p:tav tm="100000">
                                          <p:val>
                                            <p:strVal val="#ppt_x"/>
                                          </p:val>
                                        </p:tav>
                                      </p:tavLst>
                                    </p:anim>
                                    <p:anim calcmode="lin" valueType="num">
                                      <p:cBhvr>
                                        <p:cTn id="39" dur="1000" fill="hold"/>
                                        <p:tgtEl>
                                          <p:spTgt spid="3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40"/>
                                        </p:tgtEl>
                                        <p:attrNameLst>
                                          <p:attrName>style.visibility</p:attrName>
                                        </p:attrNameLst>
                                      </p:cBhvr>
                                      <p:to>
                                        <p:strVal val="visible"/>
                                      </p:to>
                                    </p:set>
                                    <p:animEffect transition="in" filter="fade">
                                      <p:cBhvr>
                                        <p:cTn id="42" dur="1000"/>
                                        <p:tgtEl>
                                          <p:spTgt spid="40"/>
                                        </p:tgtEl>
                                      </p:cBhvr>
                                    </p:animEffect>
                                    <p:anim calcmode="lin" valueType="num">
                                      <p:cBhvr>
                                        <p:cTn id="43" dur="1000" fill="hold"/>
                                        <p:tgtEl>
                                          <p:spTgt spid="40"/>
                                        </p:tgtEl>
                                        <p:attrNameLst>
                                          <p:attrName>ppt_x</p:attrName>
                                        </p:attrNameLst>
                                      </p:cBhvr>
                                      <p:tavLst>
                                        <p:tav tm="0">
                                          <p:val>
                                            <p:strVal val="#ppt_x"/>
                                          </p:val>
                                        </p:tav>
                                        <p:tav tm="100000">
                                          <p:val>
                                            <p:strVal val="#ppt_x"/>
                                          </p:val>
                                        </p:tav>
                                      </p:tavLst>
                                    </p:anim>
                                    <p:anim calcmode="lin" valueType="num">
                                      <p:cBhvr>
                                        <p:cTn id="44" dur="1000" fill="hold"/>
                                        <p:tgtEl>
                                          <p:spTgt spid="4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43"/>
                                        </p:tgtEl>
                                        <p:attrNameLst>
                                          <p:attrName>style.visibility</p:attrName>
                                        </p:attrNameLst>
                                      </p:cBhvr>
                                      <p:to>
                                        <p:strVal val="visible"/>
                                      </p:to>
                                    </p:set>
                                    <p:animEffect transition="in" filter="fade">
                                      <p:cBhvr>
                                        <p:cTn id="47" dur="1000"/>
                                        <p:tgtEl>
                                          <p:spTgt spid="43"/>
                                        </p:tgtEl>
                                      </p:cBhvr>
                                    </p:animEffect>
                                    <p:anim calcmode="lin" valueType="num">
                                      <p:cBhvr>
                                        <p:cTn id="48" dur="1000" fill="hold"/>
                                        <p:tgtEl>
                                          <p:spTgt spid="43"/>
                                        </p:tgtEl>
                                        <p:attrNameLst>
                                          <p:attrName>ppt_x</p:attrName>
                                        </p:attrNameLst>
                                      </p:cBhvr>
                                      <p:tavLst>
                                        <p:tav tm="0">
                                          <p:val>
                                            <p:strVal val="#ppt_x"/>
                                          </p:val>
                                        </p:tav>
                                        <p:tav tm="100000">
                                          <p:val>
                                            <p:strVal val="#ppt_x"/>
                                          </p:val>
                                        </p:tav>
                                      </p:tavLst>
                                    </p:anim>
                                    <p:anim calcmode="lin" valueType="num">
                                      <p:cBhvr>
                                        <p:cTn id="49" dur="1000" fill="hold"/>
                                        <p:tgtEl>
                                          <p:spTgt spid="43"/>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47"/>
                                        </p:tgtEl>
                                        <p:attrNameLst>
                                          <p:attrName>style.visibility</p:attrName>
                                        </p:attrNameLst>
                                      </p:cBhvr>
                                      <p:to>
                                        <p:strVal val="visible"/>
                                      </p:to>
                                    </p:set>
                                    <p:animEffect transition="in" filter="fade">
                                      <p:cBhvr>
                                        <p:cTn id="52" dur="1000"/>
                                        <p:tgtEl>
                                          <p:spTgt spid="47"/>
                                        </p:tgtEl>
                                      </p:cBhvr>
                                    </p:animEffect>
                                    <p:anim calcmode="lin" valueType="num">
                                      <p:cBhvr>
                                        <p:cTn id="53" dur="1000" fill="hold"/>
                                        <p:tgtEl>
                                          <p:spTgt spid="47"/>
                                        </p:tgtEl>
                                        <p:attrNameLst>
                                          <p:attrName>ppt_x</p:attrName>
                                        </p:attrNameLst>
                                      </p:cBhvr>
                                      <p:tavLst>
                                        <p:tav tm="0">
                                          <p:val>
                                            <p:strVal val="#ppt_x"/>
                                          </p:val>
                                        </p:tav>
                                        <p:tav tm="100000">
                                          <p:val>
                                            <p:strVal val="#ppt_x"/>
                                          </p:val>
                                        </p:tav>
                                      </p:tavLst>
                                    </p:anim>
                                    <p:anim calcmode="lin" valueType="num">
                                      <p:cBhvr>
                                        <p:cTn id="54" dur="1000" fill="hold"/>
                                        <p:tgtEl>
                                          <p:spTgt spid="47"/>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50"/>
                                        </p:tgtEl>
                                        <p:attrNameLst>
                                          <p:attrName>style.visibility</p:attrName>
                                        </p:attrNameLst>
                                      </p:cBhvr>
                                      <p:to>
                                        <p:strVal val="visible"/>
                                      </p:to>
                                    </p:set>
                                    <p:animEffect transition="in" filter="fade">
                                      <p:cBhvr>
                                        <p:cTn id="57" dur="1000"/>
                                        <p:tgtEl>
                                          <p:spTgt spid="50"/>
                                        </p:tgtEl>
                                      </p:cBhvr>
                                    </p:animEffect>
                                    <p:anim calcmode="lin" valueType="num">
                                      <p:cBhvr>
                                        <p:cTn id="58" dur="1000" fill="hold"/>
                                        <p:tgtEl>
                                          <p:spTgt spid="50"/>
                                        </p:tgtEl>
                                        <p:attrNameLst>
                                          <p:attrName>ppt_x</p:attrName>
                                        </p:attrNameLst>
                                      </p:cBhvr>
                                      <p:tavLst>
                                        <p:tav tm="0">
                                          <p:val>
                                            <p:strVal val="#ppt_x"/>
                                          </p:val>
                                        </p:tav>
                                        <p:tav tm="100000">
                                          <p:val>
                                            <p:strVal val="#ppt_x"/>
                                          </p:val>
                                        </p:tav>
                                      </p:tavLst>
                                    </p:anim>
                                    <p:anim calcmode="lin" valueType="num">
                                      <p:cBhvr>
                                        <p:cTn id="59"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文本占位符 1"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a:spLocks/>
          </p:cNvSpPr>
          <p:nvPr/>
        </p:nvSpPr>
        <p:spPr>
          <a:xfrm>
            <a:off x="3116581" y="327650"/>
            <a:ext cx="5958840" cy="529569"/>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en-US" altLang="zh-CN" sz="3200" dirty="0">
                <a:solidFill>
                  <a:prstClr val="black">
                    <a:lumMod val="75000"/>
                    <a:lumOff val="25000"/>
                  </a:prstClr>
                </a:solidFill>
                <a:latin typeface="Agency FB" panose="020B0503020202020204" pitchFamily="34" charset="0"/>
              </a:rPr>
              <a:t>Block Diagram</a:t>
            </a:r>
            <a:endParaRPr kumimoji="1" lang="zh-CN" altLang="en-US" sz="3200" dirty="0">
              <a:solidFill>
                <a:prstClr val="black">
                  <a:lumMod val="75000"/>
                  <a:lumOff val="25000"/>
                </a:prstClr>
              </a:solidFill>
              <a:latin typeface="Agency FB" panose="020B0503020202020204" pitchFamily="34" charset="0"/>
            </a:endParaRPr>
          </a:p>
        </p:txBody>
      </p:sp>
      <p:sp>
        <p:nvSpPr>
          <p:cNvPr id="2" name="e7d195523061f1c0"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pic>
        <p:nvPicPr>
          <p:cNvPr id="4" name="图片 3" descr="图示&#10;&#10;描述已自动生成">
            <a:extLst>
              <a:ext uri="{FF2B5EF4-FFF2-40B4-BE49-F238E27FC236}">
                <a16:creationId xmlns:a16="http://schemas.microsoft.com/office/drawing/2014/main" id="{694A0977-395F-4FE9-A49F-CF7E98F48264}"/>
              </a:ext>
            </a:extLst>
          </p:cNvPr>
          <p:cNvPicPr>
            <a:picLocks noChangeAspect="1"/>
          </p:cNvPicPr>
          <p:nvPr/>
        </p:nvPicPr>
        <p:blipFill>
          <a:blip r:embed="rId3"/>
          <a:stretch>
            <a:fillRect/>
          </a:stretch>
        </p:blipFill>
        <p:spPr>
          <a:xfrm>
            <a:off x="2208959" y="1301072"/>
            <a:ext cx="7774081" cy="5337830"/>
          </a:xfrm>
          <a:prstGeom prst="rect">
            <a:avLst/>
          </a:prstGeom>
        </p:spPr>
      </p:pic>
    </p:spTree>
    <p:extLst>
      <p:ext uri="{BB962C8B-B14F-4D97-AF65-F5344CB8AC3E}">
        <p14:creationId xmlns:p14="http://schemas.microsoft.com/office/powerpoint/2010/main" val="217568370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1+#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txBox="1"/>
          <p:nvPr/>
        </p:nvSpPr>
        <p:spPr>
          <a:xfrm>
            <a:off x="4733925" y="2603346"/>
            <a:ext cx="2724150" cy="830997"/>
          </a:xfrm>
          <a:prstGeom prst="rect">
            <a:avLst/>
          </a:prstGeom>
          <a:noFill/>
        </p:spPr>
        <p:txBody>
          <a:bodyPr wrap="square" rtlCol="0">
            <a:spAutoFit/>
          </a:bodyPr>
          <a:lstStyle/>
          <a:p>
            <a:pPr algn="ctr" defTabSz="914377">
              <a:spcBef>
                <a:spcPts val="600"/>
              </a:spcBef>
            </a:pPr>
            <a:r>
              <a:rPr lang="en-US" altLang="zh-CN" sz="4800" kern="0" dirty="0">
                <a:solidFill>
                  <a:srgbClr val="F40065"/>
                </a:solidFill>
                <a:latin typeface="Agency FB" panose="020B0503020202020204" pitchFamily="34" charset="0"/>
                <a:ea typeface="微软雅黑" panose="020B0503020204020204" pitchFamily="34" charset="-122"/>
                <a:cs typeface="+mn-ea"/>
                <a:sym typeface="+mn-lt"/>
              </a:rPr>
              <a:t>Part 03</a:t>
            </a:r>
            <a:endParaRPr lang="zh-CN" altLang="en-US" sz="4800" kern="0" dirty="0">
              <a:solidFill>
                <a:srgbClr val="F40065"/>
              </a:solidFill>
              <a:latin typeface="Agency FB" panose="020B0503020202020204" pitchFamily="34" charset="0"/>
              <a:ea typeface="微软雅黑" panose="020B0503020204020204" pitchFamily="34" charset="-122"/>
              <a:cs typeface="+mn-ea"/>
              <a:sym typeface="+mn-lt"/>
            </a:endParaRPr>
          </a:p>
        </p:txBody>
      </p:sp>
      <p:sp>
        <p:nvSpPr>
          <p:cNvPr id="7" name="文本框 6"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SpPr>
            <a:spLocks noChangeArrowheads="1"/>
          </p:cNvSpPr>
          <p:nvPr/>
        </p:nvSpPr>
        <p:spPr bwMode="auto">
          <a:xfrm>
            <a:off x="3891966" y="3351710"/>
            <a:ext cx="4408068"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defTabSz="914377"/>
            <a:r>
              <a:rPr lang="en-US" altLang="zh-CN" sz="2400" b="1" dirty="0">
                <a:solidFill>
                  <a:srgbClr val="F40065"/>
                </a:solidFill>
                <a:latin typeface="方正正纤黑简体"/>
                <a:ea typeface="方正正纤黑简体"/>
                <a:cs typeface="Ebrima" panose="02000000000000000000" pitchFamily="2" charset="0"/>
              </a:rPr>
              <a:t>Implementation</a:t>
            </a:r>
          </a:p>
          <a:p>
            <a:pPr algn="ctr" defTabSz="914377"/>
            <a:r>
              <a:rPr lang="en-US" altLang="zh-CN" sz="2400" b="1" dirty="0">
                <a:solidFill>
                  <a:srgbClr val="F40065"/>
                </a:solidFill>
                <a:latin typeface="方正正纤黑简体"/>
                <a:ea typeface="方正正纤黑简体"/>
                <a:cs typeface="Ebrima" panose="02000000000000000000" pitchFamily="2" charset="0"/>
              </a:rPr>
              <a:t>In Detail</a:t>
            </a:r>
          </a:p>
        </p:txBody>
      </p:sp>
      <p:sp>
        <p:nvSpPr>
          <p:cNvPr id="8" name="e7d195523061f1c0" descr="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 hidden="1"/>
          <p:cNvSpPr txBox="1"/>
          <p:nvPr/>
        </p:nvSpPr>
        <p:spPr>
          <a:xfrm>
            <a:off x="-355600" y="1803400"/>
            <a:ext cx="364202" cy="1016000"/>
          </a:xfrm>
          <a:prstGeom prst="rect">
            <a:avLst/>
          </a:prstGeom>
          <a:noFill/>
        </p:spPr>
        <p:txBody>
          <a:bodyPr vert="wordArtVert" wrap="square" rtlCol="0">
            <a:spAutoFit/>
          </a:bodyPr>
          <a:lstStyle/>
          <a:p>
            <a:pPr defTabSz="914377">
              <a:lnSpc>
                <a:spcPct val="130000"/>
              </a:lnSpc>
              <a:spcBef>
                <a:spcPts val="600"/>
              </a:spcBef>
            </a:pPr>
            <a:r>
              <a:rPr lang="en-US" altLang="zh-CN" sz="100" kern="0">
                <a:solidFill>
                  <a:prstClr val="black"/>
                </a:solidFill>
                <a:latin typeface="微软雅黑" panose="020B0503020204020204" pitchFamily="34" charset="-122"/>
                <a:ea typeface="微软雅黑" panose="020B0503020204020204" pitchFamily="34" charset="-122"/>
                <a:cs typeface="+mn-ea"/>
                <a:sym typeface="+mn-lt"/>
              </a:rPr>
              <a:t>e7d195523061f1c01ef2b70529884c179423570dbaad84926380ABC1F97BAEF0C8FC051856578EAB7874501A1FFE158C4981707381814BCC4D9A8E3554438DEE4FBCF5A5B4D2A8B0989AB57E8BAC65EB974DA658112395338783245C025A59995FB9E16632CCFAA0B432708CE5F45C8C42BB719BDFBEC94DA7A649C287EAE079169C97C71560C476F719A25EEB755DC5</a:t>
            </a:r>
            <a:endParaRPr lang="zh-CN" altLang="en-US" sz="100" kern="0" dirty="0">
              <a:solidFill>
                <a:prstClr val="black"/>
              </a:solidFill>
              <a:latin typeface="微软雅黑" panose="020B0503020204020204" pitchFamily="34" charset="-122"/>
              <a:ea typeface="微软雅黑" panose="020B0503020204020204" pitchFamily="34" charset="-122"/>
              <a:cs typeface="+mn-ea"/>
              <a:sym typeface="+mn-lt"/>
            </a:endParaRPr>
          </a:p>
        </p:txBody>
      </p:sp>
      <p:pic>
        <p:nvPicPr>
          <p:cNvPr id="9" name="图片 8"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81501" y="4875204"/>
            <a:ext cx="3429000" cy="1263316"/>
          </a:xfrm>
          <a:prstGeom prst="rect">
            <a:avLst/>
          </a:prstGeom>
        </p:spPr>
      </p:pic>
      <p:grpSp>
        <p:nvGrpSpPr>
          <p:cNvPr id="29" name="Group 457" descr="e7d195523061f1c01ef2b70529884c179423570dbaad84926380ABC1F97BAEF0C8FC051856578EAB7874501A1FFE158C4981707381814BCC4D9A8E3554438DEE4FBCF5A5B4D2A8B0989AB57E8BAC65EB77E2D09FF131CC59D0517FC127133DA2BCA9EEA6E7378E57346A9496F0D3A597577DECE229E967C8B0249DD763E024C8B850CA8EC35B74133B76747CA9531618"/>
          <p:cNvGrpSpPr>
            <a:grpSpLocks noChangeAspect="1"/>
          </p:cNvGrpSpPr>
          <p:nvPr/>
        </p:nvGrpSpPr>
        <p:grpSpPr bwMode="auto">
          <a:xfrm>
            <a:off x="5405481" y="1222313"/>
            <a:ext cx="1381038" cy="1381033"/>
            <a:chOff x="4490" y="944"/>
            <a:chExt cx="926" cy="926"/>
          </a:xfrm>
        </p:grpSpPr>
        <p:sp>
          <p:nvSpPr>
            <p:cNvPr id="30" name="Oval 458"/>
            <p:cNvSpPr>
              <a:spLocks noChangeArrowheads="1"/>
            </p:cNvSpPr>
            <p:nvPr/>
          </p:nvSpPr>
          <p:spPr bwMode="auto">
            <a:xfrm>
              <a:off x="4490" y="944"/>
              <a:ext cx="926" cy="926"/>
            </a:xfrm>
            <a:prstGeom prst="ellipse">
              <a:avLst/>
            </a:prstGeom>
            <a:solidFill>
              <a:srgbClr val="F400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1" name="Freeform 459"/>
            <p:cNvSpPr>
              <a:spLocks/>
            </p:cNvSpPr>
            <p:nvPr/>
          </p:nvSpPr>
          <p:spPr bwMode="auto">
            <a:xfrm>
              <a:off x="4588" y="1284"/>
              <a:ext cx="587" cy="405"/>
            </a:xfrm>
            <a:custGeom>
              <a:avLst/>
              <a:gdLst>
                <a:gd name="T0" fmla="*/ 53 w 247"/>
                <a:gd name="T1" fmla="*/ 170 h 170"/>
                <a:gd name="T2" fmla="*/ 43 w 247"/>
                <a:gd name="T3" fmla="*/ 163 h 170"/>
                <a:gd name="T4" fmla="*/ 0 w 247"/>
                <a:gd name="T5" fmla="*/ 28 h 170"/>
                <a:gd name="T6" fmla="*/ 0 w 247"/>
                <a:gd name="T7" fmla="*/ 28 h 170"/>
                <a:gd name="T8" fmla="*/ 2 w 247"/>
                <a:gd name="T9" fmla="*/ 7 h 170"/>
                <a:gd name="T10" fmla="*/ 2 w 247"/>
                <a:gd name="T11" fmla="*/ 6 h 170"/>
                <a:gd name="T12" fmla="*/ 10 w 247"/>
                <a:gd name="T13" fmla="*/ 0 h 170"/>
                <a:gd name="T14" fmla="*/ 10 w 247"/>
                <a:gd name="T15" fmla="*/ 0 h 170"/>
                <a:gd name="T16" fmla="*/ 61 w 247"/>
                <a:gd name="T17" fmla="*/ 1 h 170"/>
                <a:gd name="T18" fmla="*/ 91 w 247"/>
                <a:gd name="T19" fmla="*/ 1 h 170"/>
                <a:gd name="T20" fmla="*/ 91 w 247"/>
                <a:gd name="T21" fmla="*/ 1 h 170"/>
                <a:gd name="T22" fmla="*/ 101 w 247"/>
                <a:gd name="T23" fmla="*/ 6 h 170"/>
                <a:gd name="T24" fmla="*/ 113 w 247"/>
                <a:gd name="T25" fmla="*/ 22 h 170"/>
                <a:gd name="T26" fmla="*/ 115 w 247"/>
                <a:gd name="T27" fmla="*/ 23 h 170"/>
                <a:gd name="T28" fmla="*/ 198 w 247"/>
                <a:gd name="T29" fmla="*/ 24 h 170"/>
                <a:gd name="T30" fmla="*/ 223 w 247"/>
                <a:gd name="T31" fmla="*/ 24 h 170"/>
                <a:gd name="T32" fmla="*/ 231 w 247"/>
                <a:gd name="T33" fmla="*/ 28 h 170"/>
                <a:gd name="T34" fmla="*/ 231 w 247"/>
                <a:gd name="T35" fmla="*/ 29 h 170"/>
                <a:gd name="T36" fmla="*/ 234 w 247"/>
                <a:gd name="T37" fmla="*/ 53 h 170"/>
                <a:gd name="T38" fmla="*/ 247 w 247"/>
                <a:gd name="T39" fmla="*/ 148 h 170"/>
                <a:gd name="T40" fmla="*/ 243 w 247"/>
                <a:gd name="T41" fmla="*/ 149 h 170"/>
                <a:gd name="T42" fmla="*/ 53 w 247"/>
                <a:gd name="T43"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7" h="170">
                  <a:moveTo>
                    <a:pt x="53" y="170"/>
                  </a:moveTo>
                  <a:cubicBezTo>
                    <a:pt x="46" y="170"/>
                    <a:pt x="43" y="165"/>
                    <a:pt x="43" y="163"/>
                  </a:cubicBezTo>
                  <a:cubicBezTo>
                    <a:pt x="0" y="28"/>
                    <a:pt x="0" y="28"/>
                    <a:pt x="0" y="28"/>
                  </a:cubicBezTo>
                  <a:cubicBezTo>
                    <a:pt x="0" y="28"/>
                    <a:pt x="0" y="28"/>
                    <a:pt x="0" y="28"/>
                  </a:cubicBezTo>
                  <a:cubicBezTo>
                    <a:pt x="0" y="26"/>
                    <a:pt x="1" y="9"/>
                    <a:pt x="2" y="7"/>
                  </a:cubicBezTo>
                  <a:cubicBezTo>
                    <a:pt x="2" y="6"/>
                    <a:pt x="2" y="6"/>
                    <a:pt x="2" y="6"/>
                  </a:cubicBezTo>
                  <a:cubicBezTo>
                    <a:pt x="2" y="3"/>
                    <a:pt x="4" y="0"/>
                    <a:pt x="10" y="0"/>
                  </a:cubicBezTo>
                  <a:cubicBezTo>
                    <a:pt x="10" y="0"/>
                    <a:pt x="10" y="0"/>
                    <a:pt x="10" y="0"/>
                  </a:cubicBezTo>
                  <a:cubicBezTo>
                    <a:pt x="14" y="0"/>
                    <a:pt x="39" y="0"/>
                    <a:pt x="61" y="1"/>
                  </a:cubicBezTo>
                  <a:cubicBezTo>
                    <a:pt x="76" y="1"/>
                    <a:pt x="90" y="1"/>
                    <a:pt x="91" y="1"/>
                  </a:cubicBezTo>
                  <a:cubicBezTo>
                    <a:pt x="91" y="1"/>
                    <a:pt x="91" y="1"/>
                    <a:pt x="91" y="1"/>
                  </a:cubicBezTo>
                  <a:cubicBezTo>
                    <a:pt x="95" y="1"/>
                    <a:pt x="99" y="3"/>
                    <a:pt x="101" y="6"/>
                  </a:cubicBezTo>
                  <a:cubicBezTo>
                    <a:pt x="103" y="9"/>
                    <a:pt x="112" y="21"/>
                    <a:pt x="113" y="22"/>
                  </a:cubicBezTo>
                  <a:cubicBezTo>
                    <a:pt x="114" y="23"/>
                    <a:pt x="114" y="23"/>
                    <a:pt x="115" y="23"/>
                  </a:cubicBezTo>
                  <a:cubicBezTo>
                    <a:pt x="118" y="23"/>
                    <a:pt x="168" y="24"/>
                    <a:pt x="198" y="24"/>
                  </a:cubicBezTo>
                  <a:cubicBezTo>
                    <a:pt x="212" y="24"/>
                    <a:pt x="222" y="24"/>
                    <a:pt x="223" y="24"/>
                  </a:cubicBezTo>
                  <a:cubicBezTo>
                    <a:pt x="228" y="23"/>
                    <a:pt x="230" y="25"/>
                    <a:pt x="231" y="28"/>
                  </a:cubicBezTo>
                  <a:cubicBezTo>
                    <a:pt x="231" y="29"/>
                    <a:pt x="231" y="29"/>
                    <a:pt x="231" y="29"/>
                  </a:cubicBezTo>
                  <a:cubicBezTo>
                    <a:pt x="234" y="53"/>
                    <a:pt x="234" y="53"/>
                    <a:pt x="234" y="53"/>
                  </a:cubicBezTo>
                  <a:cubicBezTo>
                    <a:pt x="247" y="148"/>
                    <a:pt x="247" y="148"/>
                    <a:pt x="247" y="148"/>
                  </a:cubicBezTo>
                  <a:cubicBezTo>
                    <a:pt x="243" y="149"/>
                    <a:pt x="243" y="149"/>
                    <a:pt x="243" y="149"/>
                  </a:cubicBezTo>
                  <a:cubicBezTo>
                    <a:pt x="179" y="157"/>
                    <a:pt x="53" y="170"/>
                    <a:pt x="53" y="17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2" name="Freeform 460"/>
            <p:cNvSpPr>
              <a:spLocks/>
            </p:cNvSpPr>
            <p:nvPr/>
          </p:nvSpPr>
          <p:spPr bwMode="auto">
            <a:xfrm>
              <a:off x="4595" y="1287"/>
              <a:ext cx="573" cy="404"/>
            </a:xfrm>
            <a:custGeom>
              <a:avLst/>
              <a:gdLst>
                <a:gd name="T0" fmla="*/ 227 w 241"/>
                <a:gd name="T1" fmla="*/ 28 h 170"/>
                <a:gd name="T2" fmla="*/ 241 w 241"/>
                <a:gd name="T3" fmla="*/ 144 h 170"/>
                <a:gd name="T4" fmla="*/ 51 w 241"/>
                <a:gd name="T5" fmla="*/ 169 h 170"/>
                <a:gd name="T6" fmla="*/ 42 w 241"/>
                <a:gd name="T7" fmla="*/ 161 h 170"/>
                <a:gd name="T8" fmla="*/ 0 w 241"/>
                <a:gd name="T9" fmla="*/ 27 h 170"/>
                <a:gd name="T10" fmla="*/ 1 w 241"/>
                <a:gd name="T11" fmla="*/ 7 h 170"/>
                <a:gd name="T12" fmla="*/ 8 w 241"/>
                <a:gd name="T13" fmla="*/ 1 h 170"/>
                <a:gd name="T14" fmla="*/ 88 w 241"/>
                <a:gd name="T15" fmla="*/ 1 h 170"/>
                <a:gd name="T16" fmla="*/ 98 w 241"/>
                <a:gd name="T17" fmla="*/ 7 h 170"/>
                <a:gd name="T18" fmla="*/ 109 w 241"/>
                <a:gd name="T19" fmla="*/ 21 h 170"/>
                <a:gd name="T20" fmla="*/ 114 w 241"/>
                <a:gd name="T21" fmla="*/ 23 h 170"/>
                <a:gd name="T22" fmla="*/ 222 w 241"/>
                <a:gd name="T23" fmla="*/ 24 h 170"/>
                <a:gd name="T24" fmla="*/ 227 w 241"/>
                <a:gd name="T25" fmla="*/ 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1" h="170">
                  <a:moveTo>
                    <a:pt x="227" y="28"/>
                  </a:moveTo>
                  <a:cubicBezTo>
                    <a:pt x="241" y="144"/>
                    <a:pt x="241" y="144"/>
                    <a:pt x="241" y="144"/>
                  </a:cubicBezTo>
                  <a:cubicBezTo>
                    <a:pt x="241" y="144"/>
                    <a:pt x="54" y="168"/>
                    <a:pt x="51" y="169"/>
                  </a:cubicBezTo>
                  <a:cubicBezTo>
                    <a:pt x="46" y="170"/>
                    <a:pt x="42" y="161"/>
                    <a:pt x="42" y="161"/>
                  </a:cubicBezTo>
                  <a:cubicBezTo>
                    <a:pt x="0" y="27"/>
                    <a:pt x="0" y="27"/>
                    <a:pt x="0" y="27"/>
                  </a:cubicBezTo>
                  <a:cubicBezTo>
                    <a:pt x="0" y="27"/>
                    <a:pt x="1" y="9"/>
                    <a:pt x="1" y="7"/>
                  </a:cubicBezTo>
                  <a:cubicBezTo>
                    <a:pt x="2" y="4"/>
                    <a:pt x="4" y="1"/>
                    <a:pt x="8" y="1"/>
                  </a:cubicBezTo>
                  <a:cubicBezTo>
                    <a:pt x="12" y="0"/>
                    <a:pt x="86" y="2"/>
                    <a:pt x="88" y="1"/>
                  </a:cubicBezTo>
                  <a:cubicBezTo>
                    <a:pt x="90" y="1"/>
                    <a:pt x="95" y="2"/>
                    <a:pt x="98" y="7"/>
                  </a:cubicBezTo>
                  <a:cubicBezTo>
                    <a:pt x="100" y="9"/>
                    <a:pt x="108" y="20"/>
                    <a:pt x="109" y="21"/>
                  </a:cubicBezTo>
                  <a:cubicBezTo>
                    <a:pt x="110" y="23"/>
                    <a:pt x="111" y="23"/>
                    <a:pt x="114" y="23"/>
                  </a:cubicBezTo>
                  <a:cubicBezTo>
                    <a:pt x="118" y="23"/>
                    <a:pt x="219" y="24"/>
                    <a:pt x="222" y="24"/>
                  </a:cubicBezTo>
                  <a:cubicBezTo>
                    <a:pt x="226" y="24"/>
                    <a:pt x="227" y="24"/>
                    <a:pt x="227"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3" name="Freeform 461"/>
            <p:cNvSpPr>
              <a:spLocks/>
            </p:cNvSpPr>
            <p:nvPr/>
          </p:nvSpPr>
          <p:spPr bwMode="auto">
            <a:xfrm>
              <a:off x="4685" y="1349"/>
              <a:ext cx="488" cy="325"/>
            </a:xfrm>
            <a:custGeom>
              <a:avLst/>
              <a:gdLst>
                <a:gd name="T0" fmla="*/ 33 w 488"/>
                <a:gd name="T1" fmla="*/ 325 h 325"/>
                <a:gd name="T2" fmla="*/ 0 w 488"/>
                <a:gd name="T3" fmla="*/ 2 h 325"/>
                <a:gd name="T4" fmla="*/ 443 w 488"/>
                <a:gd name="T5" fmla="*/ 0 h 325"/>
                <a:gd name="T6" fmla="*/ 488 w 488"/>
                <a:gd name="T7" fmla="*/ 280 h 325"/>
                <a:gd name="T8" fmla="*/ 33 w 488"/>
                <a:gd name="T9" fmla="*/ 325 h 325"/>
              </a:gdLst>
              <a:ahLst/>
              <a:cxnLst>
                <a:cxn ang="0">
                  <a:pos x="T0" y="T1"/>
                </a:cxn>
                <a:cxn ang="0">
                  <a:pos x="T2" y="T3"/>
                </a:cxn>
                <a:cxn ang="0">
                  <a:pos x="T4" y="T5"/>
                </a:cxn>
                <a:cxn ang="0">
                  <a:pos x="T6" y="T7"/>
                </a:cxn>
                <a:cxn ang="0">
                  <a:pos x="T8" y="T9"/>
                </a:cxn>
              </a:cxnLst>
              <a:rect l="0" t="0" r="r" b="b"/>
              <a:pathLst>
                <a:path w="488" h="325">
                  <a:moveTo>
                    <a:pt x="33" y="325"/>
                  </a:moveTo>
                  <a:lnTo>
                    <a:pt x="0" y="2"/>
                  </a:lnTo>
                  <a:lnTo>
                    <a:pt x="443" y="0"/>
                  </a:lnTo>
                  <a:lnTo>
                    <a:pt x="488" y="280"/>
                  </a:lnTo>
                  <a:lnTo>
                    <a:pt x="33" y="3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4" name="Freeform 462"/>
            <p:cNvSpPr>
              <a:spLocks/>
            </p:cNvSpPr>
            <p:nvPr/>
          </p:nvSpPr>
          <p:spPr bwMode="auto">
            <a:xfrm>
              <a:off x="4692" y="1125"/>
              <a:ext cx="481" cy="545"/>
            </a:xfrm>
            <a:custGeom>
              <a:avLst/>
              <a:gdLst>
                <a:gd name="T0" fmla="*/ 31 w 481"/>
                <a:gd name="T1" fmla="*/ 545 h 545"/>
                <a:gd name="T2" fmla="*/ 0 w 481"/>
                <a:gd name="T3" fmla="*/ 2 h 545"/>
                <a:gd name="T4" fmla="*/ 436 w 481"/>
                <a:gd name="T5" fmla="*/ 0 h 545"/>
                <a:gd name="T6" fmla="*/ 481 w 481"/>
                <a:gd name="T7" fmla="*/ 502 h 545"/>
                <a:gd name="T8" fmla="*/ 31 w 481"/>
                <a:gd name="T9" fmla="*/ 545 h 545"/>
              </a:gdLst>
              <a:ahLst/>
              <a:cxnLst>
                <a:cxn ang="0">
                  <a:pos x="T0" y="T1"/>
                </a:cxn>
                <a:cxn ang="0">
                  <a:pos x="T2" y="T3"/>
                </a:cxn>
                <a:cxn ang="0">
                  <a:pos x="T4" y="T5"/>
                </a:cxn>
                <a:cxn ang="0">
                  <a:pos x="T6" y="T7"/>
                </a:cxn>
                <a:cxn ang="0">
                  <a:pos x="T8" y="T9"/>
                </a:cxn>
              </a:cxnLst>
              <a:rect l="0" t="0" r="r" b="b"/>
              <a:pathLst>
                <a:path w="481" h="545">
                  <a:moveTo>
                    <a:pt x="31" y="545"/>
                  </a:moveTo>
                  <a:lnTo>
                    <a:pt x="0" y="2"/>
                  </a:lnTo>
                  <a:lnTo>
                    <a:pt x="436" y="0"/>
                  </a:lnTo>
                  <a:lnTo>
                    <a:pt x="481" y="502"/>
                  </a:lnTo>
                  <a:lnTo>
                    <a:pt x="31" y="545"/>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5" name="Freeform 463"/>
            <p:cNvSpPr>
              <a:spLocks/>
            </p:cNvSpPr>
            <p:nvPr/>
          </p:nvSpPr>
          <p:spPr bwMode="auto">
            <a:xfrm>
              <a:off x="4704" y="1410"/>
              <a:ext cx="617" cy="279"/>
            </a:xfrm>
            <a:custGeom>
              <a:avLst/>
              <a:gdLst>
                <a:gd name="T0" fmla="*/ 0 w 259"/>
                <a:gd name="T1" fmla="*/ 114 h 117"/>
                <a:gd name="T2" fmla="*/ 8 w 259"/>
                <a:gd name="T3" fmla="*/ 109 h 117"/>
                <a:gd name="T4" fmla="*/ 46 w 259"/>
                <a:gd name="T5" fmla="*/ 36 h 117"/>
                <a:gd name="T6" fmla="*/ 63 w 259"/>
                <a:gd name="T7" fmla="*/ 5 h 117"/>
                <a:gd name="T8" fmla="*/ 67 w 259"/>
                <a:gd name="T9" fmla="*/ 1 h 117"/>
                <a:gd name="T10" fmla="*/ 71 w 259"/>
                <a:gd name="T11" fmla="*/ 1 h 117"/>
                <a:gd name="T12" fmla="*/ 76 w 259"/>
                <a:gd name="T13" fmla="*/ 1 h 117"/>
                <a:gd name="T14" fmla="*/ 253 w 259"/>
                <a:gd name="T15" fmla="*/ 0 h 117"/>
                <a:gd name="T16" fmla="*/ 258 w 259"/>
                <a:gd name="T17" fmla="*/ 5 h 117"/>
                <a:gd name="T18" fmla="*/ 200 w 259"/>
                <a:gd name="T19" fmla="*/ 94 h 117"/>
                <a:gd name="T20" fmla="*/ 191 w 259"/>
                <a:gd name="T21" fmla="*/ 98 h 117"/>
                <a:gd name="T22" fmla="*/ 4 w 259"/>
                <a:gd name="T23" fmla="*/ 117 h 117"/>
                <a:gd name="T24" fmla="*/ 0 w 259"/>
                <a:gd name="T25" fmla="*/ 116 h 117"/>
                <a:gd name="T26" fmla="*/ 0 w 259"/>
                <a:gd name="T27" fmla="*/ 114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9" h="117">
                  <a:moveTo>
                    <a:pt x="0" y="114"/>
                  </a:moveTo>
                  <a:cubicBezTo>
                    <a:pt x="0" y="114"/>
                    <a:pt x="4" y="117"/>
                    <a:pt x="8" y="109"/>
                  </a:cubicBezTo>
                  <a:cubicBezTo>
                    <a:pt x="16" y="96"/>
                    <a:pt x="35" y="58"/>
                    <a:pt x="46" y="36"/>
                  </a:cubicBezTo>
                  <a:cubicBezTo>
                    <a:pt x="58" y="14"/>
                    <a:pt x="63" y="5"/>
                    <a:pt x="63" y="5"/>
                  </a:cubicBezTo>
                  <a:cubicBezTo>
                    <a:pt x="65" y="2"/>
                    <a:pt x="64" y="1"/>
                    <a:pt x="67" y="1"/>
                  </a:cubicBezTo>
                  <a:cubicBezTo>
                    <a:pt x="68" y="1"/>
                    <a:pt x="71" y="1"/>
                    <a:pt x="71" y="1"/>
                  </a:cubicBezTo>
                  <a:cubicBezTo>
                    <a:pt x="71" y="1"/>
                    <a:pt x="75" y="1"/>
                    <a:pt x="76" y="1"/>
                  </a:cubicBezTo>
                  <a:cubicBezTo>
                    <a:pt x="99" y="1"/>
                    <a:pt x="239" y="0"/>
                    <a:pt x="253" y="0"/>
                  </a:cubicBezTo>
                  <a:cubicBezTo>
                    <a:pt x="258" y="0"/>
                    <a:pt x="259" y="3"/>
                    <a:pt x="258" y="5"/>
                  </a:cubicBezTo>
                  <a:cubicBezTo>
                    <a:pt x="252" y="13"/>
                    <a:pt x="200" y="94"/>
                    <a:pt x="200" y="94"/>
                  </a:cubicBezTo>
                  <a:cubicBezTo>
                    <a:pt x="198" y="97"/>
                    <a:pt x="199" y="98"/>
                    <a:pt x="191" y="98"/>
                  </a:cubicBezTo>
                  <a:cubicBezTo>
                    <a:pt x="186" y="99"/>
                    <a:pt x="66" y="110"/>
                    <a:pt x="4" y="117"/>
                  </a:cubicBezTo>
                  <a:cubicBezTo>
                    <a:pt x="4" y="117"/>
                    <a:pt x="1" y="117"/>
                    <a:pt x="0" y="116"/>
                  </a:cubicBezTo>
                  <a:cubicBezTo>
                    <a:pt x="0" y="116"/>
                    <a:pt x="0" y="114"/>
                    <a:pt x="0" y="1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6" name="Freeform 464"/>
            <p:cNvSpPr>
              <a:spLocks/>
            </p:cNvSpPr>
            <p:nvPr/>
          </p:nvSpPr>
          <p:spPr bwMode="auto">
            <a:xfrm>
              <a:off x="4716" y="1420"/>
              <a:ext cx="602" cy="269"/>
            </a:xfrm>
            <a:custGeom>
              <a:avLst/>
              <a:gdLst>
                <a:gd name="T0" fmla="*/ 253 w 253"/>
                <a:gd name="T1" fmla="*/ 0 h 113"/>
                <a:gd name="T2" fmla="*/ 253 w 253"/>
                <a:gd name="T3" fmla="*/ 1 h 113"/>
                <a:gd name="T4" fmla="*/ 195 w 253"/>
                <a:gd name="T5" fmla="*/ 90 h 113"/>
                <a:gd name="T6" fmla="*/ 186 w 253"/>
                <a:gd name="T7" fmla="*/ 94 h 113"/>
                <a:gd name="T8" fmla="*/ 0 w 253"/>
                <a:gd name="T9" fmla="*/ 113 h 113"/>
                <a:gd name="T10" fmla="*/ 4 w 253"/>
                <a:gd name="T11" fmla="*/ 109 h 113"/>
                <a:gd name="T12" fmla="*/ 59 w 253"/>
                <a:gd name="T13" fmla="*/ 3 h 113"/>
                <a:gd name="T14" fmla="*/ 63 w 253"/>
                <a:gd name="T15" fmla="*/ 1 h 113"/>
                <a:gd name="T16" fmla="*/ 253 w 253"/>
                <a:gd name="T17"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113">
                  <a:moveTo>
                    <a:pt x="253" y="0"/>
                  </a:moveTo>
                  <a:cubicBezTo>
                    <a:pt x="253" y="0"/>
                    <a:pt x="253" y="0"/>
                    <a:pt x="253" y="1"/>
                  </a:cubicBezTo>
                  <a:cubicBezTo>
                    <a:pt x="248" y="9"/>
                    <a:pt x="197" y="87"/>
                    <a:pt x="195" y="90"/>
                  </a:cubicBezTo>
                  <a:cubicBezTo>
                    <a:pt x="193" y="93"/>
                    <a:pt x="193" y="94"/>
                    <a:pt x="186" y="94"/>
                  </a:cubicBezTo>
                  <a:cubicBezTo>
                    <a:pt x="179" y="95"/>
                    <a:pt x="0" y="113"/>
                    <a:pt x="0" y="113"/>
                  </a:cubicBezTo>
                  <a:cubicBezTo>
                    <a:pt x="0" y="113"/>
                    <a:pt x="3" y="110"/>
                    <a:pt x="4" y="109"/>
                  </a:cubicBezTo>
                  <a:cubicBezTo>
                    <a:pt x="5" y="108"/>
                    <a:pt x="58" y="5"/>
                    <a:pt x="59" y="3"/>
                  </a:cubicBezTo>
                  <a:cubicBezTo>
                    <a:pt x="60" y="2"/>
                    <a:pt x="61" y="1"/>
                    <a:pt x="63" y="1"/>
                  </a:cubicBezTo>
                  <a:cubicBezTo>
                    <a:pt x="65" y="2"/>
                    <a:pt x="253" y="0"/>
                    <a:pt x="25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7" name="Freeform 465"/>
            <p:cNvSpPr>
              <a:spLocks/>
            </p:cNvSpPr>
            <p:nvPr/>
          </p:nvSpPr>
          <p:spPr bwMode="auto">
            <a:xfrm>
              <a:off x="4787" y="1422"/>
              <a:ext cx="529" cy="176"/>
            </a:xfrm>
            <a:custGeom>
              <a:avLst/>
              <a:gdLst>
                <a:gd name="T0" fmla="*/ 175 w 222"/>
                <a:gd name="T1" fmla="*/ 74 h 74"/>
                <a:gd name="T2" fmla="*/ 217 w 222"/>
                <a:gd name="T3" fmla="*/ 9 h 74"/>
                <a:gd name="T4" fmla="*/ 222 w 222"/>
                <a:gd name="T5" fmla="*/ 2 h 74"/>
                <a:gd name="T6" fmla="*/ 219 w 222"/>
                <a:gd name="T7" fmla="*/ 0 h 74"/>
                <a:gd name="T8" fmla="*/ 33 w 222"/>
                <a:gd name="T9" fmla="*/ 0 h 74"/>
                <a:gd name="T10" fmla="*/ 29 w 222"/>
                <a:gd name="T11" fmla="*/ 3 h 74"/>
                <a:gd name="T12" fmla="*/ 0 w 222"/>
                <a:gd name="T13" fmla="*/ 59 h 74"/>
                <a:gd name="T14" fmla="*/ 175 w 222"/>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74">
                  <a:moveTo>
                    <a:pt x="175" y="74"/>
                  </a:moveTo>
                  <a:cubicBezTo>
                    <a:pt x="187" y="55"/>
                    <a:pt x="207" y="25"/>
                    <a:pt x="217" y="9"/>
                  </a:cubicBezTo>
                  <a:cubicBezTo>
                    <a:pt x="219" y="6"/>
                    <a:pt x="221" y="3"/>
                    <a:pt x="222" y="2"/>
                  </a:cubicBezTo>
                  <a:cubicBezTo>
                    <a:pt x="222" y="1"/>
                    <a:pt x="221" y="0"/>
                    <a:pt x="219" y="0"/>
                  </a:cubicBezTo>
                  <a:cubicBezTo>
                    <a:pt x="217" y="0"/>
                    <a:pt x="34" y="0"/>
                    <a:pt x="33" y="0"/>
                  </a:cubicBezTo>
                  <a:cubicBezTo>
                    <a:pt x="30" y="1"/>
                    <a:pt x="30" y="1"/>
                    <a:pt x="29" y="3"/>
                  </a:cubicBezTo>
                  <a:cubicBezTo>
                    <a:pt x="29" y="3"/>
                    <a:pt x="9" y="42"/>
                    <a:pt x="0" y="59"/>
                  </a:cubicBezTo>
                  <a:cubicBezTo>
                    <a:pt x="48" y="28"/>
                    <a:pt x="157" y="21"/>
                    <a:pt x="175"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8" name="Freeform 466"/>
            <p:cNvSpPr>
              <a:spLocks/>
            </p:cNvSpPr>
            <p:nvPr/>
          </p:nvSpPr>
          <p:spPr bwMode="auto">
            <a:xfrm>
              <a:off x="4759" y="1241"/>
              <a:ext cx="316" cy="22"/>
            </a:xfrm>
            <a:custGeom>
              <a:avLst/>
              <a:gdLst>
                <a:gd name="T0" fmla="*/ 2 w 316"/>
                <a:gd name="T1" fmla="*/ 22 h 22"/>
                <a:gd name="T2" fmla="*/ 0 w 316"/>
                <a:gd name="T3" fmla="*/ 8 h 22"/>
                <a:gd name="T4" fmla="*/ 316 w 316"/>
                <a:gd name="T5" fmla="*/ 0 h 22"/>
                <a:gd name="T6" fmla="*/ 316 w 316"/>
                <a:gd name="T7" fmla="*/ 15 h 22"/>
                <a:gd name="T8" fmla="*/ 2 w 316"/>
                <a:gd name="T9" fmla="*/ 22 h 22"/>
              </a:gdLst>
              <a:ahLst/>
              <a:cxnLst>
                <a:cxn ang="0">
                  <a:pos x="T0" y="T1"/>
                </a:cxn>
                <a:cxn ang="0">
                  <a:pos x="T2" y="T3"/>
                </a:cxn>
                <a:cxn ang="0">
                  <a:pos x="T4" y="T5"/>
                </a:cxn>
                <a:cxn ang="0">
                  <a:pos x="T6" y="T7"/>
                </a:cxn>
                <a:cxn ang="0">
                  <a:pos x="T8" y="T9"/>
                </a:cxn>
              </a:cxnLst>
              <a:rect l="0" t="0" r="r" b="b"/>
              <a:pathLst>
                <a:path w="316" h="22">
                  <a:moveTo>
                    <a:pt x="2" y="22"/>
                  </a:moveTo>
                  <a:lnTo>
                    <a:pt x="0" y="8"/>
                  </a:lnTo>
                  <a:lnTo>
                    <a:pt x="316" y="0"/>
                  </a:lnTo>
                  <a:lnTo>
                    <a:pt x="316" y="15"/>
                  </a:lnTo>
                  <a:lnTo>
                    <a:pt x="2" y="22"/>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sp>
          <p:nvSpPr>
            <p:cNvPr id="39" name="Freeform 467"/>
            <p:cNvSpPr>
              <a:spLocks/>
            </p:cNvSpPr>
            <p:nvPr/>
          </p:nvSpPr>
          <p:spPr bwMode="auto">
            <a:xfrm>
              <a:off x="4759" y="1315"/>
              <a:ext cx="316" cy="24"/>
            </a:xfrm>
            <a:custGeom>
              <a:avLst/>
              <a:gdLst>
                <a:gd name="T0" fmla="*/ 2 w 316"/>
                <a:gd name="T1" fmla="*/ 24 h 24"/>
                <a:gd name="T2" fmla="*/ 0 w 316"/>
                <a:gd name="T3" fmla="*/ 10 h 24"/>
                <a:gd name="T4" fmla="*/ 316 w 316"/>
                <a:gd name="T5" fmla="*/ 0 h 24"/>
                <a:gd name="T6" fmla="*/ 316 w 316"/>
                <a:gd name="T7" fmla="*/ 17 h 24"/>
                <a:gd name="T8" fmla="*/ 2 w 316"/>
                <a:gd name="T9" fmla="*/ 24 h 24"/>
              </a:gdLst>
              <a:ahLst/>
              <a:cxnLst>
                <a:cxn ang="0">
                  <a:pos x="T0" y="T1"/>
                </a:cxn>
                <a:cxn ang="0">
                  <a:pos x="T2" y="T3"/>
                </a:cxn>
                <a:cxn ang="0">
                  <a:pos x="T4" y="T5"/>
                </a:cxn>
                <a:cxn ang="0">
                  <a:pos x="T6" y="T7"/>
                </a:cxn>
                <a:cxn ang="0">
                  <a:pos x="T8" y="T9"/>
                </a:cxn>
              </a:cxnLst>
              <a:rect l="0" t="0" r="r" b="b"/>
              <a:pathLst>
                <a:path w="316" h="24">
                  <a:moveTo>
                    <a:pt x="2" y="24"/>
                  </a:moveTo>
                  <a:lnTo>
                    <a:pt x="0" y="10"/>
                  </a:lnTo>
                  <a:lnTo>
                    <a:pt x="316" y="0"/>
                  </a:lnTo>
                  <a:lnTo>
                    <a:pt x="316" y="17"/>
                  </a:lnTo>
                  <a:lnTo>
                    <a:pt x="2" y="2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a:solidFill>
                  <a:prstClr val="black"/>
                </a:solidFill>
              </a:endParaRPr>
            </a:p>
          </p:txBody>
        </p:sp>
      </p:grpSp>
    </p:spTree>
    <p:extLst>
      <p:ext uri="{BB962C8B-B14F-4D97-AF65-F5344CB8AC3E}">
        <p14:creationId xmlns:p14="http://schemas.microsoft.com/office/powerpoint/2010/main" val="313883951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anim calcmode="lin" valueType="num">
                                          <p:cBhvr>
                                            <p:cTn id="8" dur="1000" fill="hold"/>
                                            <p:tgtEl>
                                              <p:spTgt spid="29"/>
                                            </p:tgtEl>
                                            <p:attrNameLst>
                                              <p:attrName>ppt_x</p:attrName>
                                            </p:attrNameLst>
                                          </p:cBhvr>
                                          <p:tavLst>
                                            <p:tav tm="0">
                                              <p:val>
                                                <p:strVal val="#ppt_x"/>
                                              </p:val>
                                            </p:tav>
                                            <p:tav tm="100000">
                                              <p:val>
                                                <p:strVal val="#ppt_x"/>
                                              </p:val>
                                            </p:tav>
                                          </p:tavLst>
                                        </p:anim>
                                        <p:anim calcmode="lin" valueType="num">
                                          <p:cBhvr>
                                            <p:cTn id="9" dur="1000" fill="hold"/>
                                            <p:tgtEl>
                                              <p:spTgt spid="2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2" presetClass="entr" presetSubtype="2" fill="hold" grpId="0" nodeType="afterEffect" p14:presetBounceEnd="40000">
                                      <p:stCondLst>
                                        <p:cond delay="0"/>
                                      </p:stCondLst>
                                      <p:iterate type="lt">
                                        <p:tmPct val="10000"/>
                                      </p:iterate>
                                      <p:childTnLst>
                                        <p:set>
                                          <p:cBhvr>
                                            <p:cTn id="18" dur="1" fill="hold">
                                              <p:stCondLst>
                                                <p:cond delay="0"/>
                                              </p:stCondLst>
                                            </p:cTn>
                                            <p:tgtEl>
                                              <p:spTgt spid="7"/>
                                            </p:tgtEl>
                                            <p:attrNameLst>
                                              <p:attrName>style.visibility</p:attrName>
                                            </p:attrNameLst>
                                          </p:cBhvr>
                                          <p:to>
                                            <p:strVal val="visible"/>
                                          </p:to>
                                        </p:set>
                                        <p:anim calcmode="lin" valueType="num" p14:bounceEnd="40000">
                                          <p:cBhvr additive="base">
                                            <p:cTn id="19" dur="500" fill="hold"/>
                                            <p:tgtEl>
                                              <p:spTgt spid="7"/>
                                            </p:tgtEl>
                                            <p:attrNameLst>
                                              <p:attrName>ppt_x</p:attrName>
                                            </p:attrNameLst>
                                          </p:cBhvr>
                                          <p:tavLst>
                                            <p:tav tm="0">
                                              <p:val>
                                                <p:strVal val="1+#ppt_w/2"/>
                                              </p:val>
                                            </p:tav>
                                            <p:tav tm="100000">
                                              <p:val>
                                                <p:strVal val="#ppt_x"/>
                                              </p:val>
                                            </p:tav>
                                          </p:tavLst>
                                        </p:anim>
                                        <p:anim calcmode="lin" valueType="num" p14:bounceEnd="40000">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anim calcmode="lin" valueType="num">
                                          <p:cBhvr>
                                            <p:cTn id="8" dur="1000" fill="hold"/>
                                            <p:tgtEl>
                                              <p:spTgt spid="29"/>
                                            </p:tgtEl>
                                            <p:attrNameLst>
                                              <p:attrName>ppt_x</p:attrName>
                                            </p:attrNameLst>
                                          </p:cBhvr>
                                          <p:tavLst>
                                            <p:tav tm="0">
                                              <p:val>
                                                <p:strVal val="#ppt_x"/>
                                              </p:val>
                                            </p:tav>
                                            <p:tav tm="100000">
                                              <p:val>
                                                <p:strVal val="#ppt_x"/>
                                              </p:val>
                                            </p:tav>
                                          </p:tavLst>
                                        </p:anim>
                                        <p:anim calcmode="lin" valueType="num">
                                          <p:cBhvr>
                                            <p:cTn id="9" dur="1000" fill="hold"/>
                                            <p:tgtEl>
                                              <p:spTgt spid="2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2" presetClass="entr" presetSubtype="2" fill="hold" grpId="0" nodeType="afterEffect">
                                      <p:stCondLst>
                                        <p:cond delay="0"/>
                                      </p:stCondLst>
                                      <p:iterate type="lt">
                                        <p:tmPct val="10000"/>
                                      </p:iterate>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C98342B-BD3E-41AB-85E3-32D2502A2450"/>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内容列表"/>
  <p:tag name="ISPRINGCLOUDFOLDERID" val="0"/>
  <p:tag name="ISPRINGCLOUDFOLDERPATH" val="资源库"/>
  <p:tag name="ISPRING_PLAYERS_CUSTOMIZATION" val="UEsDBBQAAgAIAESUV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OR5f0x7tM5GOisAAKxWAAAXAAAAdW5pdmVyc2FsL3VuaXZlcnNhbC5wbmftfHtUk2e6L067bTtFnE7nHLlJalGpo4Ahyk1IatNCrQpeQQWStgFSixAhQQjk0tYWOm0gXokUSEpREZBERIFASKzYBBJIQBojAok2hEACxCSEkPtOwFam45x19jp7n7VnL/9ghe/73ud9n+f33N/v8rc9cbEr/uj9Rzc3txU73n93n5vbv0W6ub2Q/fJy55k7FcsPOX+WoffFvuNGF/pOOg9eRG7fvd3NrYn8qvWjf3Mev3L8/cNoNzePLtffMh7qSqqbW8L2He9uP5APmx5FkRuVh6WPcOvBbgC3Dahv3q35Juy8rJrP+rTm7RfXvbju/b9AFd/88sWZ9093cb6OfH/7a0F159754to7GdVvX6l6+fRbR78L/8ozIHRHbXSA5YQfhD3OvHe1nNl5r7mUhvlE1GsGZaSLRu6BO9M1rSmBZqmRnWd4kMFI6TSrGiRs2zTqBSeHbpVfNiWld/WWMacM1aBVCWEu0dzC3xvaEiuBKvM4llHdN64zbrWbhscN/SaiQ+MIZCycOe5xPZvdR766MI1yk49ymK2v0pxb9YeFaU8eq0Q1BC0MDA8oEr5+jvimI94+Fs8X3IdwHK7TrciJqO1FdMG4EeA8ejg3kzaB0/UEyB6+Tpv/snrcI909hWiuJZrXwy0PJHz1zI+ZYLaSWjhjNsPnb6/iCwAPSDIHjkaYrQEEBguGUe1Xz1o6NaIkP4EOdzhyLtuDSW5VGb2cc7fBjSEYe/9KW7843jEbzwGDrWNOXsQIcvSJxnbwsHMlxyOItVi9PfIkjGDrjgXn2FqUNCKbZU96BAWY+ztL9pjuezAZwfjJnRLJqKW/XDN0iMzBRqMgc4VhrZ0aHts3kjgWSxgzN5VINJEY8B25S/9Sb2Mohs77wn09ZA4BORH9Q6AsDnWvn+mnC8lJT05mTzdiJsKxX0M1GyU9E0kpoYKr1SAZTV29mUEGZpvmoNGzx8NjhKrrCM/IZW5uH0L8jk2Q3DcgznU/NHVBrF0SSQlpg7yAuYlBFpTJBS9B5n+UyPyw4xNtmxjBMk1+WSJM+IbObuQ4zJFYDnbYM5s7zM0k44+tVDR6R+oLpFQKDxTtGCSa4yUowfGqVoViDYU8PH49e9T6HTKmVKCLSJJmRWVsae25Fknd3c46hq3QhrfOIG2H9HOXFLYxBWT+JCTfRtDZHSKHCYIyz+eMjqSPoHo9v0CuqDJJj6z8Tm5JN83h4ksYTlWRNE1R3ORgmVJu16nzp0w2voGn2U/fNhPANe7LhWAL10l8NMQNojcZM9s8oqFlxtO8ffjVy1zWp95OwESHeKeOecr3cW8rNrf4bkcPea7nkoXpuO5Mva4NFpTkcU5egI3gWoQCr3e5uWgIVobFRxWxOMBP/PT3ubmA2050iavSwGFQLkfbVDoQ7H8wSMCj/hh88sMgEYOJSy6j6DOCLGqOXa2W6HOyOLii1CAfI0gaKy0T6PJzhtpm2hwsXLeNxIukN99gMViV5K3ksFZRfrmxSpBTpXi/TJAzqs1WXmdxsk3QC1sx4/hNnFh9Bluqn8M5xjKxEbKV8hMmX2WL/Dqr8iNMlDSbY4pSnJCzeWo5gWtEEFbWW5g7nHRsimyYSc6WYR1MzYx7D56kf+MeItjldOaZ3Ine8FOvrdFtqgfiSrLXnry9mV4hAG1OPeAp7zqV/aYkiR3IQL7bJ5CDeWlMu+eWHKK84PRwo2Zja/RcU/TFw1DlkaI72l29JKxgAAh1in58S6qvt/+HWbTqo1bqSmYUCi4NMm6z/0gb4TklpmkLYELDSiZNgWjcpMkw5eB0Z2k4PKt3mIfgCwTZW7m32nHD+IoIzLjlRNTJEM54BgQFJ+MQp0gjoSifYGXhJ8nBDCVYb2u2Huk2fiwFz/hzI/aOinbr2u5BkdLQGOGamk9nLP2gVNIlpt2c4ekKGStX6mrUXlvKRFJvaMzyv91Mpm4/SvJHvNVz/5pvUDELnNVK4AjUykjBMB0OKMUfU1uY8c1FQsX91ha/NbwLF1oD09b2KrzeB8WME3hu5a3KSGzCmPmE1817Gv8ci0IgB44XtDJpNxX4RsjcCFiX42Qrw6Q71RoIkEMvRGDS3/CVNZi20kQsPM6mzIiueTjv12PcAxOmyQuRI8gxw4hIV95/erjUcfTaOfUBI/rsSLoNX9naCIHLC7p011lUgT5HqmnL9NvpVygt47X7xTvt+LPBuQ+JscjlJ7W76kkBTGHOG70Ceahcom3R7mJ0XwvPep0p0rYYLCml3urtaxF95vIUZhSCCyRnJhvXVP7SH0EdYLLiwAFe4fpdvdlwbBKBg3ZgI+RKT2jxyHrKaPoEa9p2NVCTYWuSbcGM2yXEAKSThLCgnlKKHn8q26mKacTLyWALUGcSGngGrqCrTdZt5M9HJcqIpsgehdg2kmrDr2ZqDBqikMaa7getJSOi7kXRkwPIROw2V6i+EX2/v3zgDRRA9A3/6+u+vmVdscu/UrwcQl0ROoMgeXq94fQCdg4AMetJGXWyAc7B0sNggC6hUw6W/U9x2RO9t84Pk0Rwbl8UGtQFX/5jcqid3pc9mhwgERlyqpLL4HrzGqgyP30CaGxuseZTgnm7ocjUn33hXVhfr0JeLoA/VQ2Ca0yRgBcIUnCRMLnFKu0WMDPBGiYM5kf5yUzg2cbQ7Va7gIGNpmlUhKx9K6rUFj+GEjhuR8vkRgxLpvXkyft4YD9RGzkbvJDCHsGKhKSViNRD/PxTTf7BSp0WUd3kuxJ9OOar7KGcQz3d55Z9nBy6/NvsjuzDWTRjWJDIFszw8Xqfaxszy4EAy30/Pql6I60C6J2gy2bQtkfYCXz3rxBf+lIUiuzDJFFmqqcvSnQ8XIoygMs4SMQt3xdUmTPITJOW7rRBQpSUhcfCsdHy8XzOqIW5EkRwUGTNJj+BGjEmGOYZ34b5wR0mmI9sEItjHnMv79IRQFvGDcC/oPCORo1yvdiYO4KRNeUWbQKgZgqdWMKlLy1GjLSJMUKfZ3t4CsHhCqZZon7sF+4plD4NxHl0a9orMv5Utfq6yeYa3hYNVb4SgkkJ/S1Jv+j6FVKrX1/I5YVFca7fh1NerpTk9lnzPx3QOR3s0AUv1grC8v8w+X9wwOXCR1+tosMKJi81UOAE0wdncv732K7uoT1VXsWbMa6SZD9+Bk3rKDCIEwF9PmdmT+aEjpGuCEtLF6a9oNI47BrAbu8zs+M5MQeQsbz+V5ynd63bkSIeGgAuTrBjX2LuCYx7lQu0A2d+Pli1ejU0wHmw+fza3IPPSf57kESS2YZGVEq0vheUqCmQdNA75as1bQWWYRlhn+4CVy5A9CHuget/U/wHtfDlXTwAkeW7Kv6wX3MTGvB0lUuDmr8FUN8qvoM+xaPrGZHbIhds78O/VhFq5xGqYj4CchlJw88N7Iz8qr65BrFoiHcnE1d8rRxrSRuLGj9R0Lb0Qqufh6gv09tfmYmqLW5cOp9g4PgGx3WTXgRxTBxBpQSz538xIOr8EL4PcsZYfdOzj5dyhYqwB1YdESNI0CPkymJpHHqpOLICN9+4RhUwJnFrjl/Otr6GpcuIX/asTTB4IhoqYoT9kweeghvH+fRF0v6GAlL2/iR/5ATm7wDa+gdu3cFo7hXVPyNqmjl1GoSJXMojw3uZ/Od6P8SmbZgx96q4p9qanG2IuRV+s57nWTNMqqwerHsGf/6jJ/4ZEe+f0Wjeqd2/xAxs9a9tdsEg/SquVjU1sVBAf1aHMR/0/7DSCR3r1WdOn78qsurvNFnyWfanB8naoGcLF6W987pieNszaYB3gYjaZ65NGsjkxT1bOkEW6ITqmeAfypu4X/dMwWtUp5r2P1N27u7cf8ZCYwv3n7CQElZS9WyBPOq8t+X+HQ6oaDcPUZS+tyaDZYi2TDUrnCaZRP4deauvQziQeaT0H06vEA1k+vyewWj7vBzlvVL0np8FmDb189+bWy2N0O77mmi7X4eQs5QIr06StRdMNfH4a7TnFEBlk9ra8BRD5d7lXUa2sVPxff43ukMllZYlKO5QLQH7TPtTBs9cpD9dYW1dw78aiVGSyDGLG5xdrH13UDXKiZAEkEFo9KbUQhm1S+1oFB4Psc2Kh2X2uTCsE0I6DKf9KVYS2ai7oKlxP6fJ522jU7Hj5bEoLAILWQipcKFy7DIQhBIpIhuXqNS2tUiY5uUGepz2YtRPM+gDuF/+FkD3I1q1sYzOJlKnCGyZMgiSRBNbMNT0JZZnry8Szk7GE83maWwCksCKPgmXlqnJyNBxCQs8VlBD+oLZ13Ys+s9BwQLQXykUssWborSV6gr8JG1xDwp8sRCTJzdNnXN4BoWtOGdJ9uhUW1KkyvnkEl3TGMKbQm7C3LDe/xgHzuUsMV3LRmjSVkx6pWAYdPs96qgn9jKyqBP4J7Dh5/0SIzAIcDKNus4kdVqN+bp2qj/7cMwtZ0WfY2FVqktzOKctgtwck+c2ZwHJ8HLv4J02Vkn0ah1+kzO5ZFIU5VSmaK+U57lWf4ibybX0KmpYtGzsTAClBEAWyb3JQAqZDAEUz7QuMWFi2jGfrkf7uK1a/1GveWcvCfIG+ZYKYhGsnc4ezme/lGrpGc6RCV4DGivU5DXZUdS99ApjGF9RM5M9piOVJKX93JcZIwcGQaQKeZIHY4P/eP4uOfomK8pIGx4jSAA7+YgUzu48xlLFew2F9KZ9ksQf5u2J4HakyUOZ0lM/AlE7TVvlMOroBafVwL2sZa19ufoMvgJxYBfW0ia7gdtUHFWazQnbWtSnvcqPkiosO+XAkr0nRvOTpIkwGJiKuyqfE8vrwJz2wqVa9u4aSRD/iSLR7+pRfL/K65VYxObeXD2pZ0TUxjBMv0m5lAyGxTGPRUQFAXYawz28Igd1sWJ0hYJ3movwJhNd00vyYyaPxOyDKllLre78QKPPUP2aIIS0wL2XnBG7vNNwgfJ5sGjGV/R1sv1QPp9MJCMPjOugxcJG3mmP1ZF6Nq85Uq9u117QTYkMcgBgPx9x2O6J42fqPHUZ3J8N5LuJrQOjDUudqQmKzGq1Zmus7b4voIfyi1L55LPkH4FyBExk2FfETiaywDPIc8ONxUL3GsTbrMnsi87lthDG8Ka2WIGld48X1nF6WKE7J9HnlyHSl0u182gAEzeSGHNXoYwxLqlf2jkhIUGxd+pJxeLcEGHaw29JeQJkwngotuyXNlzEWJp773xYkMDA3VOuY5cxlASKHBFzJxkZlYFWZ4+dEEha+TYFQSIK3S3g3SBY1aKP6GFcUXcas+8tTQAZRFEgGEUHRzv/pUPbc5L/zyQFJgUFsNvrd72R4farwcl4Y4cMv+Xo+3dX8odOgX74bbJ2EdGuT2SwdPyao9AzdLroy8oV4vLslxdSudvxuQVrd7s1BFoID25I0cKcbpXR/0kDHpfN317FPm7oQxH0KgUFzr4cNvcgg9FpZ/YoJ1GOOZRAJM/EjYNoTPOozDbaEEDD6VQUoonCkJqEeTMJYPYaABo8p0LfJixCNRkyMjmHd7YR7AJno8kXHVW+AJh/O+Jl2DeuTXIJ7aQK3QV+gip79lJw9HfTmF08UhV2OXKrPeWHqI5ms2+2/YmTe6kwrTrENM0youSLNA8YDjODclK2zjLPg8AI9HDUrxE63qR1qPQds1PNojKo7JKA3JRICxZW/BaVlBCHSYeOmrIBfNu/RVKxl62V2ezfAonOWJVAk3dzQmArcDg44SLHzFpyFUYwKXRoX4qdcRXwSzPNdszElEd5PUlHnNFZuVqDFRXys8mAx3K15eNFS4hsYRAMDYnOLsV6k8WaSpKZ7xmG4a6CAWUiqFuVkmzAeWcspBksh0LpkCMccPtkwflGY6tYwrEbwvClZFvs1wRFIkFhjm0nziGJc9+38iwyh10teFPSMXn9gyARPoGyQmBksjksNo7Yep7ThbEx5bgnfGUlUXONpXksuWoaRbT4RDmzNZmutS0DogolHVLDRKAMZZuztrPIN5Mdk7U0NiGCI/25zf4Ji/p59tBuScOxTk4jrHD6ppMT0B8SumBI99uiaGOyaU5hG1dQYAWT5mmBzs4LN8USZ2PJ0iMUARqSVGIs36sXwO26mlb79zJTlQxrA672J1ImzXoeNmQxvY1eJlV6LQNh0l/25T6OKPrJGfyTiSM81w0G/NDr8VFa87DuKt/6nROhCr4C6M1QZisOV9dU0MOksn1+6qbOx7dfRc37Oi1JExTbKdR5NQn2oqMx4+UVNfF41X7JyTTSmhz3S0x727GRWMJqlEBxOuS70tbgEmRm6d5cVrTGv1PH35hXkI60Bw0qlKX6tCf6ukEqRfRbZ2shtolGmWvvz2vjYDVU6SxqhIZbFwaAKBEj7LwAsQVGVoB2o9ql+Far1kDqEn+f97Wiv3wgxzYHxJRuB/kr2+JSj/c+vnBPjuD2nINTUAAoUsrTTe8UADGmORyLOWqOHUe5UJkfyZY+MbLiUGpfBLc3V+5V7tUelzbhSz5qxVeEpQRr0NNBgUScrSeAtumlTihpOzqqMMd6aD5nIhlc0VywXpF/WcEDzzWFsTp9IkHUccUl4IfjsY94n0VSTeUCjW6X8FLUYJ5pK/9X/Fc/8PRtOB0SWMy/Qi8cHB6EulfJyy/LbaOYTn6KgMwgzjXTAotZ0JLtoBeQRT91d7f5RiIOjPJ2n0wPwyQobKXqtFnc15wakM6znnFQ+O2TTaF+YfbELg1eU8iA+9Ugczu1FygzRwg4WxCkxU+wHSTq3mXSznpBlfdAkRKJqDmGUoOUtrClmWlr6WxYBGDRjeuhPtBHZsD8DizeaqvCRkA/goG/qkZbR3+Q8+67IDd2OpdYCD6C1zR7nPO67v5Y3yqUUpH5pfWfZ4/wisGz1QtYUETSZGft2WHAp3+5W01cZ/f0+lsDI1FY/ITh0JKmzY4Q83UWtTX4pV7gm6XVgSXqgzUK6IqqoyOxeZ2WrOgXpfcKJnz9xz5h4a3RlV7vgHClw0pe9+D8aaN2rk3QX07OuMGSaa8O4lICGUQS6Y56CSChaVZv0QjOquUxeD3W7yT6OcWViCJBt0AgaQCs0BQJP8g6y1XXGNRHo4SqgvPZsrxJuuhY8soqIHVrOXcYFBpEmy4fDiQG13PCmn0iUZ8mE9W20dyHq8H6ctE5eHPlS4u9njhTQL4cHCsA/pFOrIxujOWTSsTd5dQCVZ3actgjfYPjD3lSWE/m3Xz8DUK0wiZ1qrlN03EOuS/hBWk1V8ZjWjuAoE9LP8q25aUHxfafe+26uXCrvxw5g4j+Ytwst2+Um7G+8vKLNSSacWsO9yXw4891GWX6D5/UlF0naF2yS87wJ91P6Mvxe2LOBfdn5IBxZio2BmXIFUyCnlS2j5Ic0Ld9g4jIT/7urGVaZp/OuVNjnMnjdFjbFbNPYtjsYwVAWxcT5aHXkoks6wPFjScXttS6DEHxdayIzKAFPOl5x2fr4vH1vtrwXiTEMqRTUwafePbdStdeZ84t+WZnA77LZBBMPnGFozCHFmLnuVYeOxtfBudUBv06l2EELTrv71eslauVP/26kaZ2JQI1J8uZ1WBviUqgv1YGk5dheIO4QYSfQSuebrXdTSA6jEQ49b9kIy9z4f40Xl8hYzllo9DtEocZfks4VrhNJjfBZPW/VRf1jXajwy5LdMyTHfkGVQMDXPDtxejzmmkcWVmIb3ha37TwQey105yZws4ltO5Vd9NSF1AUShOK4iZDFpFDojZCazFei9pobj1fvb+dtMj+0DC/f0NKzAL9w6nMtIlzcRwNTrltIQ+KAdYfAayZ12nzd8SufBwrmQA9ma/B4h3JsSqCOTONmzSQmlM3KPZHAPsj1UmA9aF4f3z0QXOnzNIZKxkRLoBR2dk4E4JJ32MdhNgG1U3roLuWU6zfIamd/yvtT3xED+OuH994iM3Q5dqceuz86I5IgqWKywVgU088uEDd9yvj4pQioft3XkfK0kg9j3UJUc36b+HWXwz9f52+pLVhBk8xfd/p0EQs6OL4XEu70+M5AZtFE8mU1mDHzC33zV7HPrbl/XH88FH59UOlW5mbJIBWACVtpKe73ZmUqUabgUHsZEEmRwrMk7UMnkUBipAoMqynkLnevzFAGyj/fB1HuuVO6st9h0BFvGQIdOwtUcy3yaH0bXxbOqun/+wyUBcypsoZp8gWAShiP/2sxVsTzCjG0BVqyynGIygd+auG8lytoGYieSXV6w30kE7T22vgkTuUQxfUALzo/QjqV+VAZ8QcVrL1BO618hyA/PAl5jFWJRc0ehHdtwDstWviFFc3di6qJpW6N4LaxMSdUJwCpkd0p5KSYdQf092rmDZd7KA+R5pwHrilNQWctMWYN2i4hH4LzjG1S80DBi3kL2X+xPMLYTC8MGn1Nkz6u8ng/egthKtRaTgvyMfsGzhuelElKxDRN793/txHyOjHY+awkggmPkac5nWgQxsbqdB1Atnkep0NyO1XdMPTfhWQ51HllRCyiy6YCIkpN5DLked6jp/9/Ib3emej2YLk9o8QDgcJcmOYNFbmiKbAnY9IZhMnfX2g4/NHAGn3e417gr5NRmFNkb+qNPLERO+VC2tCIHHUvSFcUAgPFKo3okq168r8P6FXDJOR1QrJyAn3csEA+hwSWZqNIVXK7ff8J9o4isdneUdGlboTTAJ9MHpb3HcH2ev1nVuW9wUmIWqXyr7LC6HMST0MOYmO6N/00k/nhsmCkPB0q6/oz325FCIE6e0/1rZ7ppAUicW6X91ARpC+rxlRmjOZHAVCiL/K2zP5F77kKDu0GBeoLEw1RXuGlVT96l25U/0bJrfwm8kUhFJXflewxAWriIgp1tGxXUscMcj/V6lDMB9QTv/Ko1fkJUH3r071f+fv4p3BnRgD2RlSyLCzN3i6aKrGsGR364HqpgTWYX4gYZ+wHQv+kPb76/8a/V47DKs43+DQwe0CMcrKRSXb7gbb7oo7ZLash72KwgjZoEkqNOYvidxJeJsazilQbpNhDfNy8gvbzmu0OAbqaTgXJwDsj4sFH714n/K789S+VyhrZOqkp9H+5sGtX7tZbhxcMv1BxMvX4v9+SNEdiAXpIFU1EGRDrUtVUO8NfRN6P4ytXXFChQBYDpksQnbm0hXFnn8uEuJBGNjl35Hd7meiioSC3638vmeksa8fW97yFLpPGz51fwWqZHtFBg8mLMlMB0vWfDQxEgZVpj1YmobqgWvdqyzpE6xdvxPhy2q0zL2KcnRpLqrnntqMmamo1oc8Z/o50/+TmB52lhwrifNdknpBeOYzqEpXR0LMA2QYcRRnlQOCg5U3niHitvQJK8AhJybbXDsyBkaRUP8M2aYvVOtXEbWrGMS+7qMTUfHPWG1Gl4fxjhRJ/l9lnUFPWFsdczJvsOjOP87V2uFe5Yp8jBKJnvwXW5/M2udD7zr6jOlPUKrP6m8+t63nTD9n+r8f06kTqRy7CeJQKjTbLC1LL3bqqzSbXnrtQ7iuk730PH6+CxAU+4zzzkrJeDXuPvP3XWi7fUZjn1HJHBYi3GPtLazAeILN6/ivKQTrEWaGw8C5jr57/emA0g1Lyqb7NbKjk5an+ObuWsDr05SnovBSXcqpvfd80PNB/6KDWhFFwsV7FWDLlHgwHoKf/mkVHIf529yefxzI8yucKpjA2U1KRrEwr1OdQg4a8HvqeaoLriw+XA2Sj7v28iduaoxzrRzbwM4H0KcxbfVZV8lgzsOMl1dRB5iMp74aud4ZAUfTJnplfeUAhDEPM7MkNpT2OMMSz6MKu772NJr2O7GcJVFvt8l1w8MMh0vsz+Io3a6tRlKx42bAem9uminxfq70d5N0TPeXfw5yzPcf4ZObyJRc9u+vCyAxF/EJT0Mo0MsVx+tyfyebe9WRxOeDng/6nzEozZX2rSKHdUBzY9b2/Fb/c5LnJM9JnpM8J3lO8pzkOclzkuckz0mekzwneU7ynOS/jKTe9bLywLk1O1BByHefbkwGsx7fFrseLI89W7TW9n3ligj/p5NZrEoI0cDfyIj6LnTtpMr8d685/+c/Sr9kQOFwK8c2vdF18Bk6/T/pzW03oXQvVBnGMfU1QKxdEJb5Jtxys8H1LGSi6yG7+Di/RD+4H9IPZche4OZB2bYDN5dVfRtln7fJHLakzIPMrCxQFnzUyOyWE7sbZ+5BlYls3fkGmm2IFgiYquPL++R0sJ+LOG5wFWf+p7P4M6MpqQ18XgK+dydTyJw+XtytmVwDcGSOFkxYu2PB+8C39lN4KfioPMMAmTB7JHfogevDMXD8o1fh+YPDDtfXY1Q9ATTW3I8rCY93U/THqUS7SQIx0ubvBEiPD+mM6yRJsJZzsubsTgZ+OgPVdoxl65dJKtgxM3I8RlLosMg4pmypWOe4NcojXizF32vhOTE57qe7eNMyr79bZ771EngPYWQnMy53OLpbM42HALVOuZj0buyImIde5UUiTBQTJgqi6oPghVNNPOlsC+kitjDm5vxpgOm0Gi6RyD8aQ9M+B9H0NGsPDYef6r0QTgj+hUeY4mX51qE7rN8NjxfIr+NSUqN60+QKReZGsaQbzyI3qhWIPpsyI4ISjMqD+5nLHzI1UI9Y8gtOxUWNveIbH6V914SkRteB5y6pQgvPyOQW3HVhY7FQtb3qW5U8IqGo2j3OtLVrb27VJVKq+OXzyMeBvEsjkjVG3qhCz/ZdoT/GJVVgsdHL038Wag7ChOHRBBF3TySdwijWusvciwVIuP3xSsfxiDKPMHyJrwWsA5IorXQKGYuLhvzcHyEvf1gclTEsX/hKiOnoTZUosnA/fmqnOHNuPUci5hHcocrTXPK8X+Su9LeSSg+GaUlCrK7wur1T8MYFuOQFDMxP1NLrGVHEdS+SRwLZfiFv0mlV5ZJWAgpl9o6Yw48pcFUnJD4nlbpM4/QaWmf4GP6AprBnYUG8qcOnAaKc2mvQBh9sHaqwmgxsOzsOqlxdMlDXfmyD6EISuIZ+JjszKuNUcaJNWlKNjjYrFIZDnnJzV5tIZR49lT8o6U6R8aolaj9ZygEZeWV1gczJvN87BjalfjjqSxXeCXXldaunnuqACW+q0NcOjKaTdf5TYh4xqUi4zbtmf+7Q3YJPjvDbzgtKKtEHOXkoRf/hUaJn5MrETo1TKU9mzFLlEZR5fDXghwKZ6xM6x0SO+bhLZt9NTsYbnI4jC4a81PrRBKsGGHmQssKUPVZBP3saRAz72JAH0l3TyZWCbKwpDzM+LecNIpz/BCnM8lgOwmorxw63MT5SayZGzN5MtSV8tgBl6DdVr8RPqBa++OB6gbSG16nCOyHCviy2wOqz9udSToPqjSucJl4Ptk3GU4gtQ80qvUs0kf2XYPsP1ihfVaBPpGR1wVDKAYAoZXUIJv2OL7FWeYTbrCXfclcv+6b4tAi9nKMtPCv7Fpie/n6vZmfRBDCG/AjEKd1+HFsxIsp5u7etjdVXcCxZxY4pxQJM7aw+BLahSAg3nYczzToKxzrRYbPYBgC2vdjRuAW8MVkFm+oKCp0Krmvva0dAXtoptix3fQALbuInXrYWLq+9bE52IdaMWzGWUW1O9r3dj431KuF+hjlrIK9YKY+9J2m3yO1j6CrACjLwWKkgJKhUoNvE184pIDFbYvqzOxWaUc91+jlr+9Y3x42dBYVOk86hIaKix5qOlTTmHcRDYjyuud49Gcgziw0CMSgSMtdEToGXtaJsxYxFTZ4xnuWdqRegfmM0EYZVFLxIpxdeWTSXH6yrS8S0DI/TAd9cVdQu5ylM+hnddauXXkK0SWSzSLoit0yHHMgGiOOlCnbOYUIK/F4deJVz7kjsJpMnBeVDBgJiYSLeaclGZhSNw2JZo2JmwlAiWjml9fC2cTRwRKFRb8H8YSXdTCAB1172/VKc+ybkLnuKqaRujL3l1HUjg3jWt9vLO1Yg4Krlkg8W4CXpmkp0ni1FLrSd8S1utz2LqxJtKW6vA84pRPlh5yGoE8azkI5xnVZ5x0Ab5MZvKH1NG1ov4u3LrRB+EhE6LhoRtAY6othBFKVo5KhJeZdEPYoDtzwwg+xrSm2WyBVVt042sAF6IjnGy1ivdg+7CQ53Jo8brJkHCWp1ILFxAbHd3g7kcROzh7iZvHpbw4IdfmBXMez1Vn1v5kUg+73lQsUwt59pBaXG9GhfL0J8v0tgOewTv+swOCmkdbepeVjXXlwPDnABVoPDyTPDVlTJdfy23eAZKxPj3qnenocjtILzeN2SGEPE0McTL/olG2zh1EvlJ/Myun0cvE/OndxanGkg8uudvLHtdxPkOtUTjK4SrWscxk2ADF+L08kXrG+dUcu4WmvoDqWmlVMaqkFgQ118CgdPIh7NuOojykku/Q5xIMVRPrNHrEx1Coccmr9A9opE4Px4BgmtK/9KNQju47z0bfXr+cfFRvlbjo/qggBlEH5Viz348MKi7kklggb4xkXn7CG+S14dUbMYJi6am3szL1kPA08mkZaB4n17FII1QdCUqwzQTO2nETMlyM9LIQ0lax5XE/7MaN8d4MwWCAGPEvDH0S0YehL5PGJktwD5dVD0z/1eCxyguxxWmkOvqqulttu/OMQfzjmc6/Owr17D22sgnizLMc3vPBUrNvywYOhFjVyFmHF+IXJEHBB+r5o+v2jfZ1SikNbc/XLAXS/oiOeG/ctvWS8+0okOyae9psrKRPd8XzhK6Mvcb5Q0ZdYtamkDuRA3YgpHeUdSAMirNNIN62lDMpt1bDPGTlR7dE4F1ZNrz7wGgl8lQ+zz4mBnEILZnAah8rHeDrbeFsdb78Qnw3kPX+lUWbJvgN9FhdgRTg+s+Uc237XLyx23rtIU2MFm8BPTcr04fp5IZZbcwMUoPfVFwDslAQ9IAyibcuDnkly5V6mpeWi+yWDg7CL4LKowoISMsJ5LhcXL0SAYXEq/bs1Q3tVpAlZzlUZ2sRCXeYB2NrBIeB6Fk/skOsxwh1oNBMGvhJlcz52p1WPtzN258FvGgzKyfE/nZJ0mQ85bpsvIxS7Gi2tic4HgibYHvRyP3hc0gTjjBoPhic7HztKsqSZl+fD7Sf7DBRMkLbLXwGkndB9qxaVPVBMvd+4wRBx2ku6Qyw+B/UGj6RO+jj1Z9A7ffEl8C/apuaHXie5b62jmupyRq0tYEhAP40yAig/YkhixI9rb6QIHRi+H2DXST7BD+XjrkTqp0enu0E0QpIm8EwZw/FhPh3einBXifn0GZy5DQTvqcb4lpuXTCV/ICSp3nqJDXh2RPGhLISFzLkOJH2jXi5UIF4aBAL1O9LO6Gm0CeniF6E09yjd1OVkg8Izh9VN+H0/0St41mJxF+CpXsaYG7IB7lBfPawEObcOCiYpd3zasAuk7OJYOCfG9ZWGCZYl4zkiMweYpcLx6YvB+uaYJOK6QNHIeMp+E5ZMFLJlKVyH1W0AWfUVxn3m1PWsx1PW5KtoaB5DWfatla/i46CYzzh51E1dY1MHCW7FbgmWp2A53onwa8WJUgsF0yIluj/wIEexM9FhLfmh6EADQdYR+VrQDBoMMfTISb78KloaCOXmr8cW4wLGMH8w4Z6/wqim2SJeXExTb242aIVpQjukjMBjcroc49IkQIxqS6HG0kv3piLykXkMZvsIG+Bc/8nx9v52xh80r0uZ9TtLZEkZFexaKhqSctvFr9KCd4uFFG8/yp1Xkig2LOfubxViJ7pMepH3rKvuMrkcwFcpf/oQa6jclXAFTLxENDLvY0NxW5p9epjZsLmsNZJytHbR/S9QGSzHRQujWKW2M2CjIdFY8ULtGMt+xN+uviIn8AlvZ0joBfcUQHlVPT1rUvqGYOF+soGXOXTVHLeRgMm7MX6F8tKdI+JXrkY0VL6Qf6Dp0lWGsgZhrFIZwvPgaz+egLLh1Lx4SpCg/awK8LACkxWOj4/GQ2dhlC3Y3vmbRJdZkeUfsz7U9qbYCqPk/WPV9sIO0ky7xzhPTbPcBhwFOhIuEggMrCll7DbYcH2cohV5ZsNXiPb9VWi7/mdroLBeq7Gwhej/eo6x+eErsajN06OM+Tk5VsRJ93qPG4iZWJnY1pJ0grf+IHFbPhmchuMSLOrCTqzFXY1PJXsjh6Lkr5nlngJ4aqIXYJnVyTiBUedsZlxhlDs8Bp60COOBvnAWlwsT7mqCqJahWyL2UNd5z+TUqiyJUl3fsgOyscfIUh9e1WCCD7COYP9aT8U6JpSNKGhwVjRHmr78LDR8b2k0z9SLpsVWGU0MmikMHh9nuoWwJET9kP7BPiexTu2v8ULMoex9nAweeJa8mzr5hrDLu7dSsW2gFcGMBnzRA9FPv2eP4KjmMn1s/PPMegdxAthxq9YsU5e6FYFbby2mm8gb4/Ffwt17q+4BeMXzA+G/Wt+30kuJ58oEZfSiRXLzY9PiZd7yJugltqY+GNBvWUC+i1dV6X053lv5vlrsUNsaWl8tWRms2FPc9CiPqwxiMs+rxUDHe1UMeZ0WdRpARyuokMYwnxe1aqV1blbSySrtH9G7By7yojg1daU6tWLuzCCnkSseMzNahBkz2pcW4GtHPitFx235ek9VxMMXMI/rErqii/OKMg2Ni1wvJDQv2pWtJThhd+CLqhf9DT5zH1lfp/rDYFJ8q0WcyOueOYNcsXI3o5ppaXC+QKr5a+A6a8g0f5TDdTqSKF2erOVYxWTCxy9lbOg7AXlvojv+SNujbCcZc1hCMHYkMtvlTrP/C1PtPrQAlja9sbzcTZ15tKvEYTo5xnd/xXty79Hc+/OLfAVBLAwQUAAIACADkeX9M1kUrKU0AAABrAAAAGwAAAHVuaXZlcnNhbC91bml2ZXJzYWwucG5nLnhtbLOxr8jNUShLLSrOzM+zVTLUM1Cyt+PlsikoSi3LTC1XqACKAQUhQEmh0lbJxAjBLc9MKckAqjAwNkMIZqRmpmeU2CqZm5vDBfWBZgIAUEsBAgAAFAACAAgARJRXRyO0Tvv7AgAAsAgAABQAAAAAAAAAAQAAAAAAAAAAAHVuaXZlcnNhbC9wbGF5ZXIueG1sUEsBAgAAFAACAAgA5Hl/THu0zkY6KwAArFYAABcAAAAAAAAAAAAAAAAALQMAAHVuaXZlcnNhbC91bml2ZXJzYWwucG5nUEsBAgAAFAACAAgA5Hl/TNZFKylNAAAAawAAABsAAAAAAAAAAQAAAAAAnC4AAHVuaXZlcnNhbC91bml2ZXJzYWwucG5nLnhtbFBLBQYAAAAAAwADANAAAAAiLwAAAAA="/>
  <p:tag name="ISPRING_PRESENTATION_TITLE" val="物联网"/>
</p:tagLst>
</file>

<file path=ppt/theme/theme1.xml><?xml version="1.0" encoding="utf-8"?>
<a:theme xmlns:a="http://schemas.openxmlformats.org/drawingml/2006/main" name="1_Office 主题">
  <a:themeElements>
    <a:clrScheme name="自定义 5">
      <a:dk1>
        <a:sysClr val="windowText" lastClr="000000"/>
      </a:dk1>
      <a:lt1>
        <a:sysClr val="window" lastClr="FFFFFF"/>
      </a:lt1>
      <a:dk2>
        <a:srgbClr val="C00000"/>
      </a:dk2>
      <a:lt2>
        <a:srgbClr val="EEECE1"/>
      </a:lt2>
      <a:accent1>
        <a:srgbClr val="FFC000"/>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emp">
      <a:majorFont>
        <a:latin typeface="Abadi MT" panose="020F0302020204030204"/>
        <a:ea typeface="方正正纤黑简体"/>
        <a:cs typeface=""/>
      </a:majorFont>
      <a:minorFont>
        <a:latin typeface="Abadi MT" panose="020F0502020204030204"/>
        <a:ea typeface="方正正纤黑简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4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4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629</TotalTime>
  <Words>2679</Words>
  <Application>Microsoft Office PowerPoint</Application>
  <PresentationFormat>宽屏</PresentationFormat>
  <Paragraphs>554</Paragraphs>
  <Slides>36</Slides>
  <Notes>16</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36</vt:i4>
      </vt:variant>
    </vt:vector>
  </HeadingPairs>
  <TitlesOfParts>
    <vt:vector size="49" baseType="lpstr">
      <vt:lpstr>Abadi MT</vt:lpstr>
      <vt:lpstr>Arial Unicode MS</vt:lpstr>
      <vt:lpstr>等线</vt:lpstr>
      <vt:lpstr>方正正纤黑简体</vt:lpstr>
      <vt:lpstr>微软雅黑</vt:lpstr>
      <vt:lpstr>Agency FB</vt:lpstr>
      <vt:lpstr>Arial</vt:lpstr>
      <vt:lpstr>Bell MT</vt:lpstr>
      <vt:lpstr>Calibri</vt:lpstr>
      <vt:lpstr>Impact</vt:lpstr>
      <vt:lpstr>Times New Roman</vt:lpstr>
      <vt:lpstr>Wingdings</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daohangxitong.com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物联网</dc:title>
  <dc:creator>春秋视觉</dc:creator>
  <cp:lastModifiedBy>陈 宇航</cp:lastModifiedBy>
  <cp:revision>75</cp:revision>
  <dcterms:created xsi:type="dcterms:W3CDTF">2018-09-11T00:47:23Z</dcterms:created>
  <dcterms:modified xsi:type="dcterms:W3CDTF">2022-03-24T17:04:22Z</dcterms:modified>
</cp:coreProperties>
</file>

<file path=docProps/thumbnail.jpeg>
</file>